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8" r:id="rId8"/>
    <p:sldId id="264" r:id="rId9"/>
    <p:sldId id="265" r:id="rId10"/>
    <p:sldId id="266" r:id="rId11"/>
    <p:sldId id="269" r:id="rId12"/>
    <p:sldId id="270" r:id="rId13"/>
    <p:sldId id="272" r:id="rId14"/>
    <p:sldId id="273" r:id="rId15"/>
    <p:sldId id="274" r:id="rId16"/>
    <p:sldId id="282" r:id="rId17"/>
    <p:sldId id="275" r:id="rId18"/>
    <p:sldId id="276" r:id="rId19"/>
    <p:sldId id="277" r:id="rId20"/>
    <p:sldId id="278" r:id="rId21"/>
    <p:sldId id="279" r:id="rId22"/>
    <p:sldId id="281" r:id="rId23"/>
    <p:sldId id="280"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hsh8GrS4yBqppx3EAgrTAIsSy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633F3-AA1A-4EDF-83CF-1569C5FC49A7}" v="1" dt="2022-12-12T12:26:07.90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ita Florea" userId="a8fc3ee34aae6ea0" providerId="LiveId" clId="{20A1AFEA-27DF-41F8-81B9-63145C842111}"/>
    <pc:docChg chg="custSel addSld modSld sldOrd">
      <pc:chgData name="Sandita Florea" userId="a8fc3ee34aae6ea0" providerId="LiveId" clId="{20A1AFEA-27DF-41F8-81B9-63145C842111}" dt="2022-11-24T09:15:17.286" v="669" actId="113"/>
      <pc:docMkLst>
        <pc:docMk/>
      </pc:docMkLst>
      <pc:sldChg chg="modSp mod">
        <pc:chgData name="Sandita Florea" userId="a8fc3ee34aae6ea0" providerId="LiveId" clId="{20A1AFEA-27DF-41F8-81B9-63145C842111}" dt="2022-11-24T09:03:17.924" v="2" actId="1076"/>
        <pc:sldMkLst>
          <pc:docMk/>
          <pc:sldMk cId="243082070" sldId="280"/>
        </pc:sldMkLst>
        <pc:spChg chg="mod">
          <ac:chgData name="Sandita Florea" userId="a8fc3ee34aae6ea0" providerId="LiveId" clId="{20A1AFEA-27DF-41F8-81B9-63145C842111}" dt="2022-11-24T09:03:17.924" v="2" actId="1076"/>
          <ac:spMkLst>
            <pc:docMk/>
            <pc:sldMk cId="243082070" sldId="280"/>
            <ac:spMk id="9" creationId="{28186631-6AC4-5763-8D89-377D922875FD}"/>
          </ac:spMkLst>
        </pc:spChg>
      </pc:sldChg>
      <pc:sldChg chg="ord">
        <pc:chgData name="Sandita Florea" userId="a8fc3ee34aae6ea0" providerId="LiveId" clId="{20A1AFEA-27DF-41F8-81B9-63145C842111}" dt="2022-11-23T23:33:43.376" v="1"/>
        <pc:sldMkLst>
          <pc:docMk/>
          <pc:sldMk cId="1505526578" sldId="281"/>
        </pc:sldMkLst>
      </pc:sldChg>
      <pc:sldChg chg="modSp add mod">
        <pc:chgData name="Sandita Florea" userId="a8fc3ee34aae6ea0" providerId="LiveId" clId="{20A1AFEA-27DF-41F8-81B9-63145C842111}" dt="2022-11-24T09:15:17.286" v="669" actId="113"/>
        <pc:sldMkLst>
          <pc:docMk/>
          <pc:sldMk cId="266330662" sldId="282"/>
        </pc:sldMkLst>
        <pc:spChg chg="mod">
          <ac:chgData name="Sandita Florea" userId="a8fc3ee34aae6ea0" providerId="LiveId" clId="{20A1AFEA-27DF-41F8-81B9-63145C842111}" dt="2022-11-24T09:15:17.286" v="669" actId="113"/>
          <ac:spMkLst>
            <pc:docMk/>
            <pc:sldMk cId="266330662" sldId="282"/>
            <ac:spMk id="3" creationId="{5F0B7E17-2961-E8C7-531A-9F62226254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76267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46413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22178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32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64668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70913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57021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04633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786809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51735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818700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29723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06860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45134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63758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99815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6153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62886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8706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13820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31072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0"/>
        <p:cNvGrpSpPr/>
        <p:nvPr/>
      </p:nvGrpSpPr>
      <p:grpSpPr>
        <a:xfrm>
          <a:off x="0" y="0"/>
          <a:ext cx="0" cy="0"/>
          <a:chOff x="0" y="0"/>
          <a:chExt cx="0" cy="0"/>
        </a:xfrm>
      </p:grpSpPr>
      <p:sp>
        <p:nvSpPr>
          <p:cNvPr id="21" name="Google Shape;21;p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3" name="Google Shape;2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3887391" y="987426"/>
            <a:ext cx="4629150" cy="4873625"/>
          </a:xfrm>
          <a:prstGeom prst="rect">
            <a:avLst/>
          </a:prstGeom>
          <a:noFill/>
          <a:ln>
            <a:noFill/>
          </a:ln>
        </p:spPr>
      </p:sp>
      <p:sp>
        <p:nvSpPr>
          <p:cNvPr id="68" name="Google Shape;68;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ec.europa.eu/info/funding-tenders/opportunities/portal/screen/home"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nfp4health.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Janfp4health.italy@gmail.com"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46317"/>
            <a:ext cx="9144000" cy="6463264"/>
          </a:xfrm>
          <a:prstGeom prst="rect">
            <a:avLst/>
          </a:prstGeom>
          <a:noFill/>
          <a:ln>
            <a:noFill/>
          </a:ln>
        </p:spPr>
      </p:pic>
      <p:sp>
        <p:nvSpPr>
          <p:cNvPr id="90" name="Google Shape;90;p1"/>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sp>
        <p:nvSpPr>
          <p:cNvPr id="91" name="Google Shape;91;p1"/>
          <p:cNvSpPr txBox="1"/>
          <p:nvPr/>
        </p:nvSpPr>
        <p:spPr>
          <a:xfrm>
            <a:off x="233964" y="1085242"/>
            <a:ext cx="8562500" cy="648072"/>
          </a:xfrm>
          <a:prstGeom prst="rect">
            <a:avLst/>
          </a:prstGeom>
          <a:noFill/>
          <a:ln>
            <a:noFill/>
          </a:ln>
        </p:spPr>
        <p:txBody>
          <a:bodyPr spcFirstLastPara="1" wrap="square" lIns="36575" tIns="36575" rIns="36575" bIns="36575" anchor="t" anchorCtr="0">
            <a:noAutofit/>
          </a:bodyPr>
          <a:lstStyle/>
          <a:p>
            <a:pPr marL="0" marR="0" lvl="0" indent="0" algn="just" rtl="0">
              <a:spcBef>
                <a:spcPts val="0"/>
              </a:spcBef>
              <a:spcAft>
                <a:spcPts val="0"/>
              </a:spcAft>
              <a:buNone/>
            </a:pPr>
            <a:r>
              <a:rPr lang="en-US" sz="4000" b="1" dirty="0">
                <a:solidFill>
                  <a:schemeClr val="lt1"/>
                </a:solidFill>
                <a:latin typeface="Raleway"/>
                <a:ea typeface="Raleway"/>
                <a:cs typeface="Raleway"/>
                <a:sym typeface="Raleway"/>
              </a:rPr>
              <a:t>JA NFP4Health – Training Online  </a:t>
            </a:r>
            <a:endParaRPr sz="4000" b="1" i="0" u="none" strike="noStrike" cap="none" dirty="0">
              <a:solidFill>
                <a:schemeClr val="lt1"/>
              </a:solidFill>
              <a:latin typeface="Raleway"/>
              <a:ea typeface="Raleway"/>
              <a:cs typeface="Raleway"/>
              <a:sym typeface="Raleway"/>
            </a:endParaRPr>
          </a:p>
          <a:p>
            <a:pPr marL="0" marR="0" lvl="0" indent="0" algn="just" rtl="0">
              <a:spcBef>
                <a:spcPts val="1200"/>
              </a:spcBef>
              <a:spcAft>
                <a:spcPts val="0"/>
              </a:spcAft>
              <a:buNone/>
            </a:pPr>
            <a:r>
              <a:rPr lang="en-US" sz="4000" b="1" i="0" u="none" strike="noStrike" cap="none" dirty="0">
                <a:solidFill>
                  <a:srgbClr val="FDCB2F"/>
                </a:solidFill>
                <a:latin typeface="Raleway"/>
                <a:ea typeface="Raleway"/>
                <a:cs typeface="Raleway"/>
                <a:sym typeface="Raleway"/>
              </a:rPr>
              <a:t> </a:t>
            </a:r>
            <a:endParaRPr sz="4000" b="1" i="0" u="none" strike="noStrike" cap="none" dirty="0">
              <a:solidFill>
                <a:srgbClr val="333333"/>
              </a:solidFill>
              <a:latin typeface="Raleway"/>
              <a:ea typeface="Raleway"/>
              <a:cs typeface="Raleway"/>
              <a:sym typeface="Raleway"/>
            </a:endParaRPr>
          </a:p>
        </p:txBody>
      </p:sp>
      <p:sp>
        <p:nvSpPr>
          <p:cNvPr id="93" name="Google Shape;93;p1"/>
          <p:cNvSpPr txBox="1"/>
          <p:nvPr/>
        </p:nvSpPr>
        <p:spPr>
          <a:xfrm>
            <a:off x="233964" y="1645553"/>
            <a:ext cx="8354865" cy="3895276"/>
          </a:xfrm>
          <a:prstGeom prst="rect">
            <a:avLst/>
          </a:prstGeom>
          <a:noFill/>
          <a:ln>
            <a:noFill/>
          </a:ln>
        </p:spPr>
        <p:txBody>
          <a:bodyPr spcFirstLastPara="1" wrap="square" lIns="36575" tIns="36575" rIns="36575" bIns="36575" anchor="t" anchorCtr="0">
            <a:noAutofit/>
          </a:bodyPr>
          <a:lstStyle/>
          <a:p>
            <a:pPr marL="0" marR="0" lvl="0" indent="0" algn="just" rtl="0">
              <a:spcBef>
                <a:spcPts val="0"/>
              </a:spcBef>
              <a:spcAft>
                <a:spcPts val="0"/>
              </a:spcAft>
              <a:buNone/>
            </a:pPr>
            <a:endParaRPr lang="en-US" sz="3200" b="0" i="0" u="none" strike="noStrike" cap="none" dirty="0">
              <a:solidFill>
                <a:srgbClr val="007F8F"/>
              </a:solidFill>
              <a:latin typeface="Raleway"/>
              <a:ea typeface="Raleway"/>
              <a:cs typeface="Raleway"/>
              <a:sym typeface="Raleway"/>
            </a:endParaRPr>
          </a:p>
          <a:p>
            <a:pPr marL="0" marR="0" lvl="0" indent="0" algn="just" rtl="0">
              <a:spcBef>
                <a:spcPts val="0"/>
              </a:spcBef>
              <a:spcAft>
                <a:spcPts val="0"/>
              </a:spcAft>
              <a:buNone/>
            </a:pPr>
            <a:r>
              <a:rPr lang="en-US" sz="3200" b="0" i="0" u="none" strike="noStrike" cap="none" dirty="0">
                <a:solidFill>
                  <a:srgbClr val="007F8F"/>
                </a:solidFill>
                <a:latin typeface="Raleway"/>
                <a:ea typeface="Raleway"/>
                <a:cs typeface="Raleway"/>
                <a:sym typeface="Raleway"/>
              </a:rPr>
              <a:t>NFP Profile: a practical tool for defining EU4Health NFPs key characteristics and peculiarities to implement EU4Health Programme“</a:t>
            </a:r>
          </a:p>
          <a:p>
            <a:pPr marL="0" marR="0" lvl="0" indent="0" algn="just" rtl="0">
              <a:spcBef>
                <a:spcPts val="0"/>
              </a:spcBef>
              <a:spcAft>
                <a:spcPts val="0"/>
              </a:spcAft>
              <a:buNone/>
            </a:pPr>
            <a:endParaRPr lang="en-US" sz="3600" b="0" i="0" u="none" strike="noStrike" cap="none" dirty="0">
              <a:solidFill>
                <a:srgbClr val="007F8F"/>
              </a:solidFill>
              <a:latin typeface="Raleway"/>
              <a:ea typeface="Raleway"/>
              <a:cs typeface="Raleway"/>
              <a:sym typeface="Raleway"/>
            </a:endParaRPr>
          </a:p>
          <a:p>
            <a:pPr marL="0" marR="0" lvl="0" indent="0" algn="just" rtl="0">
              <a:spcBef>
                <a:spcPts val="0"/>
              </a:spcBef>
              <a:spcAft>
                <a:spcPts val="0"/>
              </a:spcAft>
              <a:buNone/>
            </a:pPr>
            <a:r>
              <a:rPr lang="en-US" sz="3600" b="0" i="0" u="none" strike="noStrike" cap="none" dirty="0">
                <a:solidFill>
                  <a:srgbClr val="007F8F"/>
                </a:solidFill>
                <a:latin typeface="Raleway"/>
                <a:ea typeface="Raleway"/>
                <a:cs typeface="Raleway"/>
                <a:sym typeface="Raleway"/>
              </a:rPr>
              <a:t> 24 November 10.30 - 12.00</a:t>
            </a:r>
            <a:endParaRPr sz="3600" b="0" i="0" u="none" strike="noStrike" cap="none" dirty="0">
              <a:solidFill>
                <a:srgbClr val="007F8F"/>
              </a:solidFill>
              <a:latin typeface="Raleway"/>
              <a:ea typeface="Raleway"/>
              <a:cs typeface="Raleway"/>
              <a:sym typeface="Raleway"/>
            </a:endParaRPr>
          </a:p>
        </p:txBody>
      </p:sp>
      <p:pic>
        <p:nvPicPr>
          <p:cNvPr id="94" name="Google Shape;94;p1"/>
          <p:cNvPicPr preferRelativeResize="0"/>
          <p:nvPr/>
        </p:nvPicPr>
        <p:blipFill rotWithShape="1">
          <a:blip r:embed="rId4">
            <a:alphaModFix/>
          </a:blip>
          <a:srcRect/>
          <a:stretch/>
        </p:blipFill>
        <p:spPr>
          <a:xfrm>
            <a:off x="5409199" y="4714976"/>
            <a:ext cx="3540475" cy="2070490"/>
          </a:xfrm>
          <a:prstGeom prst="rect">
            <a:avLst/>
          </a:prstGeom>
          <a:noFill/>
          <a:ln>
            <a:noFill/>
          </a:ln>
        </p:spPr>
      </p:pic>
      <p:pic>
        <p:nvPicPr>
          <p:cNvPr id="95" name="Google Shape;95;p1"/>
          <p:cNvPicPr preferRelativeResize="0"/>
          <p:nvPr/>
        </p:nvPicPr>
        <p:blipFill rotWithShape="1">
          <a:blip r:embed="rId5">
            <a:alphaModFix/>
          </a:blip>
          <a:srcRect l="4997" t="24973" r="86779" b="32062"/>
          <a:stretch/>
        </p:blipFill>
        <p:spPr>
          <a:xfrm>
            <a:off x="387783" y="6212070"/>
            <a:ext cx="575578" cy="414411"/>
          </a:xfrm>
          <a:prstGeom prst="rect">
            <a:avLst/>
          </a:prstGeom>
          <a:noFill/>
          <a:ln>
            <a:noFill/>
          </a:ln>
        </p:spPr>
      </p:pic>
      <p:sp>
        <p:nvSpPr>
          <p:cNvPr id="96" name="Google Shape;96;p1"/>
          <p:cNvSpPr txBox="1"/>
          <p:nvPr/>
        </p:nvSpPr>
        <p:spPr>
          <a:xfrm>
            <a:off x="387174" y="4740889"/>
            <a:ext cx="1879961" cy="648071"/>
          </a:xfrm>
          <a:prstGeom prst="rect">
            <a:avLst/>
          </a:prstGeom>
          <a:noFill/>
          <a:ln>
            <a:noFill/>
          </a:ln>
        </p:spPr>
        <p:txBody>
          <a:bodyPr spcFirstLastPara="1" wrap="square" lIns="36575" tIns="36575" rIns="36575" bIns="36575" anchor="t" anchorCtr="0">
            <a:noAutofit/>
          </a:bodyPr>
          <a:lstStyle/>
          <a:p>
            <a:pPr marL="0" marR="0" lvl="0" indent="0" algn="just" rtl="0">
              <a:spcBef>
                <a:spcPts val="0"/>
              </a:spcBef>
              <a:spcAft>
                <a:spcPts val="0"/>
              </a:spcAft>
              <a:buNone/>
            </a:pPr>
            <a:endParaRPr sz="4000" b="0" i="0" u="none" strike="noStrike" cap="none" dirty="0">
              <a:solidFill>
                <a:srgbClr val="007F8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0102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387783" y="1495839"/>
            <a:ext cx="8645307" cy="1107996"/>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it-IT"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The vast majority of NFPs (69% of the respondents) report significant experience in participating in Public Health Programme projects</a:t>
            </a:r>
            <a:endParaRPr lang="it-IT" sz="1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D3EEF32C-F2BA-0373-6E28-C32909B03F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4369" y="2696041"/>
            <a:ext cx="4837174" cy="3285733"/>
          </a:xfrm>
          <a:prstGeom prst="rect">
            <a:avLst/>
          </a:prstGeom>
          <a:noFill/>
        </p:spPr>
      </p:pic>
    </p:spTree>
    <p:extLst>
      <p:ext uri="{BB962C8B-B14F-4D97-AF65-F5344CB8AC3E}">
        <p14:creationId xmlns:p14="http://schemas.microsoft.com/office/powerpoint/2010/main" val="51478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0102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249344" y="1819394"/>
            <a:ext cx="8645307" cy="3183692"/>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Next Steps</a:t>
            </a:r>
            <a:r>
              <a:rPr lang="en-US" sz="1800" u="sng"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Improvement of actions regarding the assistance to stakeholders</a:t>
            </a:r>
          </a:p>
          <a:p>
            <a:pPr marL="285750" indent="-285750" algn="just">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Raise awareness about the Role of the NFP service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it-IT" sz="1800" dirty="0">
                <a:latin typeface="Calibri" panose="020F0502020204030204" pitchFamily="34" charset="0"/>
                <a:ea typeface="Calibri" panose="020F0502020204030204" pitchFamily="34" charset="0"/>
                <a:cs typeface="Calibri" panose="020F0502020204030204" pitchFamily="34" charset="0"/>
              </a:rPr>
              <a:t>Significant </a:t>
            </a:r>
            <a:r>
              <a:rPr lang="en-US" sz="1800" dirty="0">
                <a:latin typeface="Calibri" panose="020F0502020204030204" pitchFamily="34" charset="0"/>
                <a:ea typeface="Calibri" panose="020F0502020204030204" pitchFamily="34" charset="0"/>
                <a:cs typeface="Calibri" panose="020F0502020204030204" pitchFamily="34" charset="0"/>
              </a:rPr>
              <a:t>basis </a:t>
            </a:r>
            <a:r>
              <a:rPr lang="en-US" sz="1800" dirty="0">
                <a:effectLst/>
                <a:latin typeface="Calibri" panose="020F0502020204030204" pitchFamily="34" charset="0"/>
                <a:ea typeface="Calibri" panose="020F0502020204030204" pitchFamily="34" charset="0"/>
                <a:cs typeface="Calibri" panose="020F0502020204030204" pitchFamily="34" charset="0"/>
              </a:rPr>
              <a:t>for the construction of the NFP Profile </a:t>
            </a:r>
          </a:p>
          <a:p>
            <a:pPr marL="285750" indent="-285750" algn="just">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Results </a:t>
            </a:r>
            <a:r>
              <a:rPr lang="en-US" sz="1800" dirty="0">
                <a:latin typeface="Calibri" panose="020F0502020204030204" pitchFamily="34" charset="0"/>
                <a:ea typeface="Calibri" panose="020F0502020204030204" pitchFamily="34" charset="0"/>
                <a:cs typeface="Calibri" panose="020F0502020204030204" pitchFamily="34" charset="0"/>
              </a:rPr>
              <a:t>emerging will foresee further and dedicated in-depth study activities, also within the framework of the planned </a:t>
            </a:r>
            <a:r>
              <a:rPr lang="en-US" sz="1800" dirty="0">
                <a:effectLst/>
                <a:latin typeface="Calibri" panose="020F0502020204030204" pitchFamily="34" charset="0"/>
                <a:ea typeface="Calibri" panose="020F0502020204030204" pitchFamily="34" charset="0"/>
                <a:cs typeface="Calibri" panose="020F0502020204030204" pitchFamily="34" charset="0"/>
              </a:rPr>
              <a:t>on-site/ online training activities.</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67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0102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249344" y="1819394"/>
            <a:ext cx="8645307" cy="2984278"/>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WP6:  Capacity building for National Focal Points</a:t>
            </a:r>
          </a:p>
          <a:p>
            <a:pPr marL="285750" indent="-285750" algn="just">
              <a:lnSpc>
                <a:spcPct val="107000"/>
              </a:lnSpc>
              <a:spcAft>
                <a:spcPts val="800"/>
              </a:spcAft>
              <a:buFont typeface="Arial" panose="020B0604020202020204" pitchFamily="34" charset="0"/>
              <a:buChar char="•"/>
            </a:pPr>
            <a:endParaRPr lang="en-US" sz="1800" dirty="0">
              <a:latin typeface="Calibri Light" panose="020F03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Foster NFPs knowledge and skills of the NFPs in the EU Member States and associated countries</a:t>
            </a:r>
          </a:p>
          <a:p>
            <a:pPr marL="342900" indent="-3429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Promote the equality of opportunities for all EU Member States in accessing the EU4Health programme</a:t>
            </a:r>
          </a:p>
          <a:p>
            <a:pPr marL="342900" indent="-3429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Fill in the knowledge gap with respect to the transition from the old to the new programme, delivering a detailed training plan, addressing all NFPs</a:t>
            </a:r>
            <a:endParaRPr lang="it-IT"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57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7816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249344" y="1295287"/>
            <a:ext cx="8645307" cy="5078313"/>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WP6:  Training Programme</a:t>
            </a:r>
          </a:p>
          <a:p>
            <a:endPar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rPr>
              <a:t>Training Online</a:t>
            </a: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maximum of 20 webinars on specific needs, expertise and technical knowledge, with the focus being enhancing knowledge sharing, peer learning and capacity building</a:t>
            </a: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rPr>
              <a:t>Training Onsite: </a:t>
            </a: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2 Modules, 5 itinerant editions each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ill include a mix of technical and soft skills, stimulate interaction, teambuilding, synergies and the exchange of experiences, identify specific needs and doubts and to fill the eventual gaps</a:t>
            </a: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defTabSz="685800" rtl="0" eaLnBrk="1" latinLnBrk="0" hangingPunct="1"/>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training focuses on:</a:t>
            </a:r>
          </a:p>
          <a:p>
            <a:pPr algn="just" defTabSz="685800" rtl="0" eaLnBrk="1" latinLnBrk="0" hangingPunct="1"/>
            <a:endPar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defTabSz="685800" rtl="0" eaLnBrk="1" latinLnBrk="0" hangingPunct="1">
              <a:buFont typeface="Arial" panose="020B0604020202020204" pitchFamily="34" charset="0"/>
              <a:buChar char="•"/>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Technical skills: </a:t>
            </a: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 terms of EU4Health Programme knowledge, genesis and implementation (including synergies in the framework of the whole EU 2021 – 2027 Programming ) </a:t>
            </a:r>
          </a:p>
          <a:p>
            <a:pPr marL="285750" indent="-285750" algn="just" defTabSz="685800" rtl="0" eaLnBrk="1" latinLnBrk="0" hangingPunct="1">
              <a:buFont typeface="Arial" panose="020B0604020202020204" pitchFamily="34" charset="0"/>
              <a:buChar char="•"/>
            </a:pPr>
            <a:endPar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defTabSz="685800" rtl="0" eaLnBrk="1" latinLnBrk="0" hangingPunct="1">
              <a:buFont typeface="Arial" panose="020B0604020202020204" pitchFamily="34" charset="0"/>
              <a:buChar char="•"/>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Soft skills: </a:t>
            </a: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in terms of developing concrete personal and professional tools in order to </a:t>
            </a: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perform the role of NFPs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88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7816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249344" y="1631890"/>
            <a:ext cx="8645307" cy="2308324"/>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WP6:  Training Programme</a:t>
            </a:r>
          </a:p>
          <a:p>
            <a:endPar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Needs assessment and elaboration of data</a:t>
            </a:r>
          </a:p>
          <a:p>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order to assess the needs of NFPs, the Italian Ministry of Health and ProMIS created an online questionnaire with the aim to </a:t>
            </a:r>
            <a:r>
              <a:rPr lang="en-US" sz="1800" b="1" dirty="0">
                <a:solidFill>
                  <a:srgbClr val="C00000"/>
                </a:solidFill>
                <a:latin typeface="Calibri" panose="020F0502020204030204" pitchFamily="34" charset="0"/>
                <a:ea typeface="Calibri" panose="020F0502020204030204" pitchFamily="34" charset="0"/>
                <a:cs typeface="Calibri" panose="020F0502020204030204" pitchFamily="34" charset="0"/>
              </a:rPr>
              <a:t>identify specific needs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of the NFPs and to adapt and organize the activities of the Training Programme.</a:t>
            </a: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1ADCE842-69A0-73AB-B4B6-8CB00D9B6CDC}"/>
              </a:ext>
            </a:extLst>
          </p:cNvPr>
          <p:cNvSpPr txBox="1"/>
          <p:nvPr/>
        </p:nvSpPr>
        <p:spPr>
          <a:xfrm>
            <a:off x="249344" y="4329413"/>
            <a:ext cx="7724428" cy="1077218"/>
          </a:xfrm>
          <a:prstGeom prst="rect">
            <a:avLst/>
          </a:prstGeom>
          <a:noFill/>
        </p:spPr>
        <p:txBody>
          <a:bodyPr wrap="square" rtlCol="0">
            <a:spAutoFit/>
          </a:bodyPr>
          <a:lstStyle/>
          <a:p>
            <a:endParaRPr lang="it-IT" dirty="0"/>
          </a:p>
          <a:p>
            <a:pPr marL="285750" indent="-285750">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With the collaboration of WP3 Leader, ProMIS will take care that the Training will have a </a:t>
            </a:r>
            <a:r>
              <a:rPr lang="en-US" sz="1800" b="1" dirty="0">
                <a:solidFill>
                  <a:srgbClr val="C00000"/>
                </a:solidFill>
                <a:latin typeface="Calibri" panose="020F0502020204030204" pitchFamily="34" charset="0"/>
                <a:ea typeface="Calibri" panose="020F0502020204030204" pitchFamily="34" charset="0"/>
                <a:cs typeface="Calibri" panose="020F0502020204030204" pitchFamily="34" charset="0"/>
              </a:rPr>
              <a:t>strong impact on NFPs performance </a:t>
            </a:r>
          </a:p>
          <a:p>
            <a:endParaRPr lang="it-IT" dirty="0"/>
          </a:p>
        </p:txBody>
      </p:sp>
    </p:spTree>
    <p:extLst>
      <p:ext uri="{BB962C8B-B14F-4D97-AF65-F5344CB8AC3E}">
        <p14:creationId xmlns:p14="http://schemas.microsoft.com/office/powerpoint/2010/main" val="156738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7816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387783" y="2441764"/>
            <a:ext cx="8645307" cy="1477328"/>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document has the objective to provide an update and a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practical tool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targeting the NFPs in order to frame the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mission,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profile</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functions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tasks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This document will be updated periodically</a:t>
            </a: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142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7816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249344" y="2496193"/>
            <a:ext cx="8645307" cy="1477328"/>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 Launch of the Stakeholder Survey</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survey is aiming at collecting the feedback from the </a:t>
            </a:r>
            <a:r>
              <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rPr>
              <a:t>relevant stakeholders</a:t>
            </a: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EU level as the NFP Profile is a technical deliverable defining the role of the NFP service and, therefore, contributing to the EU4Health programme implementation support </a:t>
            </a:r>
            <a:endParaRPr lang="it-IT"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33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7816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387783" y="1585326"/>
            <a:ext cx="8645307" cy="4524315"/>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a:t>
            </a:r>
          </a:p>
          <a:p>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Mission</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Functions and Tasks</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Key Principles</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Nomination Process</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Confidentiality</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Conflict of Interest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16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78166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93890" y="1573287"/>
            <a:ext cx="8645307" cy="2956707"/>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 - Mission</a:t>
            </a: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lvl="1" indent="-285750" algn="jus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“E</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ssential role in delivering the programme’s objectives and impacts thus enhancing an increased participation at national level. Acting as the national experts for the Health Programme in EU countries, the NFPs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support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Programme implementation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by ensuring the equitable participation to the Programme and the dissemination of its results”</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726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88" y="59298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249342" y="984834"/>
            <a:ext cx="8645307" cy="6802888"/>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 – Functions and Tasks</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Informing and awareness raising</a:t>
            </a:r>
          </a:p>
          <a:p>
            <a:endPar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Promulgate general and specific documentation on the EU4Health Programme (Annual Work Programme, Stakeholders Consultations...etc.)</a:t>
            </a:r>
          </a:p>
          <a:p>
            <a:pPr marL="342900" indent="-342900">
              <a:buFont typeface="+mj-lt"/>
              <a:buAutoNum type="alphaLcParenR"/>
            </a:pPr>
            <a:endPar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Organize promotional events and info days at the national level with the aim to:</a:t>
            </a:r>
          </a:p>
          <a:p>
            <a:pPr marL="285750" lvl="0" indent="-285750" algn="just">
              <a:lnSpc>
                <a:spcPct val="115000"/>
              </a:lnSpc>
              <a:spcBef>
                <a:spcPts val="600"/>
              </a:spcBef>
              <a:spcAft>
                <a:spcPts val="1000"/>
              </a:spcAft>
              <a:buFont typeface="Wingdings" panose="05000000000000000000" pitchFamily="2" charset="2"/>
              <a:buChar char="ü"/>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promote the Annual Work Programme – in liaison the European Commission and the European Health and Digital Executive Agency (HaDEA).</a:t>
            </a:r>
            <a:endParaRPr lang="it-IT"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 typeface="Wingdings" panose="05000000000000000000" pitchFamily="2" charset="2"/>
              <a:buChar char="ü"/>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disseminate the results </a:t>
            </a:r>
            <a:endParaRPr lang="it-IT"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 typeface="Wingdings" panose="05000000000000000000" pitchFamily="2" charset="2"/>
              <a:buChar char="ü"/>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inform on the impact generated by the Programme at the national level </a:t>
            </a:r>
            <a:endPar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endPar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Raise awareness of:</a:t>
            </a:r>
            <a:endParaRPr lang="it-IT" sz="1600" b="1"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lvl="0" indent="-285750" algn="just">
              <a:lnSpc>
                <a:spcPct val="115000"/>
              </a:lnSpc>
              <a:spcBef>
                <a:spcPts val="600"/>
              </a:spcBef>
              <a:spcAft>
                <a:spcPts val="1000"/>
              </a:spcAft>
              <a:buFont typeface="Wingdings" panose="05000000000000000000" pitchFamily="2" charset="2"/>
              <a:buChar char="ü"/>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Funding opportunities under the EU4Health Programme published in the </a:t>
            </a:r>
            <a:r>
              <a:rPr lang="en-GB" sz="1600" u="sng" dirty="0" err="1">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6"/>
              </a:rPr>
              <a:t>Funding&amp;Tenders</a:t>
            </a:r>
            <a:r>
              <a:rPr lang="en-GB" sz="16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6"/>
              </a:rPr>
              <a:t> Portal</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it-IT"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 typeface="Wingdings" panose="05000000000000000000" pitchFamily="2" charset="2"/>
              <a:buChar char="ü"/>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Synergies with other health related programmes at european/national level</a:t>
            </a:r>
            <a:endParaRPr lang="it-IT"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342900" lvl="6" indent="-342900" algn="just">
              <a:buAutoNum type="alphaLcParenR"/>
            </a:pP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1" algn="just"/>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99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200A297A-D27E-5A8A-0573-810E4C3AABAA}"/>
              </a:ext>
            </a:extLst>
          </p:cNvPr>
          <p:cNvSpPr txBox="1"/>
          <p:nvPr/>
        </p:nvSpPr>
        <p:spPr>
          <a:xfrm>
            <a:off x="696684" y="1670227"/>
            <a:ext cx="7750628" cy="1815882"/>
          </a:xfrm>
          <a:prstGeom prst="rect">
            <a:avLst/>
          </a:prstGeom>
          <a:noFill/>
        </p:spPr>
        <p:txBody>
          <a:bodyPr wrap="square" rtlCol="0">
            <a:spAutoFit/>
          </a:bodyPr>
          <a:lstStyle/>
          <a:p>
            <a:pPr algn="just"/>
            <a:endParaRPr lang="it-IT"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The Joint Action on increasing the capacity building of national focal points (NFPs) – NFP4Health funded by the third Programme for the Union’s action in the field of health (2014-2020), aims at creating an </a:t>
            </a:r>
            <a:r>
              <a:rPr lang="en-US" sz="1600" b="1" dirty="0">
                <a:latin typeface="Calibri" panose="020F0502020204030204" pitchFamily="34" charset="0"/>
                <a:ea typeface="Calibri" panose="020F0502020204030204" pitchFamily="34" charset="0"/>
                <a:cs typeface="Calibri" panose="020F0502020204030204" pitchFamily="34" charset="0"/>
              </a:rPr>
              <a:t>innovative, sustainable</a:t>
            </a:r>
            <a:r>
              <a:rPr lang="en-US" sz="1600" dirty="0">
                <a:latin typeface="Calibri" panose="020F0502020204030204" pitchFamily="34" charset="0"/>
                <a:ea typeface="Calibri" panose="020F0502020204030204" pitchFamily="34" charset="0"/>
                <a:cs typeface="Calibri" panose="020F0502020204030204" pitchFamily="34" charset="0"/>
              </a:rPr>
              <a:t>, and </a:t>
            </a:r>
            <a:r>
              <a:rPr lang="en-US" sz="1600" b="1" dirty="0">
                <a:latin typeface="Calibri" panose="020F0502020204030204" pitchFamily="34" charset="0"/>
                <a:ea typeface="Calibri" panose="020F0502020204030204" pitchFamily="34" charset="0"/>
                <a:cs typeface="Calibri" panose="020F0502020204030204" pitchFamily="34" charset="0"/>
              </a:rPr>
              <a:t>coherent</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ea typeface="Calibri" panose="020F0502020204030204" pitchFamily="34" charset="0"/>
                <a:cs typeface="Calibri" panose="020F0502020204030204" pitchFamily="34" charset="0"/>
              </a:rPr>
              <a:t>network of National Focal Points </a:t>
            </a:r>
            <a:r>
              <a:rPr lang="en-US" sz="1600" dirty="0">
                <a:latin typeface="Calibri" panose="020F0502020204030204" pitchFamily="34" charset="0"/>
                <a:ea typeface="Calibri" panose="020F0502020204030204" pitchFamily="34" charset="0"/>
                <a:cs typeface="Calibri" panose="020F0502020204030204" pitchFamily="34" charset="0"/>
              </a:rPr>
              <a:t>that will </a:t>
            </a:r>
            <a:r>
              <a:rPr lang="en-US" sz="1600" b="1" dirty="0">
                <a:latin typeface="Calibri" panose="020F0502020204030204" pitchFamily="34" charset="0"/>
                <a:ea typeface="Calibri" panose="020F0502020204030204" pitchFamily="34" charset="0"/>
                <a:cs typeface="Calibri" panose="020F0502020204030204" pitchFamily="34" charset="0"/>
              </a:rPr>
              <a:t>increase</a:t>
            </a:r>
            <a:r>
              <a:rPr lang="en-US" sz="1600" dirty="0">
                <a:latin typeface="Calibri" panose="020F0502020204030204" pitchFamily="34" charset="0"/>
                <a:ea typeface="Calibri" panose="020F0502020204030204" pitchFamily="34" charset="0"/>
                <a:cs typeface="Calibri" panose="020F0502020204030204" pitchFamily="34" charset="0"/>
              </a:rPr>
              <a:t> the </a:t>
            </a:r>
            <a:r>
              <a:rPr lang="en-US" sz="1600" b="1" dirty="0">
                <a:latin typeface="Calibri" panose="020F0502020204030204" pitchFamily="34" charset="0"/>
                <a:ea typeface="Calibri" panose="020F0502020204030204" pitchFamily="34" charset="0"/>
                <a:cs typeface="Calibri" panose="020F0502020204030204" pitchFamily="34" charset="0"/>
              </a:rPr>
              <a:t>capacity </a:t>
            </a:r>
            <a:r>
              <a:rPr lang="en-US" sz="1600" dirty="0">
                <a:latin typeface="Calibri" panose="020F0502020204030204" pitchFamily="34" charset="0"/>
                <a:ea typeface="Calibri" panose="020F0502020204030204" pitchFamily="34" charset="0"/>
                <a:cs typeface="Calibri" panose="020F0502020204030204" pitchFamily="34" charset="0"/>
              </a:rPr>
              <a:t>of </a:t>
            </a:r>
            <a:r>
              <a:rPr lang="en-US" sz="1600" b="1" dirty="0">
                <a:latin typeface="Calibri" panose="020F0502020204030204" pitchFamily="34" charset="0"/>
                <a:ea typeface="Calibri" panose="020F0502020204030204" pitchFamily="34" charset="0"/>
                <a:cs typeface="Calibri" panose="020F0502020204030204" pitchFamily="34" charset="0"/>
              </a:rPr>
              <a:t>Member States </a:t>
            </a:r>
            <a:r>
              <a:rPr lang="en-US" sz="1600" dirty="0">
                <a:latin typeface="Calibri" panose="020F0502020204030204" pitchFamily="34" charset="0"/>
                <a:ea typeface="Calibri" panose="020F0502020204030204" pitchFamily="34" charset="0"/>
                <a:cs typeface="Calibri" panose="020F0502020204030204" pitchFamily="34" charset="0"/>
              </a:rPr>
              <a:t>to </a:t>
            </a:r>
            <a:r>
              <a:rPr lang="en-US" sz="1600" b="1" dirty="0">
                <a:latin typeface="Calibri" panose="020F0502020204030204" pitchFamily="34" charset="0"/>
                <a:ea typeface="Calibri" panose="020F0502020204030204" pitchFamily="34" charset="0"/>
                <a:cs typeface="Calibri" panose="020F0502020204030204" pitchFamily="34" charset="0"/>
              </a:rPr>
              <a:t>design and create sustainable actions to promote the achievement of the health objectives for the period 2021-2027.</a:t>
            </a:r>
            <a:endParaRPr lang="it-IT" sz="1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2D459D54-3692-49DF-7DA5-7DA2A7EF8498}"/>
              </a:ext>
            </a:extLst>
          </p:cNvPr>
          <p:cNvSpPr txBox="1"/>
          <p:nvPr/>
        </p:nvSpPr>
        <p:spPr>
          <a:xfrm>
            <a:off x="696684" y="3827316"/>
            <a:ext cx="7750628" cy="2031325"/>
          </a:xfrm>
          <a:prstGeom prst="rect">
            <a:avLst/>
          </a:prstGeom>
          <a:noFill/>
        </p:spPr>
        <p:txBody>
          <a:bodyPr wrap="square" rtlCol="0">
            <a:spAutoFit/>
          </a:bodyPr>
          <a:lstStyle/>
          <a:p>
            <a:pPr algn="just"/>
            <a:r>
              <a:rPr lang="en-US" sz="1600" dirty="0">
                <a:latin typeface="Calibri" panose="020F0502020204030204" pitchFamily="34" charset="0"/>
                <a:ea typeface="Calibri" panose="020F0502020204030204" pitchFamily="34" charset="0"/>
                <a:cs typeface="Calibri" panose="020F0502020204030204" pitchFamily="34" charset="0"/>
              </a:rPr>
              <a:t>The webinar will be an occasion to present a very important deliverable </a:t>
            </a:r>
            <a:r>
              <a:rPr lang="en-US" sz="1600" b="1" dirty="0">
                <a:latin typeface="Calibri" panose="020F0502020204030204" pitchFamily="34" charset="0"/>
                <a:ea typeface="Calibri" panose="020F0502020204030204" pitchFamily="34" charset="0"/>
                <a:cs typeface="Calibri" panose="020F0502020204030204" pitchFamily="34" charset="0"/>
              </a:rPr>
              <a:t>“NFP Profile”</a:t>
            </a:r>
            <a:r>
              <a:rPr lang="en-US" sz="1600" dirty="0">
                <a:latin typeface="Calibri" panose="020F0502020204030204" pitchFamily="34" charset="0"/>
                <a:ea typeface="Calibri" panose="020F0502020204030204" pitchFamily="34" charset="0"/>
                <a:cs typeface="Calibri" panose="020F0502020204030204" pitchFamily="34" charset="0"/>
              </a:rPr>
              <a:t> elaborated by colleagues from ISCIII with the contribution of all Consortium and External Advisory Board,  as it is strategic document defining the key characteristics and peculiarities of the EU4Health NFPs and, therefore, contribute to the </a:t>
            </a:r>
            <a:r>
              <a:rPr lang="en-US" sz="1600" b="1" dirty="0">
                <a:latin typeface="Calibri" panose="020F0502020204030204" pitchFamily="34" charset="0"/>
                <a:ea typeface="Calibri" panose="020F0502020204030204" pitchFamily="34" charset="0"/>
                <a:cs typeface="Calibri" panose="020F0502020204030204" pitchFamily="34" charset="0"/>
              </a:rPr>
              <a:t>strengthening of the NFPs performance and Programme Implementation</a:t>
            </a:r>
            <a:r>
              <a:rPr lang="en-US" sz="1600" dirty="0">
                <a:latin typeface="Calibri" panose="020F0502020204030204" pitchFamily="34" charset="0"/>
                <a:ea typeface="Calibri" panose="020F0502020204030204" pitchFamily="34" charset="0"/>
                <a:cs typeface="Calibri" panose="020F0502020204030204" pitchFamily="34" charset="0"/>
              </a:rPr>
              <a:t>. On this occasion, the </a:t>
            </a:r>
            <a:r>
              <a:rPr lang="en-US" sz="1600" b="1" dirty="0">
                <a:latin typeface="Calibri" panose="020F0502020204030204" pitchFamily="34" charset="0"/>
                <a:ea typeface="Calibri" panose="020F0502020204030204" pitchFamily="34" charset="0"/>
                <a:cs typeface="Calibri" panose="020F0502020204030204" pitchFamily="34" charset="0"/>
              </a:rPr>
              <a:t>EU4Health Survey </a:t>
            </a:r>
            <a:r>
              <a:rPr lang="en-US" sz="1600" dirty="0">
                <a:latin typeface="Calibri" panose="020F0502020204030204" pitchFamily="34" charset="0"/>
                <a:ea typeface="Calibri" panose="020F0502020204030204" pitchFamily="34" charset="0"/>
                <a:cs typeface="Calibri" panose="020F0502020204030204" pitchFamily="34" charset="0"/>
              </a:rPr>
              <a:t>on the evaluation of the NFP Profile will be launched at </a:t>
            </a:r>
            <a:r>
              <a:rPr lang="en-US" sz="1600" b="1" dirty="0">
                <a:latin typeface="Calibri" panose="020F0502020204030204" pitchFamily="34" charset="0"/>
                <a:ea typeface="Calibri" panose="020F0502020204030204" pitchFamily="34" charset="0"/>
                <a:cs typeface="Calibri" panose="020F0502020204030204" pitchFamily="34" charset="0"/>
              </a:rPr>
              <a:t>european level to all relevant stakeholders</a:t>
            </a:r>
            <a:r>
              <a:rPr lang="en-US" sz="1600" dirty="0">
                <a:latin typeface="Calibri" panose="020F0502020204030204" pitchFamily="34" charset="0"/>
                <a:ea typeface="Calibri" panose="020F0502020204030204" pitchFamily="34" charset="0"/>
                <a:cs typeface="Calibri" panose="020F0502020204030204" pitchFamily="34" charset="0"/>
              </a:rPr>
              <a:t>.</a:t>
            </a:r>
          </a:p>
          <a:p>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88" y="59298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93888" y="1217885"/>
            <a:ext cx="8645307" cy="5697970"/>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 – Functions and Tasks</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10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333333"/>
                </a:solidFill>
                <a:latin typeface="Calibri" panose="020F0502020204030204" pitchFamily="34" charset="0"/>
                <a:ea typeface="Calibri" panose="020F0502020204030204" pitchFamily="34" charset="0"/>
                <a:cs typeface="Calibri" panose="020F0502020204030204" pitchFamily="34" charset="0"/>
              </a:rPr>
              <a:t>Support and capacity building</a:t>
            </a:r>
            <a:endParaRPr lang="it-IT" sz="1800" b="1" dirty="0">
              <a:solidFill>
                <a:srgbClr val="333333"/>
              </a:solidFill>
              <a:latin typeface="Calibri" panose="020F050202020403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Bef>
                <a:spcPts val="600"/>
              </a:spcBef>
              <a:spcAft>
                <a:spcPts val="1000"/>
              </a:spcAft>
              <a:buFont typeface="Arial" panose="020B0604020202020204" pitchFamily="34" charset="0"/>
              <a:buChar cha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Support potential applicants with the participation to the Programme aiming at increasing the participation and the performance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 typeface="Arial" panose="020B0604020202020204" pitchFamily="34" charset="0"/>
              <a:buChar cha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Explain the scope and the modalities of types of action foreseen in EU4Health as well as ensuring that the proposals fall under the financial framework</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 typeface="Arial" panose="020B0604020202020204" pitchFamily="34" charset="0"/>
              <a:buChar cha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Organise courses and training sessions to strengthening knowledge of relevant stakeholders</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0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1" algn="just"/>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57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88" y="59298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93888" y="1174342"/>
            <a:ext cx="8645307" cy="8318175"/>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 – Key Principles</a:t>
            </a:r>
          </a:p>
          <a:p>
            <a:pPr algn="just">
              <a:lnSpc>
                <a:spcPct val="115000"/>
              </a:lnSpc>
              <a:spcBef>
                <a:spcPts val="600"/>
              </a:spcBef>
              <a:spcAft>
                <a:spcPts val="1000"/>
              </a:spcAft>
            </a:pPr>
            <a:endPar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Member States/Associated Countries Responsibility</a:t>
            </a:r>
          </a:p>
          <a:p>
            <a:pPr marL="285750" lvl="0" indent="-285750" algn="just">
              <a:lnSpc>
                <a:spcPct val="115000"/>
              </a:lnSpc>
              <a:spcAft>
                <a:spcPts val="1000"/>
              </a:spcAft>
              <a:buFont typeface="Arial" panose="020B0604020202020204" pitchFamily="34" charset="0"/>
              <a:buChar cha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Ensure Confidentiality / Avoid Conflict of interest</a:t>
            </a:r>
          </a:p>
          <a:p>
            <a:pPr marL="285750" lvl="0" indent="-285750" algn="just">
              <a:lnSpc>
                <a:spcPct val="115000"/>
              </a:lnSpc>
              <a:spcAft>
                <a:spcPts val="1000"/>
              </a:spcAf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Ensure Transparency and equal access</a:t>
            </a:r>
            <a:endPar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Set up dedicated info – page dedicated to the EU4Health Programme and in accordance to relevant portals (EU Commission, HaDEA / tools) </a:t>
            </a: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and ensure efficient communication channel</a:t>
            </a:r>
          </a:p>
          <a:p>
            <a:pPr marL="285750" lvl="0" indent="-285750" algn="just">
              <a:lnSpc>
                <a:spcPct val="115000"/>
              </a:lnSpc>
              <a:spcAft>
                <a:spcPts val="1000"/>
              </a:spcAf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Identify opportunities by related programmes</a:t>
            </a:r>
          </a:p>
          <a:p>
            <a:pPr marL="285750" lvl="0" indent="-285750" algn="just">
              <a:lnSpc>
                <a:spcPct val="115000"/>
              </a:lnSpc>
              <a:spcAft>
                <a:spcPts val="1000"/>
              </a:spcAf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Active participation in transnational networks and develop strategic relationships</a:t>
            </a:r>
          </a:p>
          <a:p>
            <a:pPr marL="285750" lvl="0" indent="-285750" algn="just">
              <a:lnSpc>
                <a:spcPct val="115000"/>
              </a:lnSpc>
              <a:spcAft>
                <a:spcPts val="1000"/>
              </a:spcAft>
              <a:buFont typeface="Arial" panose="020B0604020202020204" pitchFamily="34" charset="0"/>
              <a:buChar char="•"/>
            </a:pPr>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Acquire technical/soft skills</a:t>
            </a: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0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1" algn="just"/>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42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88" y="59298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93888" y="1174342"/>
            <a:ext cx="8645307" cy="5107552"/>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NFP Profile – Nomination Process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1000"/>
              </a:spcAft>
            </a:pPr>
            <a:endPar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spcAft>
                <a:spcPts val="1000"/>
              </a:spcAft>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0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1" algn="just"/>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Tabella 7">
            <a:extLst>
              <a:ext uri="{FF2B5EF4-FFF2-40B4-BE49-F238E27FC236}">
                <a16:creationId xmlns:a16="http://schemas.microsoft.com/office/drawing/2014/main" id="{32013A04-C982-CEDE-DEC9-C6F589A17905}"/>
              </a:ext>
            </a:extLst>
          </p:cNvPr>
          <p:cNvGraphicFramePr>
            <a:graphicFrameLocks noGrp="1"/>
          </p:cNvGraphicFramePr>
          <p:nvPr/>
        </p:nvGraphicFramePr>
        <p:xfrm>
          <a:off x="374529" y="1818985"/>
          <a:ext cx="8394934" cy="3968581"/>
        </p:xfrm>
        <a:graphic>
          <a:graphicData uri="http://schemas.openxmlformats.org/drawingml/2006/table">
            <a:tbl>
              <a:tblPr firstRow="1" firstCol="1" bandRow="1">
                <a:tableStyleId>{5C22544A-7EE6-4342-B048-85BDC9FD1C3A}</a:tableStyleId>
              </a:tblPr>
              <a:tblGrid>
                <a:gridCol w="4197467">
                  <a:extLst>
                    <a:ext uri="{9D8B030D-6E8A-4147-A177-3AD203B41FA5}">
                      <a16:colId xmlns:a16="http://schemas.microsoft.com/office/drawing/2014/main" val="1447378540"/>
                    </a:ext>
                  </a:extLst>
                </a:gridCol>
                <a:gridCol w="4197467">
                  <a:extLst>
                    <a:ext uri="{9D8B030D-6E8A-4147-A177-3AD203B41FA5}">
                      <a16:colId xmlns:a16="http://schemas.microsoft.com/office/drawing/2014/main" val="826272876"/>
                    </a:ext>
                  </a:extLst>
                </a:gridCol>
              </a:tblGrid>
              <a:tr h="3968581">
                <a:tc>
                  <a:txBody>
                    <a:bodyP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 No 282/2014 </a:t>
                      </a:r>
                      <a:r>
                        <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the establishment of a third Programme for the Union's action in the field of health (2014-2020)</a:t>
                      </a:r>
                      <a:endParaRPr lang="it-IT"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Article 15</a:t>
                      </a:r>
                      <a:r>
                        <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“Member States shall designate National Focal Points which shall assist the Commission in the promotion of the Programme and, as appropriate, the dissemination of the results of the Programme and the available information on the impact of the Programme as referred to in Article 13(2)”. </a:t>
                      </a:r>
                      <a:endParaRPr lang="it-IT"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it-IT"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 2021/522 </a:t>
                      </a:r>
                      <a:r>
                        <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establishing a Programme for the EU’s action in the field of health (EU4Health Programme) for the period 2021</a:t>
                      </a:r>
                      <a:endParaRPr lang="it-IT"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it-IT"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Recital 55</a:t>
                      </a:r>
                      <a:r>
                        <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“Member States and participating countries have designated NFPs to assist the Commission in the promotion of the third Programme for the Union’s action in the field of health (2014-2020) established by Regulation (EU) No 282/2014, and, where relevant, in the dissemination of its results and the information available on its impact in the Member States and participating countries</a:t>
                      </a:r>
                      <a:endParaRPr lang="it-IT"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425194112"/>
                  </a:ext>
                </a:extLst>
              </a:tr>
            </a:tbl>
          </a:graphicData>
        </a:graphic>
      </p:graphicFrame>
    </p:spTree>
    <p:extLst>
      <p:ext uri="{BB962C8B-B14F-4D97-AF65-F5344CB8AC3E}">
        <p14:creationId xmlns:p14="http://schemas.microsoft.com/office/powerpoint/2010/main" val="150552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88" y="592980"/>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63301" y="890669"/>
            <a:ext cx="8645307" cy="4830553"/>
          </a:xfrm>
          <a:prstGeom prst="rect">
            <a:avLst/>
          </a:prstGeom>
          <a:noFill/>
        </p:spPr>
        <p:txBody>
          <a:bodyPr wrap="square" rtlCol="0">
            <a:spAutoFit/>
          </a:bodyPr>
          <a:lstStyle/>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1000"/>
              </a:spcAft>
            </a:pPr>
            <a:endPar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spcAft>
                <a:spcPts val="1000"/>
              </a:spcAft>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0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endPar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6" algn="just"/>
            <a:r>
              <a:rPr lang="en-GB" sz="1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it-IT"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p>
            <a:pPr lvl="1" algn="just"/>
            <a:r>
              <a:rPr lang="it-IT"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28186631-6AC4-5763-8D89-377D922875FD}"/>
              </a:ext>
            </a:extLst>
          </p:cNvPr>
          <p:cNvSpPr txBox="1"/>
          <p:nvPr/>
        </p:nvSpPr>
        <p:spPr>
          <a:xfrm>
            <a:off x="800096" y="2143338"/>
            <a:ext cx="6689276" cy="3046988"/>
          </a:xfrm>
          <a:prstGeom prst="rect">
            <a:avLst/>
          </a:prstGeom>
          <a:noFill/>
        </p:spPr>
        <p:txBody>
          <a:bodyPr wrap="square" rtlCol="0">
            <a:spAutoFit/>
          </a:bodyPr>
          <a:lstStyle/>
          <a:p>
            <a:pPr algn="ctr"/>
            <a:r>
              <a:rPr lang="it-IT" sz="2400" b="1" dirty="0">
                <a:solidFill>
                  <a:srgbClr val="C00000"/>
                </a:solidFill>
                <a:latin typeface="Calibri" panose="020F0502020204030204" pitchFamily="34" charset="0"/>
                <a:ea typeface="Calibri" panose="020F0502020204030204" pitchFamily="34" charset="0"/>
                <a:cs typeface="Calibri" panose="020F0502020204030204" pitchFamily="34" charset="0"/>
              </a:rPr>
              <a:t>Thank you for attention </a:t>
            </a:r>
          </a:p>
          <a:p>
            <a:endParaRPr lang="it-IT" sz="2400" dirty="0">
              <a:latin typeface="Calibri" panose="020F0502020204030204" pitchFamily="34" charset="0"/>
              <a:ea typeface="Calibri" panose="020F0502020204030204" pitchFamily="34" charset="0"/>
              <a:cs typeface="Calibri" panose="020F0502020204030204" pitchFamily="34" charset="0"/>
            </a:endParaRPr>
          </a:p>
          <a:p>
            <a:endParaRPr lang="it-IT" sz="2400" dirty="0">
              <a:latin typeface="Calibri" panose="020F0502020204030204" pitchFamily="34" charset="0"/>
              <a:ea typeface="Calibri" panose="020F0502020204030204" pitchFamily="34" charset="0"/>
              <a:cs typeface="Calibri" panose="020F0502020204030204" pitchFamily="34" charset="0"/>
            </a:endParaRPr>
          </a:p>
          <a:p>
            <a:pPr algn="ctr"/>
            <a:endParaRPr lang="it-IT" sz="2400" dirty="0">
              <a:latin typeface="Calibri" panose="020F0502020204030204" pitchFamily="34" charset="0"/>
              <a:ea typeface="Calibri" panose="020F0502020204030204" pitchFamily="34" charset="0"/>
              <a:cs typeface="Calibri" panose="020F0502020204030204" pitchFamily="34" charset="0"/>
            </a:endParaRPr>
          </a:p>
          <a:p>
            <a:pPr algn="ctr"/>
            <a:r>
              <a:rPr lang="it-IT" sz="2400" dirty="0">
                <a:latin typeface="Calibri" panose="020F0502020204030204" pitchFamily="34" charset="0"/>
                <a:ea typeface="Calibri" panose="020F0502020204030204" pitchFamily="34" charset="0"/>
                <a:cs typeface="Calibri" panose="020F0502020204030204" pitchFamily="34" charset="0"/>
                <a:hlinkClick r:id="rId6"/>
              </a:rPr>
              <a:t>Janfp4health.italy@gmail.com</a:t>
            </a:r>
            <a:r>
              <a:rPr lang="it-IT" sz="2400" dirty="0">
                <a:latin typeface="Calibri" panose="020F0502020204030204" pitchFamily="34" charset="0"/>
                <a:ea typeface="Calibri" panose="020F0502020204030204" pitchFamily="34" charset="0"/>
                <a:cs typeface="Calibri" panose="020F0502020204030204" pitchFamily="34" charset="0"/>
              </a:rPr>
              <a:t> </a:t>
            </a:r>
          </a:p>
          <a:p>
            <a:pPr algn="ctr"/>
            <a:endParaRPr lang="it-IT" sz="2400" dirty="0">
              <a:latin typeface="Calibri" panose="020F0502020204030204" pitchFamily="34" charset="0"/>
              <a:ea typeface="Calibri" panose="020F0502020204030204" pitchFamily="34" charset="0"/>
              <a:cs typeface="Calibri" panose="020F0502020204030204" pitchFamily="34" charset="0"/>
            </a:endParaRPr>
          </a:p>
          <a:p>
            <a:pPr algn="ctr"/>
            <a:endParaRPr lang="it-IT" sz="2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ctr"/>
            <a:r>
              <a:rPr lang="it-IT" sz="2400" b="1" dirty="0">
                <a:solidFill>
                  <a:srgbClr val="C00000"/>
                </a:solidFill>
                <a:latin typeface="Calibri" panose="020F0502020204030204" pitchFamily="34" charset="0"/>
                <a:ea typeface="Calibri" panose="020F0502020204030204" pitchFamily="34" charset="0"/>
                <a:cs typeface="Calibri" panose="020F0502020204030204" pitchFamily="34" charset="0"/>
              </a:rPr>
              <a:t>Website: </a:t>
            </a:r>
            <a:r>
              <a:rPr lang="it-IT" sz="2400" dirty="0">
                <a:latin typeface="Calibri" panose="020F0502020204030204" pitchFamily="34" charset="0"/>
                <a:ea typeface="Calibri" panose="020F0502020204030204" pitchFamily="34" charset="0"/>
                <a:cs typeface="Calibri" panose="020F0502020204030204" pitchFamily="34" charset="0"/>
                <a:hlinkClick r:id="rId7"/>
              </a:rPr>
              <a:t>JA NFP4Health</a:t>
            </a:r>
            <a:endParaRPr lang="it-IT"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8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pic>
        <p:nvPicPr>
          <p:cNvPr id="5" name="Immagine 4" descr="Immagine che contiene testo&#10;&#10;Descrizione generata automaticamente">
            <a:extLst>
              <a:ext uri="{FF2B5EF4-FFF2-40B4-BE49-F238E27FC236}">
                <a16:creationId xmlns:a16="http://schemas.microsoft.com/office/drawing/2014/main" id="{C7A093EB-154E-8A53-00F3-5B93CE3D8697}"/>
              </a:ext>
            </a:extLst>
          </p:cNvPr>
          <p:cNvPicPr>
            <a:picLocks noChangeAspect="1"/>
          </p:cNvPicPr>
          <p:nvPr/>
        </p:nvPicPr>
        <p:blipFill>
          <a:blip r:embed="rId6"/>
          <a:stretch>
            <a:fillRect/>
          </a:stretch>
        </p:blipFill>
        <p:spPr>
          <a:xfrm>
            <a:off x="834831" y="1898991"/>
            <a:ext cx="7474334" cy="3683189"/>
          </a:xfrm>
          <a:prstGeom prst="rect">
            <a:avLst/>
          </a:prstGeom>
        </p:spPr>
      </p:pic>
    </p:spTree>
    <p:extLst>
      <p:ext uri="{BB962C8B-B14F-4D97-AF65-F5344CB8AC3E}">
        <p14:creationId xmlns:p14="http://schemas.microsoft.com/office/powerpoint/2010/main" val="68116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363421" y="2447706"/>
            <a:ext cx="6700182" cy="2554545"/>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it-IT" sz="1800" dirty="0">
              <a:latin typeface="Calibri" panose="020F0502020204030204" pitchFamily="34" charset="0"/>
              <a:ea typeface="Calibri" panose="020F0502020204030204" pitchFamily="34" charset="0"/>
              <a:cs typeface="Calibri" panose="020F0502020204030204" pitchFamily="34" charset="0"/>
            </a:endParaRPr>
          </a:p>
          <a:p>
            <a:r>
              <a:rPr lang="it-IT" sz="1800" b="1" dirty="0">
                <a:latin typeface="Calibri" panose="020F0502020204030204" pitchFamily="34" charset="0"/>
                <a:ea typeface="Calibri" panose="020F0502020204030204" pitchFamily="34" charset="0"/>
                <a:cs typeface="Calibri" panose="020F0502020204030204" pitchFamily="34" charset="0"/>
              </a:rPr>
              <a:t>Objective: </a:t>
            </a:r>
          </a:p>
          <a:p>
            <a:endParaRPr lang="it-IT"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latin typeface="Calibri" panose="020F0502020204030204" pitchFamily="34" charset="0"/>
                <a:ea typeface="Calibri" panose="020F0502020204030204" pitchFamily="34" charset="0"/>
                <a:cs typeface="Calibri" panose="020F0502020204030204" pitchFamily="34" charset="0"/>
              </a:rPr>
              <a:t>To define the role of National Focal Points (NFPs)</a:t>
            </a:r>
          </a:p>
          <a:p>
            <a:pPr marL="285750" indent="-285750">
              <a:buFont typeface="Arial" panose="020B0604020202020204" pitchFamily="34" charset="0"/>
              <a:buChar char="•"/>
            </a:pPr>
            <a:endParaRPr lang="it-IT"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latin typeface="Calibri" panose="020F0502020204030204" pitchFamily="34" charset="0"/>
                <a:ea typeface="Calibri" panose="020F0502020204030204" pitchFamily="34" charset="0"/>
                <a:cs typeface="Calibri" panose="020F0502020204030204" pitchFamily="34" charset="0"/>
              </a:rPr>
              <a:t>To integrate lessons learned from evidence – based policy initiatives and key recommendations </a:t>
            </a: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17882850-D0F5-2BDB-B38A-90E972876134}"/>
              </a:ext>
            </a:extLst>
          </p:cNvPr>
          <p:cNvSpPr txBox="1"/>
          <p:nvPr/>
        </p:nvSpPr>
        <p:spPr>
          <a:xfrm>
            <a:off x="1181098" y="1741745"/>
            <a:ext cx="7064828" cy="646331"/>
          </a:xfrm>
          <a:prstGeom prst="rect">
            <a:avLst/>
          </a:prstGeom>
          <a:noFill/>
        </p:spPr>
        <p:txBody>
          <a:bodyPr wrap="square" rtlCol="0">
            <a:spAutoFit/>
          </a:bodyPr>
          <a:lstStyle>
            <a:defPPr marR="0" lvl="0" algn="l" rtl="0">
              <a:lnSpc>
                <a:spcPct val="100000"/>
              </a:lnSpc>
              <a:spcBef>
                <a:spcPts val="0"/>
              </a:spcBef>
              <a:spcAft>
                <a:spcPts val="0"/>
              </a:spcAft>
            </a:defPPr>
            <a:lvl1pPr>
              <a:defRPr sz="1800" b="1">
                <a:solidFill>
                  <a:srgbClr val="007F8F"/>
                </a:solidFill>
                <a:latin typeface="Raleway"/>
              </a:defRPr>
            </a:lvl1pPr>
          </a:lstStyle>
          <a:p>
            <a:pPr algn="ctr"/>
            <a:r>
              <a:rPr lang="it-IT" dirty="0"/>
              <a:t>NFP Profile: the process and the tool </a:t>
            </a:r>
          </a:p>
          <a:p>
            <a:pPr algn="ctr"/>
            <a:endParaRPr lang="it-IT" dirty="0"/>
          </a:p>
        </p:txBody>
      </p:sp>
    </p:spTree>
    <p:extLst>
      <p:ext uri="{BB962C8B-B14F-4D97-AF65-F5344CB8AC3E}">
        <p14:creationId xmlns:p14="http://schemas.microsoft.com/office/powerpoint/2010/main" val="204497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363421" y="2246405"/>
            <a:ext cx="6700182" cy="3785652"/>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it-IT" sz="1600" dirty="0">
              <a:latin typeface="Calibri" panose="020F0502020204030204" pitchFamily="34" charset="0"/>
              <a:ea typeface="Calibri" panose="020F0502020204030204" pitchFamily="34" charset="0"/>
              <a:cs typeface="Calibri" panose="020F0502020204030204" pitchFamily="34" charset="0"/>
            </a:endParaRPr>
          </a:p>
          <a:p>
            <a:r>
              <a:rPr lang="it-IT" sz="1800" dirty="0">
                <a:latin typeface="Calibri" panose="020F0502020204030204" pitchFamily="34" charset="0"/>
                <a:ea typeface="Calibri" panose="020F0502020204030204" pitchFamily="34" charset="0"/>
                <a:cs typeface="Calibri" panose="020F0502020204030204" pitchFamily="34" charset="0"/>
              </a:rPr>
              <a:t>Task 4.1 NFP Sustainability Assessment</a:t>
            </a:r>
          </a:p>
          <a:p>
            <a:endParaRPr lang="it-IT" sz="1800" dirty="0">
              <a:latin typeface="Calibri" panose="020F0502020204030204" pitchFamily="34" charset="0"/>
              <a:ea typeface="Calibri" panose="020F0502020204030204" pitchFamily="34" charset="0"/>
              <a:cs typeface="Calibri" panose="020F0502020204030204" pitchFamily="34" charset="0"/>
            </a:endParaRPr>
          </a:p>
          <a:p>
            <a:r>
              <a:rPr lang="it-IT" sz="1800" dirty="0">
                <a:latin typeface="Calibri" panose="020F0502020204030204" pitchFamily="34" charset="0"/>
                <a:ea typeface="Calibri" panose="020F0502020204030204" pitchFamily="34" charset="0"/>
                <a:cs typeface="Calibri" panose="020F0502020204030204" pitchFamily="34" charset="0"/>
              </a:rPr>
              <a:t>The Assessment activity had the objective to: </a:t>
            </a:r>
          </a:p>
          <a:p>
            <a:endParaRPr lang="it-IT"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latin typeface="Calibri" panose="020F0502020204030204" pitchFamily="34" charset="0"/>
                <a:ea typeface="Calibri" panose="020F0502020204030204" pitchFamily="34" charset="0"/>
                <a:cs typeface="Calibri" panose="020F0502020204030204" pitchFamily="34" charset="0"/>
              </a:rPr>
              <a:t>Map NFPs needs, activities and roles during the implementation of previous EU4Health programmes (state of the art)</a:t>
            </a:r>
          </a:p>
          <a:p>
            <a:endParaRPr lang="it-IT"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800" dirty="0">
                <a:latin typeface="Calibri" panose="020F0502020204030204" pitchFamily="34" charset="0"/>
                <a:ea typeface="Calibri" panose="020F0502020204030204" pitchFamily="34" charset="0"/>
                <a:cs typeface="Calibri" panose="020F0502020204030204" pitchFamily="34" charset="0"/>
              </a:rPr>
              <a:t>Identify new NFPs </a:t>
            </a:r>
            <a:r>
              <a:rPr lang="it-IT" sz="1800" dirty="0" err="1">
                <a:latin typeface="Calibri" panose="020F0502020204030204" pitchFamily="34" charset="0"/>
                <a:ea typeface="Calibri" panose="020F0502020204030204" pitchFamily="34" charset="0"/>
                <a:cs typeface="Calibri" panose="020F0502020204030204" pitchFamily="34" charset="0"/>
              </a:rPr>
              <a:t>functions</a:t>
            </a:r>
            <a:r>
              <a:rPr lang="it-IT" sz="1800" dirty="0">
                <a:latin typeface="Calibri" panose="020F0502020204030204" pitchFamily="34" charset="0"/>
                <a:ea typeface="Calibri" panose="020F0502020204030204" pitchFamily="34" charset="0"/>
                <a:cs typeface="Calibri" panose="020F0502020204030204" pitchFamily="34" charset="0"/>
              </a:rPr>
              <a:t> and challenges towards EU4Health</a:t>
            </a:r>
          </a:p>
          <a:p>
            <a:pPr marL="285750" indent="-285750">
              <a:buFont typeface="Arial" panose="020B0604020202020204" pitchFamily="34" charset="0"/>
              <a:buChar char="•"/>
            </a:pPr>
            <a:endParaRPr lang="it-IT"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it-IT" sz="1600" dirty="0">
              <a:latin typeface="Calibri" panose="020F0502020204030204" pitchFamily="34" charset="0"/>
              <a:ea typeface="Calibri" panose="020F0502020204030204" pitchFamily="34" charset="0"/>
              <a:cs typeface="Calibri" panose="020F0502020204030204" pitchFamily="34" charset="0"/>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588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5" name="Immagine 4" descr="Immagine che contiene mappa&#10;&#10;Descrizione generata automaticamente">
            <a:extLst>
              <a:ext uri="{FF2B5EF4-FFF2-40B4-BE49-F238E27FC236}">
                <a16:creationId xmlns:a16="http://schemas.microsoft.com/office/drawing/2014/main" id="{8D80A88D-5C6E-1C0A-FCA5-299DD65D60F7}"/>
              </a:ext>
            </a:extLst>
          </p:cNvPr>
          <p:cNvPicPr>
            <a:picLocks noChangeAspect="1"/>
          </p:cNvPicPr>
          <p:nvPr/>
        </p:nvPicPr>
        <p:blipFill>
          <a:blip r:embed="rId3"/>
          <a:stretch>
            <a:fillRect/>
          </a:stretch>
        </p:blipFill>
        <p:spPr>
          <a:xfrm>
            <a:off x="4735286" y="1951474"/>
            <a:ext cx="3973322" cy="3077726"/>
          </a:xfrm>
          <a:prstGeom prst="rect">
            <a:avLst/>
          </a:prstGeom>
        </p:spPr>
      </p:pic>
      <p:pic>
        <p:nvPicPr>
          <p:cNvPr id="102" name="Google Shape;102;p2"/>
          <p:cNvPicPr preferRelativeResize="0"/>
          <p:nvPr/>
        </p:nvPicPr>
        <p:blipFill rotWithShape="1">
          <a:blip r:embed="rId4">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5">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93891" y="1831284"/>
            <a:ext cx="5216309" cy="3600986"/>
          </a:xfrm>
          <a:prstGeom prst="rect">
            <a:avLst/>
          </a:prstGeom>
          <a:noFill/>
        </p:spPr>
        <p:txBody>
          <a:bodyPr wrap="square" rtlCol="0">
            <a:spAutoFit/>
          </a:bodyPr>
          <a:lstStyle/>
          <a:p>
            <a:r>
              <a:rPr lang="it-IT" sz="1600" b="1" dirty="0">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it-IT" sz="1600" dirty="0">
              <a:latin typeface="Calibri" panose="020F0502020204030204" pitchFamily="34" charset="0"/>
              <a:ea typeface="Calibri" panose="020F0502020204030204" pitchFamily="34" charset="0"/>
              <a:cs typeface="Calibri" panose="020F0502020204030204" pitchFamily="34" charset="0"/>
            </a:endParaRPr>
          </a:p>
          <a:p>
            <a:r>
              <a:rPr lang="it-IT" sz="1800" dirty="0">
                <a:latin typeface="Calibri" panose="020F0502020204030204" pitchFamily="34" charset="0"/>
                <a:ea typeface="Calibri" panose="020F0502020204030204" pitchFamily="34" charset="0"/>
                <a:cs typeface="Calibri" panose="020F0502020204030204" pitchFamily="34" charset="0"/>
              </a:rPr>
              <a:t>Task 4.1 NFP Sustainability Assessment </a:t>
            </a:r>
          </a:p>
          <a:p>
            <a:endParaRPr lang="it-IT"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600" b="1" dirty="0">
                <a:latin typeface="Calibri" panose="020F0502020204030204" pitchFamily="34" charset="0"/>
                <a:ea typeface="Calibri" panose="020F0502020204030204" pitchFamily="34" charset="0"/>
                <a:cs typeface="Calibri" panose="020F0502020204030204" pitchFamily="34" charset="0"/>
              </a:rPr>
              <a:t>Deliverable Interim Report </a:t>
            </a:r>
            <a:r>
              <a:rPr lang="en-US" sz="1600" b="1" dirty="0">
                <a:latin typeface="Calibri" panose="020F0502020204030204" pitchFamily="34" charset="0"/>
                <a:ea typeface="Calibri" panose="020F0502020204030204" pitchFamily="34" charset="0"/>
                <a:cs typeface="Calibri" panose="020F0502020204030204" pitchFamily="34" charset="0"/>
              </a:rPr>
              <a:t>on NFPs Organizational models (May 2022) </a:t>
            </a:r>
            <a:r>
              <a:rPr lang="it-IT"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600" dirty="0">
                <a:latin typeface="Calibri" panose="020F0502020204030204" pitchFamily="34" charset="0"/>
                <a:ea typeface="Calibri" panose="020F0502020204030204" pitchFamily="34" charset="0"/>
                <a:cs typeface="Calibri" panose="020F0502020204030204" pitchFamily="34" charset="0"/>
              </a:rPr>
              <a:t>a comparative assessment of the different organisational models  implemented by the NFPs</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The questionnaire has been filled-in by 26 representatives of Members States </a:t>
            </a:r>
            <a:r>
              <a:rPr lang="en-US"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1600" dirty="0">
                <a:latin typeface="Calibri" panose="020F0502020204030204" pitchFamily="34" charset="0"/>
                <a:ea typeface="Calibri" panose="020F0502020204030204" pitchFamily="34" charset="0"/>
                <a:cs typeface="Calibri" panose="020F0502020204030204" pitchFamily="34" charset="0"/>
              </a:rPr>
              <a:t> 69% </a:t>
            </a:r>
          </a:p>
          <a:p>
            <a:pPr marL="285750" indent="-285750">
              <a:buFont typeface="Arial" panose="020B0604020202020204" pitchFamily="34" charset="0"/>
              <a:buChar char="•"/>
            </a:pPr>
            <a:endParaRPr lang="it-IT" sz="1600" dirty="0">
              <a:latin typeface="Calibri" panose="020F0502020204030204" pitchFamily="34" charset="0"/>
              <a:ea typeface="Calibri" panose="020F0502020204030204" pitchFamily="34" charset="0"/>
              <a:cs typeface="Calibri" panose="020F0502020204030204" pitchFamily="34" charset="0"/>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74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280976" y="816794"/>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618748" y="1225217"/>
            <a:ext cx="7906502" cy="5711948"/>
          </a:xfrm>
          <a:prstGeom prst="rect">
            <a:avLst/>
          </a:prstGeom>
          <a:noFill/>
        </p:spPr>
        <p:txBody>
          <a:bodyPr wrap="square" rtlCol="0">
            <a:spAutoFit/>
          </a:bodyPr>
          <a:lstStyle/>
          <a:p>
            <a:r>
              <a:rPr lang="it-IT" sz="1600" b="1" dirty="0">
                <a:latin typeface="Calibri" panose="020F0502020204030204" pitchFamily="34" charset="0"/>
                <a:ea typeface="Calibri" panose="020F0502020204030204" pitchFamily="34" charset="0"/>
                <a:cs typeface="Calibri" panose="020F0502020204030204" pitchFamily="34" charset="0"/>
              </a:rPr>
              <a:t>Key Points: Interim Report on NFPs organizational models </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Overview of the organizations where NFPs are nested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Organization main activities as a whole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Targeted stakeholders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Experience of NFPs (years, Health programs, projects)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Dedicated staff</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Overview of cultural background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Engagement strategies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Websites, leaflets, newsletters, email, webinar, training courses etc)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Feedback from stakeholders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Content disseminated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Budget invested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it-IT" sz="1600" dirty="0">
              <a:latin typeface="Calibri" panose="020F0502020204030204" pitchFamily="34" charset="0"/>
              <a:ea typeface="Calibri" panose="020F0502020204030204" pitchFamily="34" charset="0"/>
              <a:cs typeface="Calibri" panose="020F0502020204030204" pitchFamily="34" charset="0"/>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13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193890" y="3042817"/>
            <a:ext cx="4824423" cy="1569660"/>
          </a:xfrm>
          <a:prstGeom prst="rect">
            <a:avLst/>
          </a:prstGeom>
          <a:noFill/>
        </p:spPr>
        <p:txBody>
          <a:bodyPr wrap="square" rtlCol="0">
            <a:spAutoFit/>
          </a:bodyPr>
          <a:lstStyle/>
          <a:p>
            <a:r>
              <a:rPr lang="it-IT" sz="1600" b="1" dirty="0">
                <a:solidFill>
                  <a:srgbClr val="C00000"/>
                </a:solidFill>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it-IT"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it-IT"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Typology of organisation where NFPs are nested: 69% NFPs; 31% Other </a:t>
            </a:r>
            <a:endParaRPr lang="it-IT" sz="1600" dirty="0">
              <a:latin typeface="Calibri" panose="020F0502020204030204" pitchFamily="34" charset="0"/>
              <a:ea typeface="Calibri" panose="020F0502020204030204" pitchFamily="34" charset="0"/>
              <a:cs typeface="Calibri" panose="020F0502020204030204" pitchFamily="34" charset="0"/>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17F2CD49-7FF7-301D-3C80-CFF6F00B7B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8812" y="2193730"/>
            <a:ext cx="4201295" cy="3069758"/>
          </a:xfrm>
          <a:prstGeom prst="rect">
            <a:avLst/>
          </a:prstGeom>
          <a:noFill/>
        </p:spPr>
      </p:pic>
    </p:spTree>
    <p:extLst>
      <p:ext uri="{BB962C8B-B14F-4D97-AF65-F5344CB8AC3E}">
        <p14:creationId xmlns:p14="http://schemas.microsoft.com/office/powerpoint/2010/main" val="411331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CasellaDiTesto 1">
            <a:extLst>
              <a:ext uri="{FF2B5EF4-FFF2-40B4-BE49-F238E27FC236}">
                <a16:creationId xmlns:a16="http://schemas.microsoft.com/office/drawing/2014/main" id="{BA67B417-069D-D049-A1B0-62618CFF3406}"/>
              </a:ext>
            </a:extLst>
          </p:cNvPr>
          <p:cNvSpPr txBox="1"/>
          <p:nvPr/>
        </p:nvSpPr>
        <p:spPr>
          <a:xfrm>
            <a:off x="193890" y="1197428"/>
            <a:ext cx="8756217" cy="369332"/>
          </a:xfrm>
          <a:prstGeom prst="rect">
            <a:avLst/>
          </a:prstGeom>
          <a:noFill/>
        </p:spPr>
        <p:txBody>
          <a:bodyPr wrap="square" rtlCol="0">
            <a:spAutoFit/>
          </a:bodyPr>
          <a:lstStyle/>
          <a:p>
            <a:r>
              <a:rPr lang="it-IT" sz="1800" b="1" dirty="0">
                <a:solidFill>
                  <a:srgbClr val="007F8F"/>
                </a:solidFill>
                <a:latin typeface="Raleway"/>
              </a:rPr>
              <a:t>Joint Action on increasing the capacity of national focal points – NFP4Health </a:t>
            </a:r>
          </a:p>
        </p:txBody>
      </p:sp>
      <p:sp>
        <p:nvSpPr>
          <p:cNvPr id="3" name="CasellaDiTesto 2">
            <a:extLst>
              <a:ext uri="{FF2B5EF4-FFF2-40B4-BE49-F238E27FC236}">
                <a16:creationId xmlns:a16="http://schemas.microsoft.com/office/drawing/2014/main" id="{5F0B7E17-2961-E8C7-531A-9F6222625486}"/>
              </a:ext>
            </a:extLst>
          </p:cNvPr>
          <p:cNvSpPr txBox="1"/>
          <p:nvPr/>
        </p:nvSpPr>
        <p:spPr>
          <a:xfrm>
            <a:off x="304800" y="1893673"/>
            <a:ext cx="8645307" cy="1354217"/>
          </a:xfrm>
          <a:prstGeom prst="rect">
            <a:avLst/>
          </a:prstGeom>
          <a:noFill/>
        </p:spPr>
        <p:txBody>
          <a:bodyPr wrap="square" rtlCol="0">
            <a:spAutoFit/>
          </a:bodyPr>
          <a:lstStyle/>
          <a:p>
            <a:r>
              <a:rPr lang="it-IT" sz="1800" b="1" dirty="0">
                <a:solidFill>
                  <a:srgbClr val="C00000"/>
                </a:solidFill>
                <a:latin typeface="Calibri" panose="020F0502020204030204" pitchFamily="34" charset="0"/>
                <a:ea typeface="Calibri" panose="020F0502020204030204" pitchFamily="34" charset="0"/>
                <a:cs typeface="Calibri" panose="020F0502020204030204" pitchFamily="34" charset="0"/>
              </a:rPr>
              <a:t>WP4:  Sustainability of action and integration in national policies</a:t>
            </a:r>
          </a:p>
          <a:p>
            <a:endParaRPr lang="it-IT"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The length of experience accumulated as NFP of the Public Health Programme has been investigated</a:t>
            </a:r>
            <a:endParaRPr lang="it-IT"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endParaRPr lang="it-IT" sz="1600" dirty="0">
              <a:latin typeface="Calibri" panose="020F0502020204030204" pitchFamily="34" charset="0"/>
              <a:ea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5FE32081-514C-48CA-4F82-683DF5DEE442}"/>
              </a:ext>
            </a:extLst>
          </p:cNvPr>
          <p:cNvPicPr>
            <a:picLocks noChangeAspect="1"/>
          </p:cNvPicPr>
          <p:nvPr/>
        </p:nvPicPr>
        <p:blipFill>
          <a:blip r:embed="rId6"/>
          <a:stretch>
            <a:fillRect/>
          </a:stretch>
        </p:blipFill>
        <p:spPr>
          <a:xfrm>
            <a:off x="2357772" y="3217112"/>
            <a:ext cx="4730993" cy="2902099"/>
          </a:xfrm>
          <a:prstGeom prst="rect">
            <a:avLst/>
          </a:prstGeom>
        </p:spPr>
      </p:pic>
    </p:spTree>
    <p:extLst>
      <p:ext uri="{BB962C8B-B14F-4D97-AF65-F5344CB8AC3E}">
        <p14:creationId xmlns:p14="http://schemas.microsoft.com/office/powerpoint/2010/main" val="3010995764"/>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2446</Words>
  <Application>Microsoft Office PowerPoint</Application>
  <PresentationFormat>Presentazione su schermo (4:3)</PresentationFormat>
  <Paragraphs>272</Paragraphs>
  <Slides>23</Slides>
  <Notes>23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Raleway</vt:lpstr>
      <vt:lpstr>Arial</vt:lpstr>
      <vt:lpstr>Wingdings</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Sandita Florea</cp:lastModifiedBy>
  <cp:revision>2</cp:revision>
  <dcterms:created xsi:type="dcterms:W3CDTF">2022-05-12T13:57:03Z</dcterms:created>
  <dcterms:modified xsi:type="dcterms:W3CDTF">2022-12-12T12:26:22Z</dcterms:modified>
</cp:coreProperties>
</file>