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64" r:id="rId15"/>
    <p:sldId id="265" r:id="rId16"/>
    <p:sldId id="27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NDHecIlDZ4f9YrAwysY3kYSzy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B4E12-01DE-4EB2-8568-24F05BDA0C2F}" v="5" dt="2022-11-21T15:41:57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ita Florea" userId="a8fc3ee34aae6ea0" providerId="LiveId" clId="{C20B4E12-01DE-4EB2-8568-24F05BDA0C2F}"/>
    <pc:docChg chg="undo custSel addSld delSld modSld sldOrd">
      <pc:chgData name="Sandita Florea" userId="a8fc3ee34aae6ea0" providerId="LiveId" clId="{C20B4E12-01DE-4EB2-8568-24F05BDA0C2F}" dt="2022-11-21T15:42:46.303" v="58" actId="1076"/>
      <pc:docMkLst>
        <pc:docMk/>
      </pc:docMkLst>
      <pc:sldChg chg="ord">
        <pc:chgData name="Sandita Florea" userId="a8fc3ee34aae6ea0" providerId="LiveId" clId="{C20B4E12-01DE-4EB2-8568-24F05BDA0C2F}" dt="2022-11-21T15:39:05.859" v="3" actId="20578"/>
        <pc:sldMkLst>
          <pc:docMk/>
          <pc:sldMk cId="0" sldId="264"/>
        </pc:sldMkLst>
      </pc:sldChg>
      <pc:sldChg chg="addSp delSp modSp mod ord">
        <pc:chgData name="Sandita Florea" userId="a8fc3ee34aae6ea0" providerId="LiveId" clId="{C20B4E12-01DE-4EB2-8568-24F05BDA0C2F}" dt="2022-11-21T15:42:46.303" v="58" actId="1076"/>
        <pc:sldMkLst>
          <pc:docMk/>
          <pc:sldMk cId="0" sldId="265"/>
        </pc:sldMkLst>
        <pc:spChg chg="add del mod">
          <ac:chgData name="Sandita Florea" userId="a8fc3ee34aae6ea0" providerId="LiveId" clId="{C20B4E12-01DE-4EB2-8568-24F05BDA0C2F}" dt="2022-11-21T15:40:23.606" v="14"/>
          <ac:spMkLst>
            <pc:docMk/>
            <pc:sldMk cId="0" sldId="265"/>
            <ac:spMk id="2" creationId="{B527C681-540D-6941-5B64-10DA1A93DDFD}"/>
          </ac:spMkLst>
        </pc:spChg>
        <pc:spChg chg="add mod">
          <ac:chgData name="Sandita Florea" userId="a8fc3ee34aae6ea0" providerId="LiveId" clId="{C20B4E12-01DE-4EB2-8568-24F05BDA0C2F}" dt="2022-11-21T15:40:22.839" v="12" actId="1076"/>
          <ac:spMkLst>
            <pc:docMk/>
            <pc:sldMk cId="0" sldId="265"/>
            <ac:spMk id="6" creationId="{E79B835F-EF53-8620-6ACD-D8D8A004B01D}"/>
          </ac:spMkLst>
        </pc:spChg>
        <pc:spChg chg="del">
          <ac:chgData name="Sandita Florea" userId="a8fc3ee34aae6ea0" providerId="LiveId" clId="{C20B4E12-01DE-4EB2-8568-24F05BDA0C2F}" dt="2022-11-21T15:39:25.524" v="9" actId="21"/>
          <ac:spMkLst>
            <pc:docMk/>
            <pc:sldMk cId="0" sldId="265"/>
            <ac:spMk id="192" creationId="{00000000-0000-0000-0000-000000000000}"/>
          </ac:spMkLst>
        </pc:spChg>
        <pc:graphicFrameChg chg="add del mod modGraphic">
          <ac:chgData name="Sandita Florea" userId="a8fc3ee34aae6ea0" providerId="LiveId" clId="{C20B4E12-01DE-4EB2-8568-24F05BDA0C2F}" dt="2022-11-21T15:42:41.398" v="57" actId="21"/>
          <ac:graphicFrameMkLst>
            <pc:docMk/>
            <pc:sldMk cId="0" sldId="265"/>
            <ac:graphicFrameMk id="3" creationId="{FC860708-88E5-82D0-E692-C434DE723CE4}"/>
          </ac:graphicFrameMkLst>
        </pc:graphicFrameChg>
        <pc:graphicFrameChg chg="add mod modGraphic">
          <ac:chgData name="Sandita Florea" userId="a8fc3ee34aae6ea0" providerId="LiveId" clId="{C20B4E12-01DE-4EB2-8568-24F05BDA0C2F}" dt="2022-11-21T15:42:13.305" v="50" actId="1076"/>
          <ac:graphicFrameMkLst>
            <pc:docMk/>
            <pc:sldMk cId="0" sldId="265"/>
            <ac:graphicFrameMk id="4" creationId="{7277A9BD-FF14-A89B-2104-55A6F5CE016C}"/>
          </ac:graphicFrameMkLst>
        </pc:graphicFrameChg>
        <pc:graphicFrameChg chg="add mod">
          <ac:chgData name="Sandita Florea" userId="a8fc3ee34aae6ea0" providerId="LiveId" clId="{C20B4E12-01DE-4EB2-8568-24F05BDA0C2F}" dt="2022-11-21T15:42:46.303" v="58" actId="1076"/>
          <ac:graphicFrameMkLst>
            <pc:docMk/>
            <pc:sldMk cId="0" sldId="265"/>
            <ac:graphicFrameMk id="5" creationId="{9FC6D3C6-E2DF-5837-2C52-B4E08438A008}"/>
          </ac:graphicFrameMkLst>
        </pc:graphicFrameChg>
        <pc:graphicFrameChg chg="add del mod modGraphic">
          <ac:chgData name="Sandita Florea" userId="a8fc3ee34aae6ea0" providerId="LiveId" clId="{C20B4E12-01DE-4EB2-8568-24F05BDA0C2F}" dt="2022-11-21T15:41:44.995" v="44" actId="21"/>
          <ac:graphicFrameMkLst>
            <pc:docMk/>
            <pc:sldMk cId="0" sldId="265"/>
            <ac:graphicFrameMk id="7" creationId="{61651606-C273-6060-1F73-B1C133D04E3E}"/>
          </ac:graphicFrameMkLst>
        </pc:graphicFrameChg>
        <pc:graphicFrameChg chg="add mod modGraphic">
          <ac:chgData name="Sandita Florea" userId="a8fc3ee34aae6ea0" providerId="LiveId" clId="{C20B4E12-01DE-4EB2-8568-24F05BDA0C2F}" dt="2022-11-21T15:42:07.665" v="49" actId="1076"/>
          <ac:graphicFrameMkLst>
            <pc:docMk/>
            <pc:sldMk cId="0" sldId="265"/>
            <ac:graphicFrameMk id="8" creationId="{1893A95A-8230-1326-89D6-678BDEE7FCFF}"/>
          </ac:graphicFrameMkLst>
        </pc:graphicFrameChg>
        <pc:picChg chg="del">
          <ac:chgData name="Sandita Florea" userId="a8fc3ee34aae6ea0" providerId="LiveId" clId="{C20B4E12-01DE-4EB2-8568-24F05BDA0C2F}" dt="2022-11-21T15:39:19.246" v="8" actId="21"/>
          <ac:picMkLst>
            <pc:docMk/>
            <pc:sldMk cId="0" sldId="265"/>
            <ac:picMk id="193" creationId="{00000000-0000-0000-0000-000000000000}"/>
          </ac:picMkLst>
        </pc:picChg>
      </pc:sldChg>
      <pc:sldChg chg="add">
        <pc:chgData name="Sandita Florea" userId="a8fc3ee34aae6ea0" providerId="LiveId" clId="{C20B4E12-01DE-4EB2-8568-24F05BDA0C2F}" dt="2022-11-21T15:39:14.248" v="5" actId="2890"/>
        <pc:sldMkLst>
          <pc:docMk/>
          <pc:sldMk cId="2697100336" sldId="271"/>
        </pc:sldMkLst>
      </pc:sldChg>
      <pc:sldChg chg="add del">
        <pc:chgData name="Sandita Florea" userId="a8fc3ee34aae6ea0" providerId="LiveId" clId="{C20B4E12-01DE-4EB2-8568-24F05BDA0C2F}" dt="2022-11-21T15:39:06.615" v="4" actId="2890"/>
        <pc:sldMkLst>
          <pc:docMk/>
          <pc:sldMk cId="3109282753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43c06e72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1643c06e72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643c06e728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113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f90e027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ff90e027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ff90e027a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43c06e7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643c06e7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643c06e728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36"/>
            <a:ext cx="9144000" cy="646326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87175" y="2438050"/>
            <a:ext cx="7453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NFP TEAM ORGANIZATION</a:t>
            </a:r>
            <a:endParaRPr sz="36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DCB2F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endParaRPr sz="3600" b="1" i="0" u="none" strike="noStrike" cap="none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87174" y="3590051"/>
            <a:ext cx="5193500" cy="32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Wien</a:t>
            </a:r>
            <a:endParaRPr sz="3000" b="0" i="0" u="none" strike="noStrike" cap="none" dirty="0">
              <a:solidFill>
                <a:srgbClr val="007F8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87175" y="2993975"/>
            <a:ext cx="6266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WORKSHOP 1</a:t>
            </a:r>
            <a:endParaRPr sz="3600" b="0" i="0" u="none" strike="noStrike" cap="none">
              <a:solidFill>
                <a:srgbClr val="007F8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9199" y="4714976"/>
            <a:ext cx="3540475" cy="207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87175" y="4083225"/>
            <a:ext cx="5022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21 November </a:t>
            </a:r>
            <a:r>
              <a:rPr lang="en-US" sz="4000" b="0" i="0" u="none" strike="noStrike" cap="none" dirty="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2022</a:t>
            </a:r>
            <a:endParaRPr sz="4000" b="0" i="0" u="none" strike="noStrike" cap="none" dirty="0">
              <a:solidFill>
                <a:srgbClr val="007F8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-36512" y="659780"/>
            <a:ext cx="91805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National Focal Point IDENTIKIT CARD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675572" y="3789040"/>
            <a:ext cx="802504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Outgoing, solution-oriented, stress resilient and flexible personality;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interpersonal skills, including being an articulate speaker and strong listener;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Excellent analytical, writing and presentation skills;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Able to work in a growth-oriented, collaborative, and fast-paced environment.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6">
            <a:alphaModFix/>
          </a:blip>
          <a:srcRect t="25167" b="22079"/>
          <a:stretch/>
        </p:blipFill>
        <p:spPr>
          <a:xfrm>
            <a:off x="505618" y="1176396"/>
            <a:ext cx="8096250" cy="2411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1643c06e728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643c06e728_0_17"/>
          <p:cNvSpPr/>
          <p:nvPr/>
        </p:nvSpPr>
        <p:spPr>
          <a:xfrm>
            <a:off x="1043608" y="6212071"/>
            <a:ext cx="296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4" name="Google Shape;224;g1643c06e728_0_17"/>
          <p:cNvPicPr preferRelativeResize="0"/>
          <p:nvPr/>
        </p:nvPicPr>
        <p:blipFill rotWithShape="1">
          <a:blip r:embed="rId4">
            <a:alphaModFix/>
          </a:blip>
          <a:srcRect l="4996" t="24975" r="86779" b="32060"/>
          <a:stretch/>
        </p:blipFill>
        <p:spPr>
          <a:xfrm>
            <a:off x="387783" y="6212070"/>
            <a:ext cx="575579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643c06e728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3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643c06e728_0_17"/>
          <p:cNvSpPr txBox="1"/>
          <p:nvPr/>
        </p:nvSpPr>
        <p:spPr>
          <a:xfrm>
            <a:off x="-18312" y="902105"/>
            <a:ext cx="918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More info….to be continued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1643c06e728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50" y="1754178"/>
            <a:ext cx="9030849" cy="5103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8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5" name="Google Shape;235;p8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 txBox="1"/>
          <p:nvPr/>
        </p:nvSpPr>
        <p:spPr>
          <a:xfrm>
            <a:off x="-36512" y="623962"/>
            <a:ext cx="91805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 SKILLS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395413"/>
            <a:ext cx="9144000" cy="406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-36512" y="623962"/>
            <a:ext cx="91805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National Focal Point IDENTIKIT CARD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 descr="Professional Development Workshops for Educators | On Cour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5616" y="1226412"/>
            <a:ext cx="6732240" cy="44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10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6">
            <a:alphaModFix/>
          </a:blip>
          <a:srcRect b="8168"/>
          <a:stretch/>
        </p:blipFill>
        <p:spPr>
          <a:xfrm>
            <a:off x="35496" y="20116"/>
            <a:ext cx="9247903" cy="477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277A9BD-FF14-A89B-2104-55A6F5CE0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06770"/>
              </p:ext>
            </p:extLst>
          </p:nvPr>
        </p:nvGraphicFramePr>
        <p:xfrm>
          <a:off x="1515109" y="2789020"/>
          <a:ext cx="6113780" cy="1022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0235">
                  <a:extLst>
                    <a:ext uri="{9D8B030D-6E8A-4147-A177-3AD203B41FA5}">
                      <a16:colId xmlns:a16="http://schemas.microsoft.com/office/drawing/2014/main" val="2728988993"/>
                    </a:ext>
                  </a:extLst>
                </a:gridCol>
                <a:gridCol w="2963545">
                  <a:extLst>
                    <a:ext uri="{9D8B030D-6E8A-4147-A177-3AD203B41FA5}">
                      <a16:colId xmlns:a16="http://schemas.microsoft.com/office/drawing/2014/main" val="339819358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Group 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22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Irene Mikulcik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GOG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952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Sandita Florea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ProMIS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34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Daniela Plescia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It MoH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083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Leticia Copano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MoH Spain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454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err="1">
                          <a:effectLst/>
                        </a:rPr>
                        <a:t>Sienko</a:t>
                      </a:r>
                      <a:r>
                        <a:rPr lang="en-GB" sz="1100" dirty="0">
                          <a:effectLst/>
                        </a:rPr>
                        <a:t> Kinga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MoH Poland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6684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FC6D3C6-E2DF-5837-2C52-B4E08438A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19496"/>
              </p:ext>
            </p:extLst>
          </p:nvPr>
        </p:nvGraphicFramePr>
        <p:xfrm>
          <a:off x="1515109" y="4299093"/>
          <a:ext cx="6113780" cy="85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0235">
                  <a:extLst>
                    <a:ext uri="{9D8B030D-6E8A-4147-A177-3AD203B41FA5}">
                      <a16:colId xmlns:a16="http://schemas.microsoft.com/office/drawing/2014/main" val="4056777313"/>
                    </a:ext>
                  </a:extLst>
                </a:gridCol>
                <a:gridCol w="2963545">
                  <a:extLst>
                    <a:ext uri="{9D8B030D-6E8A-4147-A177-3AD203B41FA5}">
                      <a16:colId xmlns:a16="http://schemas.microsoft.com/office/drawing/2014/main" val="397327333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Group 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0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Johanna Florian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AT Ministry of Health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883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Drazek Katarzyna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MoH Poland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751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Milena Vasic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Institute of Public Health Serbia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477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Tamara Munoz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FPS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43575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79B835F-EF53-8620-6ACD-D8D8A004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10" y="47692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893A95A-8230-1326-89D6-678BDEE7F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26073"/>
              </p:ext>
            </p:extLst>
          </p:nvPr>
        </p:nvGraphicFramePr>
        <p:xfrm>
          <a:off x="1515110" y="1631581"/>
          <a:ext cx="6113780" cy="85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0235">
                  <a:extLst>
                    <a:ext uri="{9D8B030D-6E8A-4147-A177-3AD203B41FA5}">
                      <a16:colId xmlns:a16="http://schemas.microsoft.com/office/drawing/2014/main" val="126061048"/>
                    </a:ext>
                  </a:extLst>
                </a:gridCol>
                <a:gridCol w="2963545">
                  <a:extLst>
                    <a:ext uri="{9D8B030D-6E8A-4147-A177-3AD203B41FA5}">
                      <a16:colId xmlns:a16="http://schemas.microsoft.com/office/drawing/2014/main" val="20380971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 Group 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371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Cara Pries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GOG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366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Iwanek Artur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MoH Poland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538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Cristina Medina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FPS Spain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614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Francesca Gastaldon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ProMIS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0012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/>
        </p:nvSpPr>
        <p:spPr>
          <a:xfrm>
            <a:off x="-36512" y="659780"/>
            <a:ext cx="91805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National Focal Point IDENTIKIT CARD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2" descr="162,542 Foto Good Job, Immagini e Vettorial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447" y="1096412"/>
            <a:ext cx="8601104" cy="451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ff90e027a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ff90e027a8_0_0"/>
          <p:cNvSpPr/>
          <p:nvPr/>
        </p:nvSpPr>
        <p:spPr>
          <a:xfrm>
            <a:off x="1043608" y="6212071"/>
            <a:ext cx="296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gff90e027a8_0_0"/>
          <p:cNvPicPr preferRelativeResize="0"/>
          <p:nvPr/>
        </p:nvPicPr>
        <p:blipFill rotWithShape="1">
          <a:blip r:embed="rId4">
            <a:alphaModFix/>
          </a:blip>
          <a:srcRect l="4996" t="24975" r="86779" b="32060"/>
          <a:stretch/>
        </p:blipFill>
        <p:spPr>
          <a:xfrm>
            <a:off x="387783" y="6212070"/>
            <a:ext cx="575580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ff90e027a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3999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ff90e027a8_0_0"/>
          <p:cNvSpPr txBox="1"/>
          <p:nvPr/>
        </p:nvSpPr>
        <p:spPr>
          <a:xfrm>
            <a:off x="490350" y="739025"/>
            <a:ext cx="81633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WORKSHOP 1 </a:t>
            </a:r>
            <a:endParaRPr sz="3600">
              <a:solidFill>
                <a:srgbClr val="007F8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The NFP IDENTIKIT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107" name="Google Shape;107;gff90e027a8_0_0"/>
          <p:cNvSpPr txBox="1"/>
          <p:nvPr/>
        </p:nvSpPr>
        <p:spPr>
          <a:xfrm>
            <a:off x="3433600" y="2502550"/>
            <a:ext cx="5220000" cy="27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F8F"/>
                </a:solidFill>
              </a:rPr>
              <a:t>EXPECTED GOAL</a:t>
            </a:r>
            <a:endParaRPr sz="2200" b="1">
              <a:solidFill>
                <a:srgbClr val="007F8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F8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Through the appointment of the </a:t>
            </a:r>
            <a:r>
              <a:rPr lang="en-US" sz="2100" b="1">
                <a:solidFill>
                  <a:schemeClr val="dk1"/>
                </a:solidFill>
              </a:rPr>
              <a:t>National Focal Points</a:t>
            </a:r>
            <a:r>
              <a:rPr lang="en-US" sz="2100">
                <a:solidFill>
                  <a:schemeClr val="dk1"/>
                </a:solidFill>
              </a:rPr>
              <a:t>, Member States have been supporting the implementation of the Health Programme, thus enhancing an increased participation at national level</a:t>
            </a:r>
            <a:endParaRPr sz="2100"/>
          </a:p>
        </p:txBody>
      </p:sp>
      <p:pic>
        <p:nvPicPr>
          <p:cNvPr id="108" name="Google Shape;108;gff90e027a8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775" y="3216800"/>
            <a:ext cx="2845550" cy="18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490350" y="616721"/>
            <a:ext cx="816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F8F"/>
                </a:solidFill>
                <a:latin typeface="Raleway"/>
                <a:ea typeface="Raleway"/>
                <a:cs typeface="Raleway"/>
                <a:sym typeface="Raleway"/>
              </a:rPr>
              <a:t>ACTIVITIES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64B2DFE-BD98-F7EE-F679-6A414257C0C1}"/>
              </a:ext>
            </a:extLst>
          </p:cNvPr>
          <p:cNvSpPr/>
          <p:nvPr/>
        </p:nvSpPr>
        <p:spPr>
          <a:xfrm>
            <a:off x="109514" y="1436686"/>
            <a:ext cx="2849182" cy="17647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rovide professional support services for national applicants</a:t>
            </a:r>
            <a:endParaRPr lang="en-US" sz="2000" dirty="0"/>
          </a:p>
          <a:p>
            <a:pPr algn="ctr"/>
            <a:endParaRPr lang="it-IT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B0ED5948-C8B1-6D51-757A-94BEA4972C6E}"/>
              </a:ext>
            </a:extLst>
          </p:cNvPr>
          <p:cNvSpPr/>
          <p:nvPr/>
        </p:nvSpPr>
        <p:spPr>
          <a:xfrm>
            <a:off x="6126886" y="1395447"/>
            <a:ext cx="2849182" cy="17647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Sharing knowledge and good practices among MS and within their national health community</a:t>
            </a:r>
          </a:p>
          <a:p>
            <a:pPr algn="ctr"/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9DBF70C-F657-CD97-F108-45224496A477}"/>
              </a:ext>
            </a:extLst>
          </p:cNvPr>
          <p:cNvSpPr/>
          <p:nvPr/>
        </p:nvSpPr>
        <p:spPr>
          <a:xfrm>
            <a:off x="109514" y="3509035"/>
            <a:ext cx="2849182" cy="2375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the Commission’s implementing services in monitoring the implementation of the actions </a:t>
            </a:r>
          </a:p>
          <a:p>
            <a:pPr algn="ctr"/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464CD8C-7B06-8914-73E8-39E926D82CF7}"/>
              </a:ext>
            </a:extLst>
          </p:cNvPr>
          <p:cNvSpPr/>
          <p:nvPr/>
        </p:nvSpPr>
        <p:spPr>
          <a:xfrm>
            <a:off x="6173658" y="3303130"/>
            <a:ext cx="2849182" cy="2312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 available information on the implementation and impact of the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national bodies</a:t>
            </a:r>
            <a:endParaRPr lang="en-US" sz="2000" dirty="0"/>
          </a:p>
          <a:p>
            <a:pPr algn="ctr"/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C73B4BC-F85E-9776-8351-47458C0469FF}"/>
              </a:ext>
            </a:extLst>
          </p:cNvPr>
          <p:cNvSpPr/>
          <p:nvPr/>
        </p:nvSpPr>
        <p:spPr>
          <a:xfrm>
            <a:off x="3153178" y="2701810"/>
            <a:ext cx="2849182" cy="31826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 to the implementation of the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through regular cooperation with the Commission’s implementing services</a:t>
            </a:r>
            <a:endParaRPr lang="en-US" sz="2000" dirty="0"/>
          </a:p>
          <a:p>
            <a:pPr algn="ctr"/>
            <a:endParaRPr lang="it-IT" dirty="0"/>
          </a:p>
        </p:txBody>
      </p:sp>
      <p:pic>
        <p:nvPicPr>
          <p:cNvPr id="7" name="Google Shape;129;p3" descr="EL IDENTIKIT.">
            <a:extLst>
              <a:ext uri="{FF2B5EF4-FFF2-40B4-BE49-F238E27FC236}">
                <a16:creationId xmlns:a16="http://schemas.microsoft.com/office/drawing/2014/main" id="{543249E8-F633-3EE4-D353-8B2D872607A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9503" b="73873"/>
          <a:stretch/>
        </p:blipFill>
        <p:spPr>
          <a:xfrm>
            <a:off x="3457806" y="1248977"/>
            <a:ext cx="2478662" cy="137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251520" y="643335"/>
            <a:ext cx="4392488" cy="503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Responsibilities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Coordination of the NFP focusing on the new EU4Health programme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implementing synergies with local/regional programs, </a:t>
            </a:r>
            <a:endParaRPr/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maximizing the impact and use of funds for improving the quality and transnational collaboration of health systems across Europe.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 descr="Installation and Service Technician Job Description Template | Monster.ca"/>
          <p:cNvPicPr preferRelativeResize="0"/>
          <p:nvPr/>
        </p:nvPicPr>
        <p:blipFill rotWithShape="1">
          <a:blip r:embed="rId6">
            <a:alphaModFix/>
          </a:blip>
          <a:srcRect l="18178"/>
          <a:stretch/>
        </p:blipFill>
        <p:spPr>
          <a:xfrm>
            <a:off x="4683777" y="951880"/>
            <a:ext cx="4392488" cy="46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28902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166068" y="306091"/>
            <a:ext cx="500445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Tasks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Representing NFP in EU, think tanks and other relevant stakeholders meetings, events, networking groups and through social media channels; </a:t>
            </a:r>
            <a:endParaRPr sz="2000" dirty="0"/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partners to execute strategic projects related to EU4Health</a:t>
            </a:r>
            <a:r>
              <a:rPr lang="en-US" sz="2000" dirty="0"/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other programs; </a:t>
            </a:r>
            <a:endParaRPr sz="2000" dirty="0"/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the connection among stakeholders, boosting their participation, facilitation; </a:t>
            </a:r>
            <a:endParaRPr sz="2000" dirty="0"/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 the EU opportunities and train/disseminate them to a wider public; </a:t>
            </a:r>
            <a:endParaRPr sz="2000" dirty="0"/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partners in the submission of proposals for EU calls</a:t>
            </a:r>
            <a:endParaRPr sz="2000" dirty="0"/>
          </a:p>
        </p:txBody>
      </p:sp>
      <p:pic>
        <p:nvPicPr>
          <p:cNvPr id="151" name="Google Shape;151;p5" descr="What is a Task?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0518" y="1791057"/>
            <a:ext cx="3538090" cy="353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 descr="EL IDENTIKI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624" y="758714"/>
            <a:ext cx="6120679" cy="52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-36513" y="980728"/>
            <a:ext cx="91805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National Focal Point IDENTIKIT CARD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 descr="Eea national id card: che cos'è? - The Wom Trav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1739934"/>
            <a:ext cx="762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643c06e728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643c06e728_0_5"/>
          <p:cNvSpPr/>
          <p:nvPr/>
        </p:nvSpPr>
        <p:spPr>
          <a:xfrm>
            <a:off x="1043608" y="6212071"/>
            <a:ext cx="296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0" name="Google Shape;170;g1643c06e728_0_5"/>
          <p:cNvPicPr preferRelativeResize="0"/>
          <p:nvPr/>
        </p:nvPicPr>
        <p:blipFill rotWithShape="1">
          <a:blip r:embed="rId4">
            <a:alphaModFix/>
          </a:blip>
          <a:srcRect l="4996" t="24975" r="86779" b="32060"/>
          <a:stretch/>
        </p:blipFill>
        <p:spPr>
          <a:xfrm>
            <a:off x="387783" y="6212070"/>
            <a:ext cx="575579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643c06e728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3" cy="58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643c06e728_0_5"/>
          <p:cNvPicPr preferRelativeResize="0"/>
          <p:nvPr/>
        </p:nvPicPr>
        <p:blipFill rotWithShape="1">
          <a:blip r:embed="rId6">
            <a:alphaModFix/>
          </a:blip>
          <a:srcRect b="8138"/>
          <a:stretch/>
        </p:blipFill>
        <p:spPr>
          <a:xfrm>
            <a:off x="-146137" y="881825"/>
            <a:ext cx="9436274" cy="57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29" y="5582180"/>
            <a:ext cx="1922379" cy="112421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This presentation is part of the action “NFP4Health”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which has received funding from the European Union’s Health </a:t>
            </a:r>
            <a:b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800" b="0" i="0" u="none" strike="noStrike" cap="non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Programme (2014-2020) under grant agreement No 101035965.</a:t>
            </a:r>
            <a:endParaRPr sz="800" b="0" i="0" u="none" strike="noStrike" cap="non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4">
            <a:alphaModFix/>
          </a:blip>
          <a:srcRect l="4997" t="24973" r="86779" b="32062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974"/>
            <a:ext cx="9144000" cy="58643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-36512" y="623962"/>
            <a:ext cx="91805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National Focal Point IDENTIKIT CARD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156215" y="992647"/>
            <a:ext cx="87129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SKILLS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Political or social science, public policy, communications, or any other relevant area related with EU policies and health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experience, preferably with a European institution, association or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a consultancy working on EU related topics;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good understanding of the political and cultural specificities of the Brussels political scene; strong and impactful relations with a wide range of stakeholders;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strong project management skills for complex international projects, including financial and personnel management, leadership, and decision-making;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Experience in citizen and stakeholder engagement strategies;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command of the Microsoft Office Suite, particularly PowerPoint, Word, Excel, etc.;</a:t>
            </a:r>
            <a:endParaRPr sz="20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work in a digital environment, familiarity with IT tools and remote working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1006</Words>
  <Application>Microsoft Office PowerPoint</Application>
  <PresentationFormat>Presentazione su schermo (4:3)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Raleway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Sandita Florea</cp:lastModifiedBy>
  <cp:revision>2</cp:revision>
  <dcterms:created xsi:type="dcterms:W3CDTF">2022-05-12T13:57:03Z</dcterms:created>
  <dcterms:modified xsi:type="dcterms:W3CDTF">2022-11-21T15:42:53Z</dcterms:modified>
</cp:coreProperties>
</file>