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5" r:id="rId5"/>
    <p:sldId id="272" r:id="rId6"/>
    <p:sldId id="273" r:id="rId7"/>
    <p:sldId id="263" r:id="rId8"/>
    <p:sldId id="264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8E"/>
    <a:srgbClr val="007F8F"/>
    <a:srgbClr val="009789"/>
    <a:srgbClr val="FDCB2F"/>
    <a:srgbClr val="5B99C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C58A2-8492-4231-A361-63AA123F0A09}" v="82" dt="2023-01-25T15:45:32.107"/>
    <p1510:client id="{D18537C0-9D72-47C7-B7E2-4AC4D6169787}" v="696" dt="2023-01-25T14:00:32.314"/>
    <p1510:client id="{E49C7CB4-D0B9-4691-A776-532C5F2ECBFE}" v="1" dt="2023-01-25T12:37:35.339"/>
    <p1510:client id="{FC981638-7D64-482F-B959-A87DBEE63630}" v="63" dt="2023-01-25T15:42:00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1" autoAdjust="0"/>
    <p:restoredTop sz="96405" autoAdjust="0"/>
  </p:normalViewPr>
  <p:slideViewPr>
    <p:cSldViewPr>
      <p:cViewPr varScale="1">
        <p:scale>
          <a:sx n="88" d="100"/>
          <a:sy n="88" d="100"/>
        </p:scale>
        <p:origin x="13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5F2A5-699A-4FD2-A853-7A459E78774E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5ACF1-A996-4784-9C19-91F8745349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587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BA14F-2D8E-41A7-B661-2552CA5B898E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A1A67-5478-4E36-A138-EDCD3A7FA8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72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50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05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15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85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50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69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56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40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81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36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25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56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9F483-08A4-C248-A305-228F40426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950500-E03C-F74D-9082-A2E3D774E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93AEB5-66C3-3D49-B13E-A89C9100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9EA61-92A7-3646-91BB-A20649A3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62614C-B216-7442-8630-06A90A16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88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63B9C4-197A-B140-ABAA-22DECADB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E482D1-A177-FE47-96BA-BDFE48DCC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58177-1DCA-764F-9432-F5C2D6DA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36EC6-467E-5846-B75D-D39CB1FF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65384F-2328-5E40-8A85-784B1CEF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04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7F7771-7DB5-AD4B-9292-EB329B1CD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E4B235-320F-5047-9FF5-D12E68AD3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63B41D-3240-644A-96F0-76C9C7B0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718FDD-4593-9245-B782-793C7432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158E06-6F2B-B147-AD3A-323126CD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98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8F39B-B349-1A44-9F8A-44E1A341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A38447-B6C8-914B-95EC-C0D78369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78F34-22CF-C14C-B901-0403E584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0FE6FA-49DD-7A42-8743-41F0681D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A5C630-5F09-BF4F-AE38-381614D6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7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8BE34-CA1B-6D44-AB1C-1EC9ECCA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1DD55F-E523-1D46-873B-E9E4A73CF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5A3F77-C8CA-BB4D-A26E-E13305D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D396D6-3690-2A48-9C0F-0F4D4B2F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64DE5D-6DDD-7C4B-B487-66A87B4C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92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8894B-C540-FC4B-B6F0-682435A0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C0C36-8CCE-FC4E-9A12-E30E560AA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F3B8C7-2F5E-9849-9212-9A15494B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2F7BEC-DE2F-1042-907C-0349EB77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DB641D-A1FD-8747-AA84-1788C89F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C2272E-07E3-264B-9653-0EA326E2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66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6B595-F142-E748-8AD9-E5E18FE7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E23975-B6D7-1445-AE77-DF5815649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B18E6C-D625-844A-8981-0AC6F3E36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51E042-D3BD-C641-AFBF-4626611A6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511D5D-2D44-0E40-9706-4F08FBD9D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90B1F7-4A4E-B047-8FFB-BB59ECE0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3C292C-BC9C-FC4C-997A-ACD63873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7EE569-5402-3345-85FB-1E3FDD26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69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DCD35-5430-FF42-9F4A-EBF8CEEA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C18131F-B3DF-004B-867A-B47E9C80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62B930-F723-7546-BCBF-E9A44978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E7C7F5-F629-5648-A236-3DA2C8B0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DECDF2-AD97-8740-A647-81BAC465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BECE15E-7729-9747-A7B8-8D55B0DE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66E30E-C555-5C4E-B9C6-0F285B5B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18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D842F-DDC6-5940-AAEC-509D97F5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9E21F9-D884-794B-B38F-70381F7A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EB4092-0505-8C4C-9ECE-D312C03C6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BB54CB-FAB9-1F4B-8540-B1ED3411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35C220-911A-EF4B-9A81-09B87BA9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5B6E49-E852-144D-BBA6-5C6057EC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4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633028-0E3C-2E4C-AF17-9563EC3E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66A2E9-45FD-D641-9660-A55390437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F85881-08F6-5049-8C1E-907C55476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529B56-A1E9-7B43-B4E5-973A2D7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3A6ED0-3D06-DC42-A833-E14C15C3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010D58-F0CD-D94E-AFC8-B91C738E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76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FC6B05-2FF1-8242-AD1C-27310D5A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48F668-4BDD-424F-82D3-58871143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9D0D42-B949-B446-B7B8-9D4E99063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E45A-7BA7-485C-AF40-76FCC3595766}" type="datetimeFigureOut">
              <a:rPr lang="es-ES" smtClean="0"/>
              <a:t>31/01/2023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519A25-B0DD-2648-9E32-EE6825E8F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81FF50-2BF9-4B41-AF5B-E9EAA455E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4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9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19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svg"/><Relationship Id="rId5" Type="http://schemas.openxmlformats.org/officeDocument/2006/relationships/image" Target="../media/image5.jpeg"/><Relationship Id="rId10" Type="http://schemas.openxmlformats.org/officeDocument/2006/relationships/image" Target="../media/image14.png"/><Relationship Id="rId4" Type="http://schemas.openxmlformats.org/officeDocument/2006/relationships/image" Target="../media/image3.jpe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jpeg"/><Relationship Id="rId10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4D8C7-9E5B-D741-9FB5-C10DFC73C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1"/>
            <a:ext cx="9144000" cy="6463264"/>
          </a:xfrm>
          <a:prstGeom prst="rect">
            <a:avLst/>
          </a:prstGeom>
        </p:spPr>
      </p:pic>
      <p:sp>
        <p:nvSpPr>
          <p:cNvPr id="9" name="Forma1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87174" y="2468818"/>
            <a:ext cx="403675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k-SK" sz="4000" b="1" dirty="0">
                <a:solidFill>
                  <a:schemeClr val="bg1"/>
                </a:solidFill>
                <a:latin typeface="Raleway"/>
                <a:ea typeface="Times New Roman"/>
                <a:cs typeface="Arial"/>
              </a:rPr>
              <a:t>JA NFP4Health </a:t>
            </a:r>
            <a:r>
              <a:rPr lang="en-GB" sz="4000" b="1" dirty="0">
                <a:solidFill>
                  <a:srgbClr val="FDCB2F"/>
                </a:solidFill>
                <a:effectLst/>
                <a:latin typeface="Raleway"/>
                <a:ea typeface="Times New Roman"/>
                <a:cs typeface="Arial"/>
              </a:rPr>
              <a:t> </a:t>
            </a:r>
            <a:endParaRPr lang="es-ES" sz="4000" b="1" dirty="0">
              <a:solidFill>
                <a:srgbClr val="333333"/>
              </a:solidFill>
              <a:effectLst/>
              <a:latin typeface="Raleway"/>
              <a:ea typeface="Times New Roman"/>
              <a:cs typeface="Arial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EE6F00E-6A84-7E49-B3CB-40F9811F9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99" y="4714976"/>
            <a:ext cx="3540475" cy="207049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C4D5808-123C-2C47-86EC-7B61564E9F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16D28010-8E31-4345-B857-C6906222B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74" y="4083234"/>
            <a:ext cx="4033881" cy="6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Communication</a:t>
            </a:r>
            <a:endParaRPr lang="en-GB" sz="4000" dirty="0">
              <a:solidFill>
                <a:srgbClr val="007F8F"/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10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35" y="1604928"/>
            <a:ext cx="4851782" cy="3285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6143" y="1645568"/>
            <a:ext cx="3707265" cy="320009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23" y="4885924"/>
            <a:ext cx="4729396" cy="1195939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A876A994-A245-3971-16E5-577D0A61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701408"/>
            <a:ext cx="8110220" cy="96896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Channels:</a:t>
            </a:r>
            <a:b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</a:br>
            <a:r>
              <a:rPr lang="en-GB" sz="3100" dirty="0">
                <a:latin typeface="Raleway"/>
                <a:ea typeface="Times New Roman"/>
                <a:cs typeface="Arial"/>
              </a:rPr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210738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751466" y="2818449"/>
            <a:ext cx="7795260" cy="322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just">
              <a:buFont typeface="Wingdings" panose="020B0604020202020204" pitchFamily="34" charset="0"/>
              <a:buChar char="ü"/>
            </a:pPr>
            <a:r>
              <a:rPr lang="en-GB" dirty="0"/>
              <a:t>Enable knowledge transfer between local authorities and other stakeholders;</a:t>
            </a:r>
            <a:endParaRPr lang="en-GB" dirty="0">
              <a:cs typeface="Calibri" panose="020F0502020204030204"/>
            </a:endParaRPr>
          </a:p>
          <a:p>
            <a:pPr marL="342900" lvl="0" indent="-342900" algn="just">
              <a:buFont typeface="Wingdings" panose="020B0604020202020204" pitchFamily="34" charset="0"/>
              <a:buChar char="ü"/>
            </a:pPr>
            <a:r>
              <a:rPr lang="en-GB" dirty="0"/>
              <a:t>Share experiences and enhance collaboration;</a:t>
            </a:r>
            <a:endParaRPr lang="en-GB" dirty="0">
              <a:cs typeface="Calibri" panose="020F0502020204030204"/>
            </a:endParaRPr>
          </a:p>
          <a:p>
            <a:pPr marL="342900" lvl="0" indent="-342900" algn="just">
              <a:buFont typeface="Wingdings" panose="020B0604020202020204" pitchFamily="34" charset="0"/>
              <a:buChar char="ü"/>
            </a:pPr>
            <a:r>
              <a:rPr lang="en-GB" dirty="0"/>
              <a:t>Announce events;</a:t>
            </a:r>
            <a:endParaRPr lang="en-GB" dirty="0">
              <a:cs typeface="Calibri" panose="020F0502020204030204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en-GB" dirty="0"/>
              <a:t>Communicate outputs from meetings and </a:t>
            </a:r>
            <a:r>
              <a:rPr lang="en-GB" dirty="0" smtClean="0"/>
              <a:t>workshops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2E68E39-7112-C3F6-BA4B-F1F52ED5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701408"/>
            <a:ext cx="8110220" cy="96896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Channels:</a:t>
            </a:r>
            <a:b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</a:br>
            <a:r>
              <a:rPr lang="en-GB" sz="3100" dirty="0">
                <a:latin typeface="Raleway"/>
                <a:ea typeface="Times New Roman"/>
                <a:cs typeface="Arial"/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184616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23" y="2131472"/>
            <a:ext cx="3664485" cy="391088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840" y="1179142"/>
            <a:ext cx="3591557" cy="345602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2653" y="3758261"/>
            <a:ext cx="3079055" cy="283952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92867F2-1D61-F3D0-FA85-29A371D6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701408"/>
            <a:ext cx="8110220" cy="96896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Channels:</a:t>
            </a:r>
            <a:b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</a:br>
            <a:r>
              <a:rPr lang="en-GB" sz="3100" dirty="0">
                <a:latin typeface="Raleway"/>
                <a:ea typeface="Times New Roman"/>
                <a:cs typeface="Arial"/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386583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6170" y="701408"/>
            <a:ext cx="7409180" cy="10096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The GOAL of the Communication WP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06170" y="2201545"/>
            <a:ext cx="7409180" cy="33806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dirty="0">
                <a:cs typeface="Calibri"/>
              </a:rPr>
              <a:t>To facilitate internal and external communication</a:t>
            </a:r>
            <a:endParaRPr lang="en-US" dirty="0"/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en-US" dirty="0"/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en-US" dirty="0"/>
              <a:t>The project partners and all other stakeholders are aware of the JA's objectives, actions, results, and deliverables</a:t>
            </a:r>
            <a:r>
              <a:rPr lang="sk-SK" dirty="0"/>
              <a:t> </a:t>
            </a:r>
            <a:endParaRPr lang="sk-SK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sk-SK" dirty="0">
              <a:ea typeface="+mn-lt"/>
              <a:cs typeface="+mn-lt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GB" dirty="0"/>
              <a:t>To provide informational support for all NFPs connected via NFP4Health </a:t>
            </a:r>
            <a:r>
              <a:rPr lang="en-GB" dirty="0" err="1" smtClean="0"/>
              <a:t>Pr</a:t>
            </a:r>
            <a:r>
              <a:rPr lang="sk-SK" dirty="0" err="1" smtClean="0"/>
              <a:t>oject</a:t>
            </a:r>
            <a:r>
              <a:rPr lang="en-GB" dirty="0" smtClean="0"/>
              <a:t> </a:t>
            </a:r>
            <a:r>
              <a:rPr lang="en-GB" dirty="0"/>
              <a:t>in order to help them in their </a:t>
            </a:r>
            <a:r>
              <a:rPr lang="en-GB" dirty="0" smtClean="0"/>
              <a:t>role</a:t>
            </a:r>
            <a:endParaRPr lang="sk-SK" dirty="0" smtClean="0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dirty="0" smtClean="0">
                <a:ea typeface="+mn-lt"/>
                <a:cs typeface="+mn-lt"/>
              </a:rPr>
              <a:t>To </a:t>
            </a:r>
            <a:r>
              <a:rPr lang="en-US" dirty="0">
                <a:ea typeface="+mn-lt"/>
                <a:cs typeface="+mn-lt"/>
              </a:rPr>
              <a:t>spread important information to wider national / regional audience</a:t>
            </a:r>
            <a:endParaRPr lang="sk-SK" dirty="0">
              <a:cs typeface="Calibri" panose="020F0502020204030204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en-US" dirty="0"/>
          </a:p>
        </p:txBody>
      </p:sp>
      <p:pic>
        <p:nvPicPr>
          <p:cNvPr id="4" name="Grafický objekt 4" descr="Cieľ výplň plnou farbou">
            <a:extLst>
              <a:ext uri="{FF2B5EF4-FFF2-40B4-BE49-F238E27FC236}">
                <a16:creationId xmlns:a16="http://schemas.microsoft.com/office/drawing/2014/main" id="{D537A1E3-60C0-CC92-888F-334618B24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3040" y="706120"/>
            <a:ext cx="914400" cy="914400"/>
          </a:xfrm>
          <a:prstGeom prst="rect">
            <a:avLst/>
          </a:prstGeom>
        </p:spPr>
      </p:pic>
      <p:pic>
        <p:nvPicPr>
          <p:cNvPr id="5" name="Grafický objekt 5" descr="Informácie výplň plnou farbou">
            <a:extLst>
              <a:ext uri="{FF2B5EF4-FFF2-40B4-BE49-F238E27FC236}">
                <a16:creationId xmlns:a16="http://schemas.microsoft.com/office/drawing/2014/main" id="{18BD32F3-4BF2-3DB3-6EF4-E3B4950B97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9208" y="3688345"/>
            <a:ext cx="914400" cy="914400"/>
          </a:xfrm>
          <a:prstGeom prst="rect">
            <a:avLst/>
          </a:prstGeom>
        </p:spPr>
      </p:pic>
      <p:pic>
        <p:nvPicPr>
          <p:cNvPr id="6" name="Grafický objekt 7" descr="Chat výplň plnou farbou">
            <a:extLst>
              <a:ext uri="{FF2B5EF4-FFF2-40B4-BE49-F238E27FC236}">
                <a16:creationId xmlns:a16="http://schemas.microsoft.com/office/drawing/2014/main" id="{82952293-B984-3F4F-3D6C-DA2B0E2B1E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93040" y="1905000"/>
            <a:ext cx="914400" cy="914400"/>
          </a:xfrm>
          <a:prstGeom prst="rect">
            <a:avLst/>
          </a:prstGeom>
        </p:spPr>
      </p:pic>
      <p:pic>
        <p:nvPicPr>
          <p:cNvPr id="8" name="Grafický objekt 8" descr="Megafón1 výplň plnou farbou">
            <a:extLst>
              <a:ext uri="{FF2B5EF4-FFF2-40B4-BE49-F238E27FC236}">
                <a16:creationId xmlns:a16="http://schemas.microsoft.com/office/drawing/2014/main" id="{3312C6CE-167D-04ED-EB2C-5E94CF0FD3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29208" y="4612522"/>
            <a:ext cx="914400" cy="914400"/>
          </a:xfrm>
          <a:prstGeom prst="rect">
            <a:avLst/>
          </a:prstGeom>
        </p:spPr>
      </p:pic>
      <p:pic>
        <p:nvPicPr>
          <p:cNvPr id="9" name="Grafický objekt 9" descr="Používateľská sieť výplň plnou farbou">
            <a:extLst>
              <a:ext uri="{FF2B5EF4-FFF2-40B4-BE49-F238E27FC236}">
                <a16:creationId xmlns:a16="http://schemas.microsoft.com/office/drawing/2014/main" id="{29D1018F-8DF0-25BF-4294-71E39EC652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4310" y="27089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0" y="701408"/>
            <a:ext cx="8028940" cy="96896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Streams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9450" y="1825625"/>
            <a:ext cx="7835900" cy="3756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dirty="0">
                <a:solidFill>
                  <a:srgbClr val="007F8F"/>
                </a:solidFill>
              </a:rPr>
              <a:t>Project Consortium and Associated countries</a:t>
            </a:r>
            <a:endParaRPr lang="en-GB" dirty="0">
              <a:solidFill>
                <a:srgbClr val="007F8F"/>
              </a:solidFill>
              <a:cs typeface="Calibri"/>
            </a:endParaRPr>
          </a:p>
          <a:p>
            <a:pPr marL="0" indent="0" algn="just">
              <a:buNone/>
            </a:pPr>
            <a:r>
              <a:rPr lang="en-GB" dirty="0"/>
              <a:t>To strengthen the nexus among NFP network.</a:t>
            </a:r>
            <a:endParaRPr lang="en-GB" dirty="0">
              <a:solidFill>
                <a:srgbClr val="007F8F"/>
              </a:solidFill>
            </a:endParaRPr>
          </a:p>
          <a:p>
            <a:pPr marL="0" indent="0" algn="just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GB" dirty="0">
                <a:solidFill>
                  <a:srgbClr val="007F8F"/>
                </a:solidFill>
              </a:rPr>
              <a:t>NFPs network</a:t>
            </a:r>
            <a:endParaRPr lang="en-GB" dirty="0">
              <a:solidFill>
                <a:srgbClr val="007F8F"/>
              </a:solidFill>
              <a:cs typeface="Calibri"/>
            </a:endParaRPr>
          </a:p>
          <a:p>
            <a:pPr marL="0" indent="0" algn="just">
              <a:buNone/>
            </a:pPr>
            <a:r>
              <a:rPr lang="en-GB" dirty="0">
                <a:cs typeface="Calibri"/>
              </a:rPr>
              <a:t>To assist NFPs and help them </a:t>
            </a:r>
            <a:r>
              <a:rPr lang="en-GB" dirty="0" err="1">
                <a:cs typeface="Calibri"/>
              </a:rPr>
              <a:t>fulfill</a:t>
            </a:r>
            <a:r>
              <a:rPr lang="en-GB" dirty="0">
                <a:cs typeface="Calibri"/>
              </a:rPr>
              <a:t> their mission.</a:t>
            </a:r>
          </a:p>
          <a:p>
            <a:pPr marL="0" indent="0" algn="just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GB" dirty="0">
                <a:solidFill>
                  <a:srgbClr val="007F8F"/>
                </a:solidFill>
              </a:rPr>
              <a:t>External stakeholders and organizations</a:t>
            </a:r>
            <a:endParaRPr lang="en-GB" dirty="0">
              <a:solidFill>
                <a:srgbClr val="007F8F"/>
              </a:solidFill>
              <a:cs typeface="Calibri"/>
            </a:endParaRPr>
          </a:p>
          <a:p>
            <a:pPr marL="0" indent="0" algn="just">
              <a:buNone/>
            </a:pPr>
            <a:r>
              <a:rPr lang="en-GB" dirty="0"/>
              <a:t>To foster the cooperation of NFP network with other relevant professional networks and partnerships and to maximize the potential of NFP network.</a:t>
            </a:r>
            <a:endParaRPr lang="en-GB" dirty="0">
              <a:cs typeface="Calibri"/>
            </a:endParaRPr>
          </a:p>
        </p:txBody>
      </p:sp>
      <p:pic>
        <p:nvPicPr>
          <p:cNvPr id="4" name="Grafický objekt 4" descr="Rozhodovací graf obrys">
            <a:extLst>
              <a:ext uri="{FF2B5EF4-FFF2-40B4-BE49-F238E27FC236}">
                <a16:creationId xmlns:a16="http://schemas.microsoft.com/office/drawing/2014/main" id="{7F9544B8-8F2D-DB3E-AE5F-E0F48986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99680" y="26060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679449" y="2128808"/>
            <a:ext cx="8110220" cy="3203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dirty="0"/>
              <a:t>The aim is to deliver </a:t>
            </a:r>
            <a:r>
              <a:rPr lang="en-US" u="sng" dirty="0"/>
              <a:t>updates</a:t>
            </a:r>
            <a:r>
              <a:rPr lang="en-US" dirty="0"/>
              <a:t> and all relevant information </a:t>
            </a:r>
            <a:r>
              <a:rPr lang="en-US" u="sng" dirty="0"/>
              <a:t>mainly about JA status </a:t>
            </a:r>
            <a:r>
              <a:rPr lang="en-US" dirty="0"/>
              <a:t>– progress of all WP's work, news, deliverables, milestones, and progress of tasks</a:t>
            </a:r>
            <a:endParaRPr lang="sk-SK" dirty="0"/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GB" dirty="0">
                <a:solidFill>
                  <a:srgbClr val="008C8E"/>
                </a:solidFill>
              </a:rPr>
              <a:t>Communication channels: </a:t>
            </a:r>
            <a:endParaRPr lang="en-GB" dirty="0">
              <a:cs typeface="Calibri"/>
            </a:endParaRPr>
          </a:p>
          <a:p>
            <a:pPr marL="0" indent="0" algn="just">
              <a:buNone/>
            </a:pPr>
            <a:r>
              <a:rPr lang="en-GB" dirty="0"/>
              <a:t>Project Newsletter;</a:t>
            </a:r>
            <a:endParaRPr lang="en-GB" dirty="0">
              <a:cs typeface="Calibri"/>
            </a:endParaRPr>
          </a:p>
          <a:p>
            <a:pPr marL="0" indent="0" algn="just">
              <a:buNone/>
            </a:pPr>
            <a:r>
              <a:rPr lang="en-GB" dirty="0"/>
              <a:t>Internal project bulletins and reports; </a:t>
            </a:r>
            <a:endParaRPr lang="en-GB" dirty="0">
              <a:cs typeface="Calibri"/>
            </a:endParaRPr>
          </a:p>
          <a:p>
            <a:pPr marL="0" indent="0" algn="just">
              <a:buNone/>
            </a:pPr>
            <a:r>
              <a:rPr lang="en-GB" dirty="0"/>
              <a:t>Communication channels intended for wider audience (webpage, social media, leaflet).</a:t>
            </a:r>
            <a:endParaRPr lang="en-GB" dirty="0">
              <a:cs typeface="Calibri"/>
            </a:endParaRPr>
          </a:p>
          <a:p>
            <a:pPr algn="just"/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EECB13F-EDBC-B19B-17F8-7F0EF20F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701408"/>
            <a:ext cx="8110220" cy="96896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Streams:</a:t>
            </a:r>
            <a:b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</a:br>
            <a:r>
              <a:rPr lang="en-GB" sz="2200" dirty="0">
                <a:latin typeface="Raleway"/>
                <a:ea typeface="Times New Roman"/>
                <a:cs typeface="Arial"/>
              </a:rPr>
              <a:t>Communication towards JA Consortium and Associated countries</a:t>
            </a:r>
          </a:p>
        </p:txBody>
      </p:sp>
    </p:spTree>
    <p:extLst>
      <p:ext uri="{BB962C8B-B14F-4D97-AF65-F5344CB8AC3E}">
        <p14:creationId xmlns:p14="http://schemas.microsoft.com/office/powerpoint/2010/main" val="12665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604190" y="3295327"/>
            <a:ext cx="8110220" cy="3203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dirty="0">
              <a:cs typeface="Calibri"/>
            </a:endParaRPr>
          </a:p>
          <a:p>
            <a:pPr marL="0" indent="0" algn="just">
              <a:buNone/>
            </a:pPr>
            <a:r>
              <a:rPr lang="en-GB" dirty="0">
                <a:solidFill>
                  <a:srgbClr val="008C8E"/>
                </a:solidFill>
              </a:rPr>
              <a:t>Communication channels: </a:t>
            </a:r>
            <a:endParaRPr lang="en-GB" dirty="0">
              <a:cs typeface="Calibri"/>
            </a:endParaRPr>
          </a:p>
          <a:p>
            <a:pPr marL="0" indent="0" algn="just">
              <a:buNone/>
            </a:pPr>
            <a:r>
              <a:rPr lang="en-GB" dirty="0"/>
              <a:t>Social media with focus on NFP4Health and associated events;</a:t>
            </a:r>
          </a:p>
          <a:p>
            <a:pPr marL="0" indent="0" algn="just">
              <a:buNone/>
            </a:pPr>
            <a:r>
              <a:rPr lang="en-GB" dirty="0"/>
              <a:t>Webpage – especially part of webpage focused on Trainings, Events and News such as open calls or partnership searches;</a:t>
            </a:r>
            <a:endParaRPr lang="en-GB" dirty="0">
              <a:cs typeface="Calibri"/>
            </a:endParaRPr>
          </a:p>
          <a:p>
            <a:pPr marL="0" indent="0" algn="just">
              <a:buNone/>
            </a:pPr>
            <a:r>
              <a:rPr lang="en-GB" dirty="0"/>
              <a:t>Project Newsletter.</a:t>
            </a:r>
            <a:endParaRPr lang="en-GB" dirty="0">
              <a:cs typeface="Calibri"/>
            </a:endParaRPr>
          </a:p>
          <a:p>
            <a:pPr marL="0" indent="0" algn="just">
              <a:buNone/>
            </a:pPr>
            <a:endParaRPr lang="en-GB" dirty="0">
              <a:cs typeface="Calibri"/>
            </a:endParaRPr>
          </a:p>
          <a:p>
            <a:pPr algn="just"/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EECB13F-EDBC-B19B-17F8-7F0EF20F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701408"/>
            <a:ext cx="8110220" cy="96896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Streams:</a:t>
            </a:r>
            <a:b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</a:br>
            <a:r>
              <a:rPr lang="en-GB" sz="2200" dirty="0">
                <a:latin typeface="Raleway"/>
                <a:ea typeface="Times New Roman"/>
                <a:cs typeface="Arial"/>
              </a:rPr>
              <a:t>Communications towards whole NFP‘s network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7CDA92A-1894-050C-8EFF-601936111301}"/>
              </a:ext>
            </a:extLst>
          </p:cNvPr>
          <p:cNvSpPr txBox="1"/>
          <p:nvPr/>
        </p:nvSpPr>
        <p:spPr>
          <a:xfrm>
            <a:off x="604425" y="1989666"/>
            <a:ext cx="7429497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dirty="0">
                <a:cs typeface="Calibri"/>
              </a:rPr>
              <a:t>The aim is to </a:t>
            </a:r>
            <a:r>
              <a:rPr lang="en-US" sz="2100" u="sng" dirty="0">
                <a:cs typeface="Calibri"/>
              </a:rPr>
              <a:t>deliver NFPs the information on </a:t>
            </a:r>
            <a:r>
              <a:rPr lang="en-US" sz="2100" dirty="0">
                <a:cs typeface="Calibri"/>
              </a:rPr>
              <a:t>JA NFP4Health, the organized trainings,  respective events and on latest news such as open calls or partnership searches.</a:t>
            </a:r>
            <a:endParaRPr lang="sk-SK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64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679449" y="2128808"/>
            <a:ext cx="8110220" cy="38128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The aim is to </a:t>
            </a:r>
            <a:r>
              <a:rPr lang="en-US" u="sng" dirty="0"/>
              <a:t>deliver updates and all relevant information</a:t>
            </a:r>
            <a:r>
              <a:rPr lang="en-US" dirty="0"/>
              <a:t> JA status but also the organized trainings, respective events and latest news such as open calls or partnership searches.</a:t>
            </a:r>
            <a:endParaRPr lang="en-US" dirty="0">
              <a:cs typeface="Calibri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cs typeface="Calibri"/>
              </a:rPr>
              <a:t>And to find ways to </a:t>
            </a:r>
            <a:r>
              <a:rPr lang="en-US" u="sng" dirty="0">
                <a:solidFill>
                  <a:srgbClr val="000000"/>
                </a:solidFill>
                <a:cs typeface="Calibri"/>
              </a:rPr>
              <a:t>collect feedback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from stakeholders and include their views into the whole Joint Action process.</a:t>
            </a:r>
            <a:endParaRPr lang="en-US" dirty="0"/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GB" dirty="0">
                <a:solidFill>
                  <a:srgbClr val="008C8E"/>
                </a:solidFill>
              </a:rPr>
              <a:t>Communication channels: </a:t>
            </a:r>
            <a:endParaRPr lang="en-GB" dirty="0">
              <a:cs typeface="Calibri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GB" dirty="0"/>
              <a:t>Webpage;</a:t>
            </a:r>
            <a:endParaRPr lang="en-GB" dirty="0">
              <a:cs typeface="Calibri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GB" dirty="0"/>
              <a:t>Social media and networks;</a:t>
            </a:r>
            <a:endParaRPr lang="en-GB" dirty="0">
              <a:cs typeface="Calibri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GB" dirty="0"/>
              <a:t>Newsletter;</a:t>
            </a:r>
            <a:endParaRPr lang="en-GB" dirty="0">
              <a:cs typeface="Calibri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GB" dirty="0"/>
              <a:t>Indirectly through NFPs.</a:t>
            </a:r>
            <a:endParaRPr lang="en-GB" dirty="0">
              <a:cs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EECB13F-EDBC-B19B-17F8-7F0EF20F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701408"/>
            <a:ext cx="8110220" cy="96896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Streams:</a:t>
            </a:r>
            <a:b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</a:br>
            <a:r>
              <a:rPr lang="en-GB" sz="2200" dirty="0">
                <a:latin typeface="Raleway"/>
                <a:ea typeface="Times New Roman"/>
                <a:cs typeface="Arial"/>
              </a:rPr>
              <a:t>Communication towards stakeholders on national/ regional level</a:t>
            </a:r>
          </a:p>
        </p:txBody>
      </p:sp>
    </p:spTree>
    <p:extLst>
      <p:ext uri="{BB962C8B-B14F-4D97-AF65-F5344CB8AC3E}">
        <p14:creationId xmlns:p14="http://schemas.microsoft.com/office/powerpoint/2010/main" val="95081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1045210" y="1825625"/>
            <a:ext cx="7663180" cy="43208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GB" dirty="0"/>
              <a:t>To identify stakeholders and split them into target groups based on their interests and roles.</a:t>
            </a:r>
            <a:endParaRPr lang="en-GB" dirty="0">
              <a:cs typeface="Calibri"/>
            </a:endParaRPr>
          </a:p>
          <a:p>
            <a:pPr algn="just"/>
            <a:endParaRPr lang="en-GB" dirty="0"/>
          </a:p>
          <a:p>
            <a:pPr algn="just"/>
            <a:r>
              <a:rPr lang="en-GB" dirty="0"/>
              <a:t>To engage stakeholders in order to ensure that the results of the project are applicable to them.</a:t>
            </a:r>
            <a:endParaRPr lang="en-GB" dirty="0">
              <a:cs typeface="Calibri"/>
            </a:endParaRPr>
          </a:p>
          <a:p>
            <a:pPr algn="just"/>
            <a:endParaRPr lang="en-GB" dirty="0">
              <a:cs typeface="Calibri"/>
            </a:endParaRPr>
          </a:p>
          <a:p>
            <a:pPr algn="just"/>
            <a:r>
              <a:rPr lang="en-GB" dirty="0"/>
              <a:t>To set up channels and tools to articulate key messages and to share outputs, recommendations, and deliverables of the JA.</a:t>
            </a:r>
            <a:endParaRPr lang="en-GB" dirty="0">
              <a:cs typeface="Calibri"/>
            </a:endParaRPr>
          </a:p>
          <a:p>
            <a:pPr algn="just"/>
            <a:endParaRPr lang="en-GB" dirty="0"/>
          </a:p>
          <a:p>
            <a:pPr algn="just"/>
            <a:r>
              <a:rPr lang="en-GB" dirty="0"/>
              <a:t>To assist NFPs in their role to disseminate key messages through various spectrum of stakeholders.</a:t>
            </a:r>
            <a:endParaRPr lang="en-GB" dirty="0">
              <a:cs typeface="Calibri"/>
            </a:endParaRPr>
          </a:p>
          <a:p>
            <a:pPr algn="just"/>
            <a:endParaRPr lang="sk-SK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10E4B62-CAAC-A503-C4F7-7BB04D8E0DA7}"/>
              </a:ext>
            </a:extLst>
          </p:cNvPr>
          <p:cNvSpPr txBox="1">
            <a:spLocks/>
          </p:cNvSpPr>
          <p:nvPr/>
        </p:nvSpPr>
        <p:spPr>
          <a:xfrm>
            <a:off x="405130" y="701408"/>
            <a:ext cx="8303260" cy="968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Objectives</a:t>
            </a:r>
          </a:p>
        </p:txBody>
      </p:sp>
      <p:pic>
        <p:nvPicPr>
          <p:cNvPr id="9" name="Grafický objekt 9" descr="Cieľová skupina výplň plnou farbou">
            <a:extLst>
              <a:ext uri="{FF2B5EF4-FFF2-40B4-BE49-F238E27FC236}">
                <a16:creationId xmlns:a16="http://schemas.microsoft.com/office/drawing/2014/main" id="{89872B70-3FD6-6A23-F54C-DBBC8AC7A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080" y="1661160"/>
            <a:ext cx="914400" cy="914400"/>
          </a:xfrm>
          <a:prstGeom prst="rect">
            <a:avLst/>
          </a:prstGeom>
        </p:spPr>
      </p:pic>
      <p:pic>
        <p:nvPicPr>
          <p:cNvPr id="10" name="Grafický objekt 12" descr="Skupinový brainstorming výplň plnou farbou">
            <a:extLst>
              <a:ext uri="{FF2B5EF4-FFF2-40B4-BE49-F238E27FC236}">
                <a16:creationId xmlns:a16="http://schemas.microsoft.com/office/drawing/2014/main" id="{31F52921-7CB4-4DD5-C93D-02D6C6380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2080" y="2727960"/>
            <a:ext cx="914400" cy="914400"/>
          </a:xfrm>
          <a:prstGeom prst="rect">
            <a:avLst/>
          </a:prstGeom>
        </p:spPr>
      </p:pic>
      <p:pic>
        <p:nvPicPr>
          <p:cNvPr id="13" name="Grafický objekt 13" descr="Vysielač mobilnej siete výplň plnou farbou">
            <a:extLst>
              <a:ext uri="{FF2B5EF4-FFF2-40B4-BE49-F238E27FC236}">
                <a16:creationId xmlns:a16="http://schemas.microsoft.com/office/drawing/2014/main" id="{F533D344-5F6D-62D2-9971-545008F38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2080" y="4820920"/>
            <a:ext cx="914400" cy="914400"/>
          </a:xfrm>
          <a:prstGeom prst="rect">
            <a:avLst/>
          </a:prstGeom>
        </p:spPr>
      </p:pic>
      <p:pic>
        <p:nvPicPr>
          <p:cNvPr id="14" name="Grafický objekt 15" descr="Marketing výplň plnou farbou">
            <a:extLst>
              <a:ext uri="{FF2B5EF4-FFF2-40B4-BE49-F238E27FC236}">
                <a16:creationId xmlns:a16="http://schemas.microsoft.com/office/drawing/2014/main" id="{F17D82BA-9076-021F-4805-48D98A7B2E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32715" y="3775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4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1117226" y="2310449"/>
            <a:ext cx="7592060" cy="3731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b="1" dirty="0"/>
              <a:t>Website</a:t>
            </a:r>
            <a:endParaRPr lang="en-GB" b="1" dirty="0">
              <a:cs typeface="Calibri"/>
            </a:endParaRPr>
          </a:p>
          <a:p>
            <a:pPr marL="0" indent="0" algn="just">
              <a:buNone/>
            </a:pPr>
            <a:endParaRPr lang="en-GB" dirty="0">
              <a:cs typeface="Calibri"/>
            </a:endParaRPr>
          </a:p>
          <a:p>
            <a:pPr marL="0" indent="0" algn="just">
              <a:buNone/>
            </a:pPr>
            <a:r>
              <a:rPr lang="en-GB" b="1" dirty="0"/>
              <a:t>Social Media</a:t>
            </a:r>
            <a:endParaRPr lang="en-GB" b="1" dirty="0">
              <a:cs typeface="Calibri"/>
            </a:endParaRPr>
          </a:p>
          <a:p>
            <a:pPr marL="0" indent="0" algn="just">
              <a:buNone/>
            </a:pPr>
            <a:r>
              <a:rPr lang="en-GB" dirty="0">
                <a:cs typeface="Calibri"/>
              </a:rPr>
              <a:t>Twitter</a:t>
            </a:r>
          </a:p>
          <a:p>
            <a:pPr marL="0" indent="0" algn="just">
              <a:buNone/>
            </a:pPr>
            <a:r>
              <a:rPr lang="en-GB" dirty="0">
                <a:cs typeface="Calibri"/>
              </a:rPr>
              <a:t>LinkedIn</a:t>
            </a:r>
          </a:p>
          <a:p>
            <a:pPr marL="0" indent="0" algn="just">
              <a:buNone/>
            </a:pPr>
            <a:endParaRPr lang="en-GB" dirty="0">
              <a:cs typeface="Calibri"/>
            </a:endParaRPr>
          </a:p>
          <a:p>
            <a:pPr marL="0" indent="0" algn="just">
              <a:buNone/>
            </a:pPr>
            <a:r>
              <a:rPr lang="en-GB" b="1" dirty="0">
                <a:cs typeface="Calibri"/>
              </a:rPr>
              <a:t>Newsletter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E466E4F-9F74-05E0-47C1-168142322187}"/>
              </a:ext>
            </a:extLst>
          </p:cNvPr>
          <p:cNvSpPr txBox="1">
            <a:spLocks/>
          </p:cNvSpPr>
          <p:nvPr/>
        </p:nvSpPr>
        <p:spPr>
          <a:xfrm>
            <a:off x="405130" y="701408"/>
            <a:ext cx="8303260" cy="968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Channels</a:t>
            </a:r>
          </a:p>
        </p:txBody>
      </p:sp>
      <p:pic>
        <p:nvPicPr>
          <p:cNvPr id="10" name="Grafický objekt 12" descr="Internet výplň plnou farbou">
            <a:extLst>
              <a:ext uri="{FF2B5EF4-FFF2-40B4-BE49-F238E27FC236}">
                <a16:creationId xmlns:a16="http://schemas.microsoft.com/office/drawing/2014/main" id="{1DD929C2-F388-56C1-4372-5AFE2971B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81120" y="2006600"/>
            <a:ext cx="914400" cy="914400"/>
          </a:xfrm>
          <a:prstGeom prst="rect">
            <a:avLst/>
          </a:prstGeom>
        </p:spPr>
      </p:pic>
      <p:pic>
        <p:nvPicPr>
          <p:cNvPr id="14" name="Grafický objekt 15" descr="Obálka výplň plnou farbou">
            <a:extLst>
              <a:ext uri="{FF2B5EF4-FFF2-40B4-BE49-F238E27FC236}">
                <a16:creationId xmlns:a16="http://schemas.microsoft.com/office/drawing/2014/main" id="{E176A5B2-2F52-D5F4-CD3C-9325405C2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81120" y="4353560"/>
            <a:ext cx="914400" cy="914400"/>
          </a:xfrm>
          <a:prstGeom prst="rect">
            <a:avLst/>
          </a:prstGeom>
        </p:spPr>
      </p:pic>
      <p:pic>
        <p:nvPicPr>
          <p:cNvPr id="16" name="Obrázok 16">
            <a:extLst>
              <a:ext uri="{FF2B5EF4-FFF2-40B4-BE49-F238E27FC236}">
                <a16:creationId xmlns:a16="http://schemas.microsoft.com/office/drawing/2014/main" id="{728C7654-8B8A-9F14-067D-5E62B60A24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357" y="2768600"/>
            <a:ext cx="923925" cy="914400"/>
          </a:xfrm>
          <a:prstGeom prst="rect">
            <a:avLst/>
          </a:prstGeom>
        </p:spPr>
      </p:pic>
      <p:pic>
        <p:nvPicPr>
          <p:cNvPr id="17" name="Obrázok 17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37CF711C-F85E-65ED-6D46-8509407C6B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3432" y="3688397"/>
            <a:ext cx="20097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690506" y="2259649"/>
            <a:ext cx="7856220" cy="3782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dirty="0"/>
              <a:t>Social medium of the moment, due to its aim, purpose and limitations, we plan to share just a short messages on ongoing activities and events.</a:t>
            </a:r>
            <a:endParaRPr lang="en-GB" dirty="0">
              <a:cs typeface="Calibri"/>
            </a:endParaRPr>
          </a:p>
          <a:p>
            <a:pPr marL="0" indent="0" algn="just">
              <a:buNone/>
            </a:pPr>
            <a:endParaRPr lang="en-GB" dirty="0">
              <a:cs typeface="Calibri"/>
            </a:endParaRPr>
          </a:p>
          <a:p>
            <a:pPr marL="0" indent="0" algn="just">
              <a:buNone/>
            </a:pPr>
            <a:r>
              <a:rPr lang="en-GB" dirty="0"/>
              <a:t>Tweets will contain: </a:t>
            </a:r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en-GB" dirty="0"/>
              <a:t>The latest news from the project;</a:t>
            </a:r>
            <a:endParaRPr lang="en-GB" dirty="0">
              <a:cs typeface="Calibri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en-GB" dirty="0"/>
              <a:t>News and pictures from meetings or workshops;</a:t>
            </a:r>
            <a:endParaRPr lang="en-GB" dirty="0">
              <a:cs typeface="Calibri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en-GB" dirty="0"/>
              <a:t>Retweets from related twitter accounts of initiatives, </a:t>
            </a:r>
            <a:r>
              <a:rPr lang="en-GB" dirty="0" smtClean="0"/>
              <a:t>partners</a:t>
            </a:r>
            <a:endParaRPr lang="en-GB" dirty="0">
              <a:cs typeface="Calibri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A0D1FCF-FF7C-B3D1-ED39-4A0AB1F2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701408"/>
            <a:ext cx="8110220" cy="96896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  <a:t>JA NFP4Health Communication Channels:</a:t>
            </a:r>
            <a:br>
              <a:rPr lang="en-GB" sz="3600" dirty="0">
                <a:solidFill>
                  <a:srgbClr val="007F8F"/>
                </a:solidFill>
                <a:latin typeface="Raleway"/>
                <a:ea typeface="Times New Roman"/>
                <a:cs typeface="Arial"/>
              </a:rPr>
            </a:br>
            <a:r>
              <a:rPr lang="en-GB" sz="3100" dirty="0">
                <a:latin typeface="Raleway"/>
                <a:ea typeface="Times New Roman"/>
                <a:cs typeface="Arial"/>
              </a:rPr>
              <a:t>Twitter</a:t>
            </a:r>
          </a:p>
        </p:txBody>
      </p:sp>
    </p:spTree>
    <p:extLst>
      <p:ext uri="{BB962C8B-B14F-4D97-AF65-F5344CB8AC3E}">
        <p14:creationId xmlns:p14="http://schemas.microsoft.com/office/powerpoint/2010/main" val="2950521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971</Words>
  <Application>Microsoft Office PowerPoint</Application>
  <PresentationFormat>Prezentácia na obrazovke (4:3)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Raleway</vt:lpstr>
      <vt:lpstr>Times New Roman</vt:lpstr>
      <vt:lpstr>Wingdings</vt:lpstr>
      <vt:lpstr>Tema di Office</vt:lpstr>
      <vt:lpstr>Prezentácia programu PowerPoint</vt:lpstr>
      <vt:lpstr>The GOAL of the Communication WP</vt:lpstr>
      <vt:lpstr>JA NFP4Health Communication Streams</vt:lpstr>
      <vt:lpstr>JA NFP4Health Communication Streams: Communication towards JA Consortium and Associated countries</vt:lpstr>
      <vt:lpstr>JA NFP4Health Communication Streams: Communications towards whole NFP‘s network</vt:lpstr>
      <vt:lpstr>JA NFP4Health Communication Streams: Communication towards stakeholders on national/ regional level</vt:lpstr>
      <vt:lpstr>Prezentácia programu PowerPoint</vt:lpstr>
      <vt:lpstr>Prezentácia programu PowerPoint</vt:lpstr>
      <vt:lpstr>JA NFP4Health Communication Channels: Twitter</vt:lpstr>
      <vt:lpstr>JA NFP4Health Communication Channels: Twitter</vt:lpstr>
      <vt:lpstr>JA NFP4Health Communication Channels: LinkedIn</vt:lpstr>
      <vt:lpstr>JA NFP4Health Communication Channels: LinkedIn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Mozéová Natália</cp:lastModifiedBy>
  <cp:revision>363</cp:revision>
  <dcterms:created xsi:type="dcterms:W3CDTF">2022-05-12T13:57:03Z</dcterms:created>
  <dcterms:modified xsi:type="dcterms:W3CDTF">2023-01-31T11:12:01Z</dcterms:modified>
</cp:coreProperties>
</file>