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6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55"/>
  </p:notesMasterIdLst>
  <p:sldIdLst>
    <p:sldId id="2688" r:id="rId2"/>
    <p:sldId id="2863" r:id="rId3"/>
    <p:sldId id="3501" r:id="rId4"/>
    <p:sldId id="3580" r:id="rId5"/>
    <p:sldId id="3581" r:id="rId6"/>
    <p:sldId id="3587" r:id="rId7"/>
    <p:sldId id="3069" r:id="rId8"/>
    <p:sldId id="3125" r:id="rId9"/>
    <p:sldId id="2710" r:id="rId10"/>
    <p:sldId id="3302" r:id="rId11"/>
    <p:sldId id="3499" r:id="rId12"/>
    <p:sldId id="3589" r:id="rId13"/>
    <p:sldId id="300" r:id="rId14"/>
    <p:sldId id="3128" r:id="rId15"/>
    <p:sldId id="299" r:id="rId16"/>
    <p:sldId id="3107" r:id="rId17"/>
    <p:sldId id="281" r:id="rId18"/>
    <p:sldId id="3080" r:id="rId19"/>
    <p:sldId id="3083" r:id="rId20"/>
    <p:sldId id="3084" r:id="rId21"/>
    <p:sldId id="3085" r:id="rId22"/>
    <p:sldId id="3087" r:id="rId23"/>
    <p:sldId id="3089" r:id="rId24"/>
    <p:sldId id="3091" r:id="rId25"/>
    <p:sldId id="3092" r:id="rId26"/>
    <p:sldId id="3094" r:id="rId27"/>
    <p:sldId id="3095" r:id="rId28"/>
    <p:sldId id="3097" r:id="rId29"/>
    <p:sldId id="3098" r:id="rId30"/>
    <p:sldId id="3099" r:id="rId31"/>
    <p:sldId id="3130" r:id="rId32"/>
    <p:sldId id="3579" r:id="rId33"/>
    <p:sldId id="3164" r:id="rId34"/>
    <p:sldId id="3131" r:id="rId35"/>
    <p:sldId id="3138" r:id="rId36"/>
    <p:sldId id="293" r:id="rId37"/>
    <p:sldId id="3139" r:id="rId38"/>
    <p:sldId id="3132" r:id="rId39"/>
    <p:sldId id="3133" r:id="rId40"/>
    <p:sldId id="3134" r:id="rId41"/>
    <p:sldId id="3135" r:id="rId42"/>
    <p:sldId id="3136" r:id="rId43"/>
    <p:sldId id="3137" r:id="rId44"/>
    <p:sldId id="2996" r:id="rId45"/>
    <p:sldId id="2999" r:id="rId46"/>
    <p:sldId id="2998" r:id="rId47"/>
    <p:sldId id="3000" r:id="rId48"/>
    <p:sldId id="3116" r:id="rId49"/>
    <p:sldId id="3144" r:id="rId50"/>
    <p:sldId id="296" r:id="rId51"/>
    <p:sldId id="533" r:id="rId52"/>
    <p:sldId id="323" r:id="rId53"/>
    <p:sldId id="2658" r:id="rId54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032"/>
    <a:srgbClr val="FBB334"/>
    <a:srgbClr val="19418A"/>
    <a:srgbClr val="FFB611"/>
    <a:srgbClr val="0D4193"/>
    <a:srgbClr val="10A0D0"/>
    <a:srgbClr val="35B5E4"/>
    <a:srgbClr val="D22573"/>
    <a:srgbClr val="5EB161"/>
    <a:srgbClr val="7E3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5332" autoAdjust="0"/>
  </p:normalViewPr>
  <p:slideViewPr>
    <p:cSldViewPr snapToGrid="0">
      <p:cViewPr varScale="1">
        <p:scale>
          <a:sx n="82" d="100"/>
          <a:sy n="82" d="100"/>
        </p:scale>
        <p:origin x="56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Mill. Eur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A73-4074-B0E7-8C3D888FE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WP CL1 2021-2022</c:v>
                </c:pt>
                <c:pt idx="1">
                  <c:v>WP CL1 2023-2024</c:v>
                </c:pt>
              </c:strCache>
            </c:strRef>
          </c:cat>
          <c:val>
            <c:numRef>
              <c:f>Foglio1!$B$2:$B$3</c:f>
              <c:numCache>
                <c:formatCode>_-* #,##0\ [$€-410]_-;\-* #,##0\ [$€-410]_-;_-* "-"??\ [$€-410]_-;_-@_-</c:formatCode>
                <c:ptCount val="2"/>
                <c:pt idx="0">
                  <c:v>1752</c:v>
                </c:pt>
                <c:pt idx="1">
                  <c:v>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716-A139-D1D9AA878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72674448"/>
        <c:axId val="672673616"/>
        <c:axId val="0"/>
      </c:bar3DChart>
      <c:catAx>
        <c:axId val="6726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2673616"/>
        <c:crosses val="autoZero"/>
        <c:auto val="1"/>
        <c:lblAlgn val="ctr"/>
        <c:lblOffset val="100"/>
        <c:noMultiLvlLbl val="0"/>
      </c:catAx>
      <c:valAx>
        <c:axId val="672673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[$€-410]_-;\-* #,##0\ [$€-410]_-;_-* &quot;-&quot;??\ [$€-410]_-;_-@_-" sourceLinked="1"/>
        <c:majorTickMark val="none"/>
        <c:minorTickMark val="none"/>
        <c:tickLblPos val="nextTo"/>
        <c:crossAx val="6726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Budget per Destination (Mill. Eur)</a:t>
            </a:r>
          </a:p>
        </c:rich>
      </c:tx>
      <c:layout>
        <c:manualLayout>
          <c:xMode val="edge"/>
          <c:yMode val="edge"/>
          <c:x val="0.2487152230971128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Foglio1!$B$15</c:f>
              <c:strCache>
                <c:ptCount val="1"/>
                <c:pt idx="0">
                  <c:v>WP CL1 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Foglio1!$A$16:$A$21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D6</c:v>
                </c:pt>
              </c:strCache>
            </c:strRef>
          </c:cat>
          <c:val>
            <c:numRef>
              <c:f>Foglio1!$B$16:$B$21</c:f>
              <c:numCache>
                <c:formatCode>General</c:formatCode>
                <c:ptCount val="6"/>
                <c:pt idx="0">
                  <c:v>289</c:v>
                </c:pt>
                <c:pt idx="1">
                  <c:v>350</c:v>
                </c:pt>
                <c:pt idx="2">
                  <c:v>490</c:v>
                </c:pt>
                <c:pt idx="3">
                  <c:v>240</c:v>
                </c:pt>
                <c:pt idx="4">
                  <c:v>270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8-450A-8149-E7174801A3DA}"/>
            </c:ext>
          </c:extLst>
        </c:ser>
        <c:ser>
          <c:idx val="1"/>
          <c:order val="1"/>
          <c:tx>
            <c:strRef>
              <c:f>Foglio1!$C$15</c:f>
              <c:strCache>
                <c:ptCount val="1"/>
                <c:pt idx="0">
                  <c:v>WP CL1 2023-2024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893772893772892E-2"/>
                  <c:y val="-1.216545012165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18-450A-8149-E7174801A3DA}"/>
                </c:ext>
              </c:extLst>
            </c:dLbl>
            <c:dLbl>
              <c:idx val="1"/>
              <c:layout>
                <c:manualLayout>
                  <c:x val="2.0604395604395562E-2"/>
                  <c:y val="-4.0551500405515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18-450A-8149-E7174801A3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Foglio1!$A$16:$A$21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D6</c:v>
                </c:pt>
              </c:strCache>
            </c:strRef>
          </c:cat>
          <c:val>
            <c:numRef>
              <c:f>Foglio1!$C$16:$C$21</c:f>
              <c:numCache>
                <c:formatCode>General</c:formatCode>
                <c:ptCount val="6"/>
                <c:pt idx="0">
                  <c:v>120</c:v>
                </c:pt>
                <c:pt idx="1">
                  <c:v>163</c:v>
                </c:pt>
                <c:pt idx="2">
                  <c:v>551</c:v>
                </c:pt>
                <c:pt idx="3">
                  <c:v>190</c:v>
                </c:pt>
                <c:pt idx="4">
                  <c:v>264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18-450A-8149-E7174801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88437136"/>
        <c:axId val="788433808"/>
        <c:axId val="0"/>
      </c:bar3DChart>
      <c:catAx>
        <c:axId val="78843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8433808"/>
        <c:crosses val="autoZero"/>
        <c:auto val="1"/>
        <c:lblAlgn val="ctr"/>
        <c:lblOffset val="100"/>
        <c:noMultiLvlLbl val="0"/>
      </c:catAx>
      <c:valAx>
        <c:axId val="78843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43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8C749-0D5B-45CD-8E7D-DC6623E177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54F99A-AC1A-4E9F-8800-D52E6DFADFA5}">
      <dgm:prSet phldrT="[Testo]"/>
      <dgm:spPr/>
      <dgm:t>
        <a:bodyPr/>
        <a:lstStyle/>
        <a:p>
          <a:r>
            <a:rPr lang="it-IT" b="1" dirty="0">
              <a:latin typeface="Poppins" panose="00000500000000000000" pitchFamily="2" charset="0"/>
              <a:cs typeface="Poppins" panose="00000500000000000000" pitchFamily="2" charset="0"/>
            </a:rPr>
            <a:t>Information and </a:t>
          </a:r>
          <a:r>
            <a:rPr lang="it-IT" b="1" dirty="0" err="1">
              <a:latin typeface="Poppins" panose="00000500000000000000" pitchFamily="2" charset="0"/>
              <a:cs typeface="Poppins" panose="00000500000000000000" pitchFamily="2" charset="0"/>
            </a:rPr>
            <a:t>awareness</a:t>
          </a:r>
          <a:r>
            <a:rPr lang="it-IT" b="1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it-IT" b="1" dirty="0" err="1">
              <a:latin typeface="Poppins" panose="00000500000000000000" pitchFamily="2" charset="0"/>
              <a:cs typeface="Poppins" panose="00000500000000000000" pitchFamily="2" charset="0"/>
            </a:rPr>
            <a:t>raising</a:t>
          </a:r>
          <a:endParaRPr lang="it-IT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D795A39-4FE7-4105-8717-70BE7BF6EDDB}" type="parTrans" cxnId="{0923D850-A4C4-4E65-BE6B-380085DAEF78}">
      <dgm:prSet/>
      <dgm:spPr/>
      <dgm:t>
        <a:bodyPr/>
        <a:lstStyle/>
        <a:p>
          <a:endParaRPr lang="it-IT" b="1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A7D2E9E-836D-4067-8D6D-980A5856F0C0}" type="sibTrans" cxnId="{0923D850-A4C4-4E65-BE6B-380085DAEF78}">
      <dgm:prSet/>
      <dgm:spPr/>
      <dgm:t>
        <a:bodyPr/>
        <a:lstStyle/>
        <a:p>
          <a:endParaRPr lang="it-IT" b="1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9B03013-035D-4B12-9E78-95A653F7E88E}">
      <dgm:prSet phldrT="[Testo]"/>
      <dgm:spPr/>
      <dgm:t>
        <a:bodyPr/>
        <a:lstStyle/>
        <a:p>
          <a:r>
            <a:rPr lang="it-IT" b="1" dirty="0" err="1">
              <a:latin typeface="Poppins" panose="00000500000000000000" pitchFamily="2" charset="0"/>
              <a:cs typeface="Poppins" panose="00000500000000000000" pitchFamily="2" charset="0"/>
            </a:rPr>
            <a:t>Assisting</a:t>
          </a:r>
          <a:r>
            <a:rPr lang="it-IT" b="1" dirty="0">
              <a:latin typeface="Poppins" panose="00000500000000000000" pitchFamily="2" charset="0"/>
              <a:cs typeface="Poppins" panose="00000500000000000000" pitchFamily="2" charset="0"/>
            </a:rPr>
            <a:t>, </a:t>
          </a:r>
          <a:r>
            <a:rPr lang="it-IT" b="1" dirty="0" err="1">
              <a:latin typeface="Poppins" panose="00000500000000000000" pitchFamily="2" charset="0"/>
              <a:cs typeface="Poppins" panose="00000500000000000000" pitchFamily="2" charset="0"/>
            </a:rPr>
            <a:t>advising</a:t>
          </a:r>
          <a:r>
            <a:rPr lang="it-IT" b="1" dirty="0">
              <a:latin typeface="Poppins" panose="00000500000000000000" pitchFamily="2" charset="0"/>
              <a:cs typeface="Poppins" panose="00000500000000000000" pitchFamily="2" charset="0"/>
            </a:rPr>
            <a:t>, training</a:t>
          </a:r>
        </a:p>
      </dgm:t>
    </dgm:pt>
    <dgm:pt modelId="{2B1E39C1-07DE-4302-9154-81D0718A7CCC}" type="parTrans" cxnId="{E048644D-3E84-4279-8F48-3961D60D54FF}">
      <dgm:prSet/>
      <dgm:spPr/>
      <dgm:t>
        <a:bodyPr/>
        <a:lstStyle/>
        <a:p>
          <a:endParaRPr lang="it-IT" b="1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D8E4F3B-CE43-4722-89C0-12D714CCF0AB}" type="sibTrans" cxnId="{E048644D-3E84-4279-8F48-3961D60D54FF}">
      <dgm:prSet/>
      <dgm:spPr/>
      <dgm:t>
        <a:bodyPr/>
        <a:lstStyle/>
        <a:p>
          <a:endParaRPr lang="it-IT" b="1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AC5B1A5-0DF4-4870-88F9-F4AC0768BA28}">
      <dgm:prSet phldrT="[Testo]"/>
      <dgm:spPr/>
      <dgm:t>
        <a:bodyPr/>
        <a:lstStyle/>
        <a:p>
          <a:r>
            <a:rPr lang="it-IT" b="1" dirty="0" err="1">
              <a:latin typeface="Poppins" panose="00000500000000000000" pitchFamily="2" charset="0"/>
              <a:cs typeface="Poppins" panose="00000500000000000000" pitchFamily="2" charset="0"/>
            </a:rPr>
            <a:t>Signposting</a:t>
          </a:r>
          <a:r>
            <a:rPr lang="it-IT" b="1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it-IT" b="1" dirty="0" err="1">
              <a:latin typeface="Poppins" panose="00000500000000000000" pitchFamily="2" charset="0"/>
              <a:cs typeface="Poppins" panose="00000500000000000000" pitchFamily="2" charset="0"/>
            </a:rPr>
            <a:t>cooperation</a:t>
          </a:r>
          <a:endParaRPr lang="it-IT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9C4334E-294A-46FC-8C7E-6EDC1AC674CF}" type="parTrans" cxnId="{56141075-366A-4239-AD48-04403CF98D33}">
      <dgm:prSet/>
      <dgm:spPr/>
      <dgm:t>
        <a:bodyPr/>
        <a:lstStyle/>
        <a:p>
          <a:endParaRPr lang="it-IT" b="1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34C1E3F-2A4A-4303-A874-693FE547482E}" type="sibTrans" cxnId="{56141075-366A-4239-AD48-04403CF98D33}">
      <dgm:prSet/>
      <dgm:spPr/>
      <dgm:t>
        <a:bodyPr/>
        <a:lstStyle/>
        <a:p>
          <a:endParaRPr lang="it-IT" b="1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2B2BF23-0AD3-49F3-ADFD-0408500863C5}" type="pres">
      <dgm:prSet presAssocID="{8528C749-0D5B-45CD-8E7D-DC6623E17760}" presName="diagram" presStyleCnt="0">
        <dgm:presLayoutVars>
          <dgm:dir/>
          <dgm:resizeHandles val="exact"/>
        </dgm:presLayoutVars>
      </dgm:prSet>
      <dgm:spPr/>
    </dgm:pt>
    <dgm:pt modelId="{3B3B51D5-3C20-46A8-B1ED-CB330BA7B95D}" type="pres">
      <dgm:prSet presAssocID="{2054F99A-AC1A-4E9F-8800-D52E6DFADFA5}" presName="node" presStyleLbl="node1" presStyleIdx="0" presStyleCnt="3">
        <dgm:presLayoutVars>
          <dgm:bulletEnabled val="1"/>
        </dgm:presLayoutVars>
      </dgm:prSet>
      <dgm:spPr/>
    </dgm:pt>
    <dgm:pt modelId="{B4FA5343-21BC-4F34-99DD-913995D63ACF}" type="pres">
      <dgm:prSet presAssocID="{CA7D2E9E-836D-4067-8D6D-980A5856F0C0}" presName="sibTrans" presStyleCnt="0"/>
      <dgm:spPr/>
    </dgm:pt>
    <dgm:pt modelId="{2C76AC22-4E8C-4036-8D76-12A482765272}" type="pres">
      <dgm:prSet presAssocID="{09B03013-035D-4B12-9E78-95A653F7E88E}" presName="node" presStyleLbl="node1" presStyleIdx="1" presStyleCnt="3">
        <dgm:presLayoutVars>
          <dgm:bulletEnabled val="1"/>
        </dgm:presLayoutVars>
      </dgm:prSet>
      <dgm:spPr/>
    </dgm:pt>
    <dgm:pt modelId="{0CAA52CA-7407-44D5-9E43-C842DF503AEC}" type="pres">
      <dgm:prSet presAssocID="{1D8E4F3B-CE43-4722-89C0-12D714CCF0AB}" presName="sibTrans" presStyleCnt="0"/>
      <dgm:spPr/>
    </dgm:pt>
    <dgm:pt modelId="{12F9F89C-DDD3-4B25-B26D-09777373F459}" type="pres">
      <dgm:prSet presAssocID="{9AC5B1A5-0DF4-4870-88F9-F4AC0768BA28}" presName="node" presStyleLbl="node1" presStyleIdx="2" presStyleCnt="3">
        <dgm:presLayoutVars>
          <dgm:bulletEnabled val="1"/>
        </dgm:presLayoutVars>
      </dgm:prSet>
      <dgm:spPr/>
    </dgm:pt>
  </dgm:ptLst>
  <dgm:cxnLst>
    <dgm:cxn modelId="{2B78B808-4030-437C-B0F3-B533D4A62BA7}" type="presOf" srcId="{8528C749-0D5B-45CD-8E7D-DC6623E17760}" destId="{C2B2BF23-0AD3-49F3-ADFD-0408500863C5}" srcOrd="0" destOrd="0" presId="urn:microsoft.com/office/officeart/2005/8/layout/default"/>
    <dgm:cxn modelId="{B50F4143-C806-4438-B334-AE4E70C7179B}" type="presOf" srcId="{2054F99A-AC1A-4E9F-8800-D52E6DFADFA5}" destId="{3B3B51D5-3C20-46A8-B1ED-CB330BA7B95D}" srcOrd="0" destOrd="0" presId="urn:microsoft.com/office/officeart/2005/8/layout/default"/>
    <dgm:cxn modelId="{E048644D-3E84-4279-8F48-3961D60D54FF}" srcId="{8528C749-0D5B-45CD-8E7D-DC6623E17760}" destId="{09B03013-035D-4B12-9E78-95A653F7E88E}" srcOrd="1" destOrd="0" parTransId="{2B1E39C1-07DE-4302-9154-81D0718A7CCC}" sibTransId="{1D8E4F3B-CE43-4722-89C0-12D714CCF0AB}"/>
    <dgm:cxn modelId="{0923D850-A4C4-4E65-BE6B-380085DAEF78}" srcId="{8528C749-0D5B-45CD-8E7D-DC6623E17760}" destId="{2054F99A-AC1A-4E9F-8800-D52E6DFADFA5}" srcOrd="0" destOrd="0" parTransId="{FD795A39-4FE7-4105-8717-70BE7BF6EDDB}" sibTransId="{CA7D2E9E-836D-4067-8D6D-980A5856F0C0}"/>
    <dgm:cxn modelId="{56141075-366A-4239-AD48-04403CF98D33}" srcId="{8528C749-0D5B-45CD-8E7D-DC6623E17760}" destId="{9AC5B1A5-0DF4-4870-88F9-F4AC0768BA28}" srcOrd="2" destOrd="0" parTransId="{B9C4334E-294A-46FC-8C7E-6EDC1AC674CF}" sibTransId="{D34C1E3F-2A4A-4303-A874-693FE547482E}"/>
    <dgm:cxn modelId="{2545ABA7-C8E7-4BF7-B115-35675783C2BE}" type="presOf" srcId="{9AC5B1A5-0DF4-4870-88F9-F4AC0768BA28}" destId="{12F9F89C-DDD3-4B25-B26D-09777373F459}" srcOrd="0" destOrd="0" presId="urn:microsoft.com/office/officeart/2005/8/layout/default"/>
    <dgm:cxn modelId="{235783B0-A70E-48D5-9E0D-179A2BBBF280}" type="presOf" srcId="{09B03013-035D-4B12-9E78-95A653F7E88E}" destId="{2C76AC22-4E8C-4036-8D76-12A482765272}" srcOrd="0" destOrd="0" presId="urn:microsoft.com/office/officeart/2005/8/layout/default"/>
    <dgm:cxn modelId="{B6C4BE5E-6B80-41D9-BBD4-49C84781E537}" type="presParOf" srcId="{C2B2BF23-0AD3-49F3-ADFD-0408500863C5}" destId="{3B3B51D5-3C20-46A8-B1ED-CB330BA7B95D}" srcOrd="0" destOrd="0" presId="urn:microsoft.com/office/officeart/2005/8/layout/default"/>
    <dgm:cxn modelId="{C8948DC1-21FC-433A-B80A-9AC96E8C5AEA}" type="presParOf" srcId="{C2B2BF23-0AD3-49F3-ADFD-0408500863C5}" destId="{B4FA5343-21BC-4F34-99DD-913995D63ACF}" srcOrd="1" destOrd="0" presId="urn:microsoft.com/office/officeart/2005/8/layout/default"/>
    <dgm:cxn modelId="{8D2977F4-8DC1-42AE-9AE2-BEDD4BBD145B}" type="presParOf" srcId="{C2B2BF23-0AD3-49F3-ADFD-0408500863C5}" destId="{2C76AC22-4E8C-4036-8D76-12A482765272}" srcOrd="2" destOrd="0" presId="urn:microsoft.com/office/officeart/2005/8/layout/default"/>
    <dgm:cxn modelId="{440118E4-24A7-492C-AAC3-E4403B3A5DA2}" type="presParOf" srcId="{C2B2BF23-0AD3-49F3-ADFD-0408500863C5}" destId="{0CAA52CA-7407-44D5-9E43-C842DF503AEC}" srcOrd="3" destOrd="0" presId="urn:microsoft.com/office/officeart/2005/8/layout/default"/>
    <dgm:cxn modelId="{B6E49FCD-C4A5-40DC-ABE7-1E3509D7094B}" type="presParOf" srcId="{C2B2BF23-0AD3-49F3-ADFD-0408500863C5}" destId="{12F9F89C-DDD3-4B25-B26D-09777373F45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87BA7-D7BF-4A72-8F95-0F693350F40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B79AAA82-74E1-40BD-82AB-954A1EB5BCAD}">
      <dgm:prSet phldrT="[Testo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 err="1">
              <a:latin typeface="Poppins" panose="00000500000000000000" pitchFamily="2" charset="0"/>
              <a:cs typeface="Poppins" panose="00000500000000000000" pitchFamily="2" charset="0"/>
            </a:rPr>
            <a:t>Annotated</a:t>
          </a:r>
          <a:r>
            <a:rPr lang="it-IT" dirty="0">
              <a:latin typeface="Poppins" panose="00000500000000000000" pitchFamily="2" charset="0"/>
              <a:cs typeface="Poppins" panose="00000500000000000000" pitchFamily="2" charset="0"/>
            </a:rPr>
            <a:t> templates (RIA/IA)</a:t>
          </a:r>
          <a:endParaRPr lang="it-IT" dirty="0"/>
        </a:p>
      </dgm:t>
    </dgm:pt>
    <dgm:pt modelId="{0E4F0768-2AC5-4C49-AF66-9566AEA68414}" type="parTrans" cxnId="{225759AD-F44B-4586-9E0D-525F5A2B6710}">
      <dgm:prSet/>
      <dgm:spPr/>
      <dgm:t>
        <a:bodyPr/>
        <a:lstStyle/>
        <a:p>
          <a:endParaRPr lang="it-IT"/>
        </a:p>
      </dgm:t>
    </dgm:pt>
    <dgm:pt modelId="{00E5812D-91A8-42CD-AA03-45A80EF4A445}" type="sibTrans" cxnId="{225759AD-F44B-4586-9E0D-525F5A2B6710}">
      <dgm:prSet/>
      <dgm:spPr/>
      <dgm:t>
        <a:bodyPr/>
        <a:lstStyle/>
        <a:p>
          <a:endParaRPr lang="it-IT"/>
        </a:p>
      </dgm:t>
    </dgm:pt>
    <dgm:pt modelId="{BBA6BA4C-4732-460D-9DF0-4E61CCA58C55}">
      <dgm:prSet/>
      <dgm:spPr/>
      <dgm:t>
        <a:bodyPr/>
        <a:lstStyle/>
        <a:p>
          <a:r>
            <a:rPr lang="it-IT">
              <a:latin typeface="Poppins" panose="00000500000000000000" pitchFamily="2" charset="0"/>
              <a:cs typeface="Poppins" panose="00000500000000000000" pitchFamily="2" charset="0"/>
            </a:rPr>
            <a:t>SSH Opportunities document </a:t>
          </a:r>
          <a:endParaRPr lang="it-IT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81F9177-9657-4423-8A78-BE001E29E8B3}" type="parTrans" cxnId="{DC4A3762-27DB-402A-AC04-B62D5B1250A9}">
      <dgm:prSet/>
      <dgm:spPr/>
      <dgm:t>
        <a:bodyPr/>
        <a:lstStyle/>
        <a:p>
          <a:endParaRPr lang="it-IT"/>
        </a:p>
      </dgm:t>
    </dgm:pt>
    <dgm:pt modelId="{41C524DF-E16C-4041-A198-546C72F1A66D}" type="sibTrans" cxnId="{DC4A3762-27DB-402A-AC04-B62D5B1250A9}">
      <dgm:prSet/>
      <dgm:spPr/>
      <dgm:t>
        <a:bodyPr/>
        <a:lstStyle/>
        <a:p>
          <a:endParaRPr lang="it-IT"/>
        </a:p>
      </dgm:t>
    </dgm:pt>
    <dgm:pt modelId="{3DBBA668-123F-46FA-829F-8106E38FE258}">
      <dgm:prSet/>
      <dgm:spPr/>
      <dgm:t>
        <a:bodyPr/>
        <a:lstStyle/>
        <a:p>
          <a:r>
            <a:rPr lang="it-IT" dirty="0">
              <a:latin typeface="Poppins" panose="00000500000000000000" pitchFamily="2" charset="0"/>
              <a:cs typeface="Poppins" panose="00000500000000000000" pitchFamily="2" charset="0"/>
            </a:rPr>
            <a:t>Brokerage events</a:t>
          </a:r>
        </a:p>
      </dgm:t>
    </dgm:pt>
    <dgm:pt modelId="{4BA4929D-596F-4BD6-8345-290D7F230720}" type="parTrans" cxnId="{8323D790-FAEB-441D-A762-06C9E0963CA3}">
      <dgm:prSet/>
      <dgm:spPr/>
      <dgm:t>
        <a:bodyPr/>
        <a:lstStyle/>
        <a:p>
          <a:endParaRPr lang="it-IT"/>
        </a:p>
      </dgm:t>
    </dgm:pt>
    <dgm:pt modelId="{921F9284-AB83-4D40-ADCC-54A623BA2F22}" type="sibTrans" cxnId="{8323D790-FAEB-441D-A762-06C9E0963CA3}">
      <dgm:prSet/>
      <dgm:spPr/>
      <dgm:t>
        <a:bodyPr/>
        <a:lstStyle/>
        <a:p>
          <a:endParaRPr lang="it-IT"/>
        </a:p>
      </dgm:t>
    </dgm:pt>
    <dgm:pt modelId="{22016C7A-A9CC-46BF-836E-E86BD456606B}">
      <dgm:prSet/>
      <dgm:spPr/>
      <dgm:t>
        <a:bodyPr/>
        <a:lstStyle/>
        <a:p>
          <a:r>
            <a:rPr lang="it-IT" dirty="0" err="1">
              <a:latin typeface="Poppins" panose="00000500000000000000" pitchFamily="2" charset="0"/>
              <a:cs typeface="Poppins" panose="00000500000000000000" pitchFamily="2" charset="0"/>
            </a:rPr>
            <a:t>Topic</a:t>
          </a:r>
          <a:r>
            <a:rPr lang="it-IT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it-IT" dirty="0" err="1">
              <a:latin typeface="Poppins" panose="00000500000000000000" pitchFamily="2" charset="0"/>
              <a:cs typeface="Poppins" panose="00000500000000000000" pitchFamily="2" charset="0"/>
            </a:rPr>
            <a:t>tree</a:t>
          </a:r>
          <a:endParaRPr lang="it-IT" dirty="0">
            <a:latin typeface="Poppins" panose="00000500000000000000" pitchFamily="2" charset="0"/>
            <a:cs typeface="Poppins" panose="00000500000000000000" pitchFamily="2" charset="0"/>
          </a:endParaRPr>
        </a:p>
        <a:p>
          <a:r>
            <a:rPr lang="it-IT" dirty="0">
              <a:latin typeface="Poppins" panose="00000500000000000000" pitchFamily="2" charset="0"/>
              <a:cs typeface="Poppins" panose="00000500000000000000" pitchFamily="2" charset="0"/>
            </a:rPr>
            <a:t> (Cluster 4 – ICT)</a:t>
          </a:r>
        </a:p>
      </dgm:t>
    </dgm:pt>
    <dgm:pt modelId="{CBF6A330-E085-4287-9DED-7C3895F4AC54}" type="parTrans" cxnId="{81B1BFC1-391D-4769-834F-4F894F5861FD}">
      <dgm:prSet/>
      <dgm:spPr/>
      <dgm:t>
        <a:bodyPr/>
        <a:lstStyle/>
        <a:p>
          <a:endParaRPr lang="it-IT"/>
        </a:p>
      </dgm:t>
    </dgm:pt>
    <dgm:pt modelId="{C8585348-C670-4D09-B59D-2892D4B5D9FF}" type="sibTrans" cxnId="{81B1BFC1-391D-4769-834F-4F894F5861FD}">
      <dgm:prSet/>
      <dgm:spPr/>
      <dgm:t>
        <a:bodyPr/>
        <a:lstStyle/>
        <a:p>
          <a:endParaRPr lang="it-IT"/>
        </a:p>
      </dgm:t>
    </dgm:pt>
    <dgm:pt modelId="{8C6DE157-75EC-4CAE-9D0F-3685FC848CB4}">
      <dgm:prSet/>
      <dgm:spPr/>
      <dgm:t>
        <a:bodyPr/>
        <a:lstStyle/>
        <a:p>
          <a:r>
            <a:rPr lang="it-IT">
              <a:latin typeface="Poppins" panose="00000500000000000000" pitchFamily="2" charset="0"/>
              <a:cs typeface="Poppins" panose="00000500000000000000" pitchFamily="2" charset="0"/>
            </a:rPr>
            <a:t>TRL Discovery</a:t>
          </a:r>
          <a:endParaRPr lang="it-IT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A41E08B-3B94-4A10-8066-C9F6DA5F1FAA}" type="parTrans" cxnId="{E5F6A353-6A92-4C07-BBD1-3732B2E646BA}">
      <dgm:prSet/>
      <dgm:spPr/>
      <dgm:t>
        <a:bodyPr/>
        <a:lstStyle/>
        <a:p>
          <a:endParaRPr lang="it-IT"/>
        </a:p>
      </dgm:t>
    </dgm:pt>
    <dgm:pt modelId="{0731A3DB-D99B-4E4C-B3C5-48054033E5F2}" type="sibTrans" cxnId="{E5F6A353-6A92-4C07-BBD1-3732B2E646BA}">
      <dgm:prSet/>
      <dgm:spPr/>
      <dgm:t>
        <a:bodyPr/>
        <a:lstStyle/>
        <a:p>
          <a:endParaRPr lang="it-IT"/>
        </a:p>
      </dgm:t>
    </dgm:pt>
    <dgm:pt modelId="{E22654CD-D127-4801-ADF6-90EC8F45CB2A}">
      <dgm:prSet/>
      <dgm:spPr/>
      <dgm:t>
        <a:bodyPr/>
        <a:lstStyle/>
        <a:p>
          <a:r>
            <a:rPr lang="it-IT">
              <a:latin typeface="Poppins" panose="00000500000000000000" pitchFamily="2" charset="0"/>
              <a:cs typeface="Poppins" panose="00000500000000000000" pitchFamily="2" charset="0"/>
            </a:rPr>
            <a:t>Full Proposal Chech events e Pre-proposal checks </a:t>
          </a:r>
          <a:endParaRPr lang="it-IT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F03A1D1-B3CF-4EDE-B0B4-72532CDE21B0}" type="parTrans" cxnId="{B2F28D1E-4D08-4431-AEFC-C1AF9A2360E8}">
      <dgm:prSet/>
      <dgm:spPr/>
      <dgm:t>
        <a:bodyPr/>
        <a:lstStyle/>
        <a:p>
          <a:endParaRPr lang="it-IT"/>
        </a:p>
      </dgm:t>
    </dgm:pt>
    <dgm:pt modelId="{8EDE65D8-0192-4768-8A83-8DD4C2B07E31}" type="sibTrans" cxnId="{B2F28D1E-4D08-4431-AEFC-C1AF9A2360E8}">
      <dgm:prSet/>
      <dgm:spPr/>
      <dgm:t>
        <a:bodyPr/>
        <a:lstStyle/>
        <a:p>
          <a:endParaRPr lang="it-IT"/>
        </a:p>
      </dgm:t>
    </dgm:pt>
    <dgm:pt modelId="{B9AE4A1F-69F3-4AF7-8EFF-B0433A8625D5}">
      <dgm:prSet/>
      <dgm:spPr/>
      <dgm:t>
        <a:bodyPr/>
        <a:lstStyle/>
        <a:p>
          <a:r>
            <a:rPr lang="it-IT">
              <a:latin typeface="Poppins" panose="00000500000000000000" pitchFamily="2" charset="0"/>
              <a:cs typeface="Poppins" panose="00000500000000000000" pitchFamily="2" charset="0"/>
            </a:rPr>
            <a:t>Analyse of Evaluation Results &amp; Participation</a:t>
          </a:r>
          <a:endParaRPr lang="it-IT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580B5EF-3349-402F-AB3B-403721531F8B}" type="parTrans" cxnId="{32DA1D38-818A-4C1D-96CF-A2CB299325AB}">
      <dgm:prSet/>
      <dgm:spPr/>
      <dgm:t>
        <a:bodyPr/>
        <a:lstStyle/>
        <a:p>
          <a:endParaRPr lang="it-IT"/>
        </a:p>
      </dgm:t>
    </dgm:pt>
    <dgm:pt modelId="{1BF2F3F7-9A9A-4867-B437-9F555E434BAD}" type="sibTrans" cxnId="{32DA1D38-818A-4C1D-96CF-A2CB299325AB}">
      <dgm:prSet/>
      <dgm:spPr/>
      <dgm:t>
        <a:bodyPr/>
        <a:lstStyle/>
        <a:p>
          <a:endParaRPr lang="it-IT"/>
        </a:p>
      </dgm:t>
    </dgm:pt>
    <dgm:pt modelId="{C3D358C6-BAF5-4FD7-AD81-B4CC2A973F0E}">
      <dgm:prSet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Factsheets and Guidelines; </a:t>
          </a:r>
        </a:p>
      </dgm:t>
    </dgm:pt>
    <dgm:pt modelId="{EFD79D4A-52B9-475C-A2A7-0E05EF917E7B}" type="parTrans" cxnId="{ACF826A0-F208-4115-A97F-563EBCD4C559}">
      <dgm:prSet/>
      <dgm:spPr/>
      <dgm:t>
        <a:bodyPr/>
        <a:lstStyle/>
        <a:p>
          <a:endParaRPr lang="it-IT"/>
        </a:p>
      </dgm:t>
    </dgm:pt>
    <dgm:pt modelId="{C2F76168-76EC-417D-926C-EFB3C4B728D9}" type="sibTrans" cxnId="{ACF826A0-F208-4115-A97F-563EBCD4C559}">
      <dgm:prSet/>
      <dgm:spPr/>
      <dgm:t>
        <a:bodyPr/>
        <a:lstStyle/>
        <a:p>
          <a:endParaRPr lang="it-IT"/>
        </a:p>
      </dgm:t>
    </dgm:pt>
    <dgm:pt modelId="{E70E7A4E-4D2A-4AFE-A78F-9854E3AD84E0}">
      <dgm:prSet/>
      <dgm:spPr/>
      <dgm:t>
        <a:bodyPr/>
        <a:lstStyle/>
        <a:p>
          <a:r>
            <a:rPr lang="en-US">
              <a:latin typeface="Poppins" panose="00000500000000000000" pitchFamily="2" charset="0"/>
              <a:cs typeface="Poppins" panose="00000500000000000000" pitchFamily="2" charset="0"/>
            </a:rPr>
            <a:t>Business Glossary;</a:t>
          </a:r>
          <a:endParaRPr lang="en-US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68AEBBD-ABA9-4C08-B4A6-F0526F0ACA19}" type="parTrans" cxnId="{3C5B9737-C0FF-4B16-B425-918D3E61A474}">
      <dgm:prSet/>
      <dgm:spPr/>
      <dgm:t>
        <a:bodyPr/>
        <a:lstStyle/>
        <a:p>
          <a:endParaRPr lang="it-IT"/>
        </a:p>
      </dgm:t>
    </dgm:pt>
    <dgm:pt modelId="{84A6522F-B0E7-444F-B9E6-EEC40239496C}" type="sibTrans" cxnId="{3C5B9737-C0FF-4B16-B425-918D3E61A474}">
      <dgm:prSet/>
      <dgm:spPr/>
      <dgm:t>
        <a:bodyPr/>
        <a:lstStyle/>
        <a:p>
          <a:endParaRPr lang="it-IT"/>
        </a:p>
      </dgm:t>
    </dgm:pt>
    <dgm:pt modelId="{0F9829B2-EA58-495D-AC09-61152721C203}">
      <dgm:prSet/>
      <dgm:spPr/>
      <dgm:t>
        <a:bodyPr/>
        <a:lstStyle/>
        <a:p>
          <a:r>
            <a:rPr lang="en-US" dirty="0" err="1">
              <a:latin typeface="Poppins" panose="00000500000000000000" pitchFamily="2" charset="0"/>
              <a:cs typeface="Poppins" panose="00000500000000000000" pitchFamily="2" charset="0"/>
            </a:rPr>
            <a:t>TB.map</a:t>
          </a:r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 tool (competitors)</a:t>
          </a:r>
        </a:p>
      </dgm:t>
    </dgm:pt>
    <dgm:pt modelId="{43EFCAB9-1092-41D3-B966-2AA7122B3AA5}" type="parTrans" cxnId="{7498C3DF-BB8B-40D8-8D96-DA21CBA158E3}">
      <dgm:prSet/>
      <dgm:spPr/>
      <dgm:t>
        <a:bodyPr/>
        <a:lstStyle/>
        <a:p>
          <a:endParaRPr lang="it-IT"/>
        </a:p>
      </dgm:t>
    </dgm:pt>
    <dgm:pt modelId="{A87EA599-C0B2-4006-8344-C230E3089B28}" type="sibTrans" cxnId="{7498C3DF-BB8B-40D8-8D96-DA21CBA158E3}">
      <dgm:prSet/>
      <dgm:spPr/>
      <dgm:t>
        <a:bodyPr/>
        <a:lstStyle/>
        <a:p>
          <a:endParaRPr lang="it-IT"/>
        </a:p>
      </dgm:t>
    </dgm:pt>
    <dgm:pt modelId="{8EFB9587-0A06-4885-B125-EEF525CD5E9A}">
      <dgm:prSet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Clinical Study template</a:t>
          </a:r>
        </a:p>
      </dgm:t>
    </dgm:pt>
    <dgm:pt modelId="{BAF6AB8A-EE85-4252-8069-D99293EE6187}" type="parTrans" cxnId="{CA3CD68D-89BC-4099-BFA6-E5B7F4219BB5}">
      <dgm:prSet/>
      <dgm:spPr/>
      <dgm:t>
        <a:bodyPr/>
        <a:lstStyle/>
        <a:p>
          <a:endParaRPr lang="it-IT"/>
        </a:p>
      </dgm:t>
    </dgm:pt>
    <dgm:pt modelId="{753446F4-8016-4088-84B0-30A271792E91}" type="sibTrans" cxnId="{CA3CD68D-89BC-4099-BFA6-E5B7F4219BB5}">
      <dgm:prSet/>
      <dgm:spPr/>
      <dgm:t>
        <a:bodyPr/>
        <a:lstStyle/>
        <a:p>
          <a:endParaRPr lang="it-IT"/>
        </a:p>
      </dgm:t>
    </dgm:pt>
    <dgm:pt modelId="{B203B48F-4A5A-4A3D-B6F0-97598B7B2A41}">
      <dgm:prSet/>
      <dgm:spPr/>
      <dgm:t>
        <a:bodyPr/>
        <a:lstStyle/>
        <a:p>
          <a:r>
            <a:rPr lang="en-US">
              <a:latin typeface="Poppins" panose="00000500000000000000" pitchFamily="2" charset="0"/>
              <a:cs typeface="Poppins" panose="00000500000000000000" pitchFamily="2" charset="0"/>
            </a:rPr>
            <a:t>“How to pitch” </a:t>
          </a:r>
          <a:endParaRPr lang="en-US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A74F3F9-CBC8-42A5-BF03-0D1A48938A65}" type="parTrans" cxnId="{6BD6CF81-33C4-468D-B8DA-8FA7B5ED357C}">
      <dgm:prSet/>
      <dgm:spPr/>
      <dgm:t>
        <a:bodyPr/>
        <a:lstStyle/>
        <a:p>
          <a:endParaRPr lang="it-IT"/>
        </a:p>
      </dgm:t>
    </dgm:pt>
    <dgm:pt modelId="{9A62D8AE-8922-4FA7-9B5F-30C7C3DB72AC}" type="sibTrans" cxnId="{6BD6CF81-33C4-468D-B8DA-8FA7B5ED357C}">
      <dgm:prSet/>
      <dgm:spPr/>
      <dgm:t>
        <a:bodyPr/>
        <a:lstStyle/>
        <a:p>
          <a:endParaRPr lang="it-IT"/>
        </a:p>
      </dgm:t>
    </dgm:pt>
    <dgm:pt modelId="{1210608C-7F3E-469B-B02F-B15EBFAF7A8F}">
      <dgm:prSet/>
      <dgm:spPr/>
      <dgm:t>
        <a:bodyPr/>
        <a:lstStyle/>
        <a:p>
          <a:r>
            <a:rPr lang="it-IT" dirty="0">
              <a:latin typeface="Poppins" panose="00000500000000000000" pitchFamily="2" charset="0"/>
              <a:cs typeface="Poppins" panose="00000500000000000000" pitchFamily="2" charset="0"/>
            </a:rPr>
            <a:t>Trainings and events </a:t>
          </a:r>
          <a:endParaRPr lang="it-IT"/>
        </a:p>
      </dgm:t>
    </dgm:pt>
    <dgm:pt modelId="{F222B6EF-BBE3-44E1-BE4E-04B5E2F8F136}" type="parTrans" cxnId="{1EDAE7A2-02A1-4695-8B56-EE9BFE89C905}">
      <dgm:prSet/>
      <dgm:spPr/>
      <dgm:t>
        <a:bodyPr/>
        <a:lstStyle/>
        <a:p>
          <a:endParaRPr lang="it-IT"/>
        </a:p>
      </dgm:t>
    </dgm:pt>
    <dgm:pt modelId="{D8B459E0-5BD6-4301-975B-4C3D54DFE31C}" type="sibTrans" cxnId="{1EDAE7A2-02A1-4695-8B56-EE9BFE89C905}">
      <dgm:prSet/>
      <dgm:spPr/>
      <dgm:t>
        <a:bodyPr/>
        <a:lstStyle/>
        <a:p>
          <a:endParaRPr lang="it-IT"/>
        </a:p>
      </dgm:t>
    </dgm:pt>
    <dgm:pt modelId="{6D05DC23-1C24-4BCF-B361-2470AFA963DF}">
      <dgm:prSet/>
      <dgm:spPr/>
      <dgm:t>
        <a:bodyPr/>
        <a:lstStyle/>
        <a:p>
          <a:r>
            <a:rPr lang="it-IT" dirty="0">
              <a:latin typeface="Poppins" panose="00000500000000000000" pitchFamily="2" charset="0"/>
              <a:cs typeface="Poppins" panose="00000500000000000000" pitchFamily="2" charset="0"/>
            </a:rPr>
            <a:t>Video interview </a:t>
          </a:r>
        </a:p>
      </dgm:t>
    </dgm:pt>
    <dgm:pt modelId="{CC948FDD-72A8-42B3-B0D7-A028228BD89B}" type="parTrans" cxnId="{218C2336-2913-4EC7-AD81-68B9ED96DB89}">
      <dgm:prSet/>
      <dgm:spPr/>
      <dgm:t>
        <a:bodyPr/>
        <a:lstStyle/>
        <a:p>
          <a:endParaRPr lang="it-IT"/>
        </a:p>
      </dgm:t>
    </dgm:pt>
    <dgm:pt modelId="{440CB91A-704F-42FA-AFE1-2ADF18891D85}" type="sibTrans" cxnId="{218C2336-2913-4EC7-AD81-68B9ED96DB89}">
      <dgm:prSet/>
      <dgm:spPr/>
      <dgm:t>
        <a:bodyPr/>
        <a:lstStyle/>
        <a:p>
          <a:endParaRPr lang="it-IT"/>
        </a:p>
      </dgm:t>
    </dgm:pt>
    <dgm:pt modelId="{9C595943-C1F5-4DD3-A210-56550C8296D5}">
      <dgm:prSet/>
      <dgm:spPr/>
      <dgm:t>
        <a:bodyPr/>
        <a:lstStyle/>
        <a:p>
          <a:r>
            <a:rPr lang="it-IT" dirty="0">
              <a:latin typeface="Poppins" panose="00000500000000000000" pitchFamily="2" charset="0"/>
              <a:cs typeface="Poppins" panose="00000500000000000000" pitchFamily="2" charset="0"/>
            </a:rPr>
            <a:t>Mappe interattive degli stakeholders più importanti</a:t>
          </a:r>
        </a:p>
      </dgm:t>
    </dgm:pt>
    <dgm:pt modelId="{C3D852CF-95F7-4F90-9D7C-A448AC23925B}" type="parTrans" cxnId="{FD0205DB-E61B-4423-89E1-23CF50D7B888}">
      <dgm:prSet/>
      <dgm:spPr/>
      <dgm:t>
        <a:bodyPr/>
        <a:lstStyle/>
        <a:p>
          <a:endParaRPr lang="it-IT"/>
        </a:p>
      </dgm:t>
    </dgm:pt>
    <dgm:pt modelId="{61AFC37E-C136-499E-B24B-FFD760968623}" type="sibTrans" cxnId="{FD0205DB-E61B-4423-89E1-23CF50D7B888}">
      <dgm:prSet/>
      <dgm:spPr/>
      <dgm:t>
        <a:bodyPr/>
        <a:lstStyle/>
        <a:p>
          <a:endParaRPr lang="it-IT"/>
        </a:p>
      </dgm:t>
    </dgm:pt>
    <dgm:pt modelId="{0FCE8887-286A-4933-A675-DD2A3A7206E7}">
      <dgm:prSet/>
      <dgm:spPr/>
      <dgm:t>
        <a:bodyPr/>
        <a:lstStyle/>
        <a:p>
          <a:r>
            <a:rPr lang="it-IT" dirty="0">
              <a:latin typeface="Poppins" panose="00000500000000000000" pitchFamily="2" charset="0"/>
              <a:cs typeface="Poppins" panose="00000500000000000000" pitchFamily="2" charset="0"/>
            </a:rPr>
            <a:t>Repository</a:t>
          </a:r>
        </a:p>
      </dgm:t>
    </dgm:pt>
    <dgm:pt modelId="{1F8307CA-C0A1-41D2-9B47-4E4962921065}" type="parTrans" cxnId="{7B4DB33D-78A3-4EB2-A0E0-846F813ED1C2}">
      <dgm:prSet/>
      <dgm:spPr/>
      <dgm:t>
        <a:bodyPr/>
        <a:lstStyle/>
        <a:p>
          <a:endParaRPr lang="it-IT"/>
        </a:p>
      </dgm:t>
    </dgm:pt>
    <dgm:pt modelId="{F1FC42AA-82EC-46EE-AF7E-E73464464CB8}" type="sibTrans" cxnId="{7B4DB33D-78A3-4EB2-A0E0-846F813ED1C2}">
      <dgm:prSet/>
      <dgm:spPr/>
      <dgm:t>
        <a:bodyPr/>
        <a:lstStyle/>
        <a:p>
          <a:endParaRPr lang="it-IT"/>
        </a:p>
      </dgm:t>
    </dgm:pt>
    <dgm:pt modelId="{7CF412EF-573C-4282-9B0F-868607A1EB66}">
      <dgm:prSet/>
      <dgm:spPr/>
      <dgm:t>
        <a:bodyPr/>
        <a:lstStyle/>
        <a:p>
          <a:r>
            <a:rPr lang="en-US">
              <a:latin typeface="Poppins" panose="00000500000000000000" pitchFamily="2" charset="0"/>
              <a:cs typeface="Poppins" panose="00000500000000000000" pitchFamily="2" charset="0"/>
            </a:rPr>
            <a:t>Success </a:t>
          </a:r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factors and best practices</a:t>
          </a:r>
          <a:endParaRPr lang="it-IT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0DF4927-AB57-43C4-8EAF-0C36696FB71D}" type="parTrans" cxnId="{764CD0B1-07AB-4149-8D3D-4F9E93F1408A}">
      <dgm:prSet/>
      <dgm:spPr/>
      <dgm:t>
        <a:bodyPr/>
        <a:lstStyle/>
        <a:p>
          <a:endParaRPr lang="it-IT"/>
        </a:p>
      </dgm:t>
    </dgm:pt>
    <dgm:pt modelId="{5FB539D0-931C-4552-B3B5-FF424E83BC5E}" type="sibTrans" cxnId="{764CD0B1-07AB-4149-8D3D-4F9E93F1408A}">
      <dgm:prSet/>
      <dgm:spPr/>
      <dgm:t>
        <a:bodyPr/>
        <a:lstStyle/>
        <a:p>
          <a:endParaRPr lang="it-IT"/>
        </a:p>
      </dgm:t>
    </dgm:pt>
    <dgm:pt modelId="{3EE97830-0782-4FB6-BD88-0C7FF54F9D5E}" type="pres">
      <dgm:prSet presAssocID="{20287BA7-D7BF-4A72-8F95-0F693350F40E}" presName="diagram" presStyleCnt="0">
        <dgm:presLayoutVars>
          <dgm:dir/>
          <dgm:resizeHandles val="exact"/>
        </dgm:presLayoutVars>
      </dgm:prSet>
      <dgm:spPr/>
    </dgm:pt>
    <dgm:pt modelId="{3F4962D6-C02F-4DD4-88A1-10949A0EB2E5}" type="pres">
      <dgm:prSet presAssocID="{B79AAA82-74E1-40BD-82AB-954A1EB5BCAD}" presName="node" presStyleLbl="node1" presStyleIdx="0" presStyleCnt="17">
        <dgm:presLayoutVars>
          <dgm:bulletEnabled val="1"/>
        </dgm:presLayoutVars>
      </dgm:prSet>
      <dgm:spPr/>
    </dgm:pt>
    <dgm:pt modelId="{1DAC1FBC-B93C-45D0-AE31-6B38ABC4BFA2}" type="pres">
      <dgm:prSet presAssocID="{00E5812D-91A8-42CD-AA03-45A80EF4A445}" presName="sibTrans" presStyleCnt="0"/>
      <dgm:spPr/>
    </dgm:pt>
    <dgm:pt modelId="{1943CB93-DE94-4767-8AFC-089819973AAA}" type="pres">
      <dgm:prSet presAssocID="{BBA6BA4C-4732-460D-9DF0-4E61CCA58C55}" presName="node" presStyleLbl="node1" presStyleIdx="1" presStyleCnt="17">
        <dgm:presLayoutVars>
          <dgm:bulletEnabled val="1"/>
        </dgm:presLayoutVars>
      </dgm:prSet>
      <dgm:spPr/>
    </dgm:pt>
    <dgm:pt modelId="{D781D9C7-6101-430C-85DA-5E9D29D8E890}" type="pres">
      <dgm:prSet presAssocID="{41C524DF-E16C-4041-A198-546C72F1A66D}" presName="sibTrans" presStyleCnt="0"/>
      <dgm:spPr/>
    </dgm:pt>
    <dgm:pt modelId="{9E1472EE-B1AC-40C6-B3F3-856C6762A55F}" type="pres">
      <dgm:prSet presAssocID="{3DBBA668-123F-46FA-829F-8106E38FE258}" presName="node" presStyleLbl="node1" presStyleIdx="2" presStyleCnt="17">
        <dgm:presLayoutVars>
          <dgm:bulletEnabled val="1"/>
        </dgm:presLayoutVars>
      </dgm:prSet>
      <dgm:spPr/>
    </dgm:pt>
    <dgm:pt modelId="{6D18BF48-2146-4C3C-A5D5-665D27DE81AC}" type="pres">
      <dgm:prSet presAssocID="{921F9284-AB83-4D40-ADCC-54A623BA2F22}" presName="sibTrans" presStyleCnt="0"/>
      <dgm:spPr/>
    </dgm:pt>
    <dgm:pt modelId="{B4C66EE6-28EB-4105-B8E8-A1FBDE54D4AF}" type="pres">
      <dgm:prSet presAssocID="{1210608C-7F3E-469B-B02F-B15EBFAF7A8F}" presName="node" presStyleLbl="node1" presStyleIdx="3" presStyleCnt="17">
        <dgm:presLayoutVars>
          <dgm:bulletEnabled val="1"/>
        </dgm:presLayoutVars>
      </dgm:prSet>
      <dgm:spPr/>
    </dgm:pt>
    <dgm:pt modelId="{97CBA03B-DFE4-400D-AF65-5A10B8AA0491}" type="pres">
      <dgm:prSet presAssocID="{D8B459E0-5BD6-4301-975B-4C3D54DFE31C}" presName="sibTrans" presStyleCnt="0"/>
      <dgm:spPr/>
    </dgm:pt>
    <dgm:pt modelId="{76A68ED8-D6D8-47F9-A8FE-9BF9FCE177C9}" type="pres">
      <dgm:prSet presAssocID="{6D05DC23-1C24-4BCF-B361-2470AFA963DF}" presName="node" presStyleLbl="node1" presStyleIdx="4" presStyleCnt="17">
        <dgm:presLayoutVars>
          <dgm:bulletEnabled val="1"/>
        </dgm:presLayoutVars>
      </dgm:prSet>
      <dgm:spPr/>
    </dgm:pt>
    <dgm:pt modelId="{F0D7D751-96CE-42BA-87D7-346A285BEF65}" type="pres">
      <dgm:prSet presAssocID="{440CB91A-704F-42FA-AFE1-2ADF18891D85}" presName="sibTrans" presStyleCnt="0"/>
      <dgm:spPr/>
    </dgm:pt>
    <dgm:pt modelId="{49BBB2C6-CE11-4E91-AEB8-B261FFA94802}" type="pres">
      <dgm:prSet presAssocID="{9C595943-C1F5-4DD3-A210-56550C8296D5}" presName="node" presStyleLbl="node1" presStyleIdx="5" presStyleCnt="17">
        <dgm:presLayoutVars>
          <dgm:bulletEnabled val="1"/>
        </dgm:presLayoutVars>
      </dgm:prSet>
      <dgm:spPr/>
    </dgm:pt>
    <dgm:pt modelId="{F5DB5DC5-E8C2-437E-8AA2-068D25685AE2}" type="pres">
      <dgm:prSet presAssocID="{61AFC37E-C136-499E-B24B-FFD760968623}" presName="sibTrans" presStyleCnt="0"/>
      <dgm:spPr/>
    </dgm:pt>
    <dgm:pt modelId="{CBD3FBDB-B0B0-46AD-9BDC-24F15E507619}" type="pres">
      <dgm:prSet presAssocID="{0FCE8887-286A-4933-A675-DD2A3A7206E7}" presName="node" presStyleLbl="node1" presStyleIdx="6" presStyleCnt="17">
        <dgm:presLayoutVars>
          <dgm:bulletEnabled val="1"/>
        </dgm:presLayoutVars>
      </dgm:prSet>
      <dgm:spPr/>
    </dgm:pt>
    <dgm:pt modelId="{62831D13-DFDD-4118-82E8-F048BD6C4F30}" type="pres">
      <dgm:prSet presAssocID="{F1FC42AA-82EC-46EE-AF7E-E73464464CB8}" presName="sibTrans" presStyleCnt="0"/>
      <dgm:spPr/>
    </dgm:pt>
    <dgm:pt modelId="{8222FF71-4DB7-4F33-921A-791BD69C2A30}" type="pres">
      <dgm:prSet presAssocID="{7CF412EF-573C-4282-9B0F-868607A1EB66}" presName="node" presStyleLbl="node1" presStyleIdx="7" presStyleCnt="17">
        <dgm:presLayoutVars>
          <dgm:bulletEnabled val="1"/>
        </dgm:presLayoutVars>
      </dgm:prSet>
      <dgm:spPr/>
    </dgm:pt>
    <dgm:pt modelId="{3266D371-D578-4EC1-BE88-C53BBD200C6E}" type="pres">
      <dgm:prSet presAssocID="{5FB539D0-931C-4552-B3B5-FF424E83BC5E}" presName="sibTrans" presStyleCnt="0"/>
      <dgm:spPr/>
    </dgm:pt>
    <dgm:pt modelId="{36D95BD7-037C-472C-9CF5-07DE780B7199}" type="pres">
      <dgm:prSet presAssocID="{22016C7A-A9CC-46BF-836E-E86BD456606B}" presName="node" presStyleLbl="node1" presStyleIdx="8" presStyleCnt="17">
        <dgm:presLayoutVars>
          <dgm:bulletEnabled val="1"/>
        </dgm:presLayoutVars>
      </dgm:prSet>
      <dgm:spPr/>
    </dgm:pt>
    <dgm:pt modelId="{6B9ED58D-636A-4B0D-86B1-BFA00771129C}" type="pres">
      <dgm:prSet presAssocID="{C8585348-C670-4D09-B59D-2892D4B5D9FF}" presName="sibTrans" presStyleCnt="0"/>
      <dgm:spPr/>
    </dgm:pt>
    <dgm:pt modelId="{D63D799B-2A86-4F06-8499-AEF2431DD309}" type="pres">
      <dgm:prSet presAssocID="{8C6DE157-75EC-4CAE-9D0F-3685FC848CB4}" presName="node" presStyleLbl="node1" presStyleIdx="9" presStyleCnt="17">
        <dgm:presLayoutVars>
          <dgm:bulletEnabled val="1"/>
        </dgm:presLayoutVars>
      </dgm:prSet>
      <dgm:spPr/>
    </dgm:pt>
    <dgm:pt modelId="{FF4E9246-BE8D-4354-9E7C-AAB5B6763885}" type="pres">
      <dgm:prSet presAssocID="{0731A3DB-D99B-4E4C-B3C5-48054033E5F2}" presName="sibTrans" presStyleCnt="0"/>
      <dgm:spPr/>
    </dgm:pt>
    <dgm:pt modelId="{D6355D8A-1DF0-486A-845B-240EFCAECB96}" type="pres">
      <dgm:prSet presAssocID="{E22654CD-D127-4801-ADF6-90EC8F45CB2A}" presName="node" presStyleLbl="node1" presStyleIdx="10" presStyleCnt="17">
        <dgm:presLayoutVars>
          <dgm:bulletEnabled val="1"/>
        </dgm:presLayoutVars>
      </dgm:prSet>
      <dgm:spPr/>
    </dgm:pt>
    <dgm:pt modelId="{42662041-9CCB-43C6-9049-3C85FF2594B0}" type="pres">
      <dgm:prSet presAssocID="{8EDE65D8-0192-4768-8A83-8DD4C2B07E31}" presName="sibTrans" presStyleCnt="0"/>
      <dgm:spPr/>
    </dgm:pt>
    <dgm:pt modelId="{253AB6FC-3CC6-440C-B340-560EE333BADC}" type="pres">
      <dgm:prSet presAssocID="{B9AE4A1F-69F3-4AF7-8EFF-B0433A8625D5}" presName="node" presStyleLbl="node1" presStyleIdx="11" presStyleCnt="17">
        <dgm:presLayoutVars>
          <dgm:bulletEnabled val="1"/>
        </dgm:presLayoutVars>
      </dgm:prSet>
      <dgm:spPr/>
    </dgm:pt>
    <dgm:pt modelId="{07D664B6-382C-4DF9-82B9-DAAD1526FB70}" type="pres">
      <dgm:prSet presAssocID="{1BF2F3F7-9A9A-4867-B437-9F555E434BAD}" presName="sibTrans" presStyleCnt="0"/>
      <dgm:spPr/>
    </dgm:pt>
    <dgm:pt modelId="{BEFFEFFE-0018-4289-A9A9-2D32D1BD04EA}" type="pres">
      <dgm:prSet presAssocID="{C3D358C6-BAF5-4FD7-AD81-B4CC2A973F0E}" presName="node" presStyleLbl="node1" presStyleIdx="12" presStyleCnt="17">
        <dgm:presLayoutVars>
          <dgm:bulletEnabled val="1"/>
        </dgm:presLayoutVars>
      </dgm:prSet>
      <dgm:spPr/>
    </dgm:pt>
    <dgm:pt modelId="{C833FF4E-051A-4741-9D1B-0FB945074F17}" type="pres">
      <dgm:prSet presAssocID="{C2F76168-76EC-417D-926C-EFB3C4B728D9}" presName="sibTrans" presStyleCnt="0"/>
      <dgm:spPr/>
    </dgm:pt>
    <dgm:pt modelId="{6174EEC1-8930-42D3-A22B-FEE6149768F3}" type="pres">
      <dgm:prSet presAssocID="{E70E7A4E-4D2A-4AFE-A78F-9854E3AD84E0}" presName="node" presStyleLbl="node1" presStyleIdx="13" presStyleCnt="17">
        <dgm:presLayoutVars>
          <dgm:bulletEnabled val="1"/>
        </dgm:presLayoutVars>
      </dgm:prSet>
      <dgm:spPr/>
    </dgm:pt>
    <dgm:pt modelId="{1D084FEB-3B72-4D84-9DDE-769DCF1903DA}" type="pres">
      <dgm:prSet presAssocID="{84A6522F-B0E7-444F-B9E6-EEC40239496C}" presName="sibTrans" presStyleCnt="0"/>
      <dgm:spPr/>
    </dgm:pt>
    <dgm:pt modelId="{9ECD8EF0-ACD2-4BB7-A794-E23434AD1822}" type="pres">
      <dgm:prSet presAssocID="{0F9829B2-EA58-495D-AC09-61152721C203}" presName="node" presStyleLbl="node1" presStyleIdx="14" presStyleCnt="17">
        <dgm:presLayoutVars>
          <dgm:bulletEnabled val="1"/>
        </dgm:presLayoutVars>
      </dgm:prSet>
      <dgm:spPr/>
    </dgm:pt>
    <dgm:pt modelId="{1626570E-EF8D-4E48-A20B-BB63A285F4F1}" type="pres">
      <dgm:prSet presAssocID="{A87EA599-C0B2-4006-8344-C230E3089B28}" presName="sibTrans" presStyleCnt="0"/>
      <dgm:spPr/>
    </dgm:pt>
    <dgm:pt modelId="{B792C463-23D7-4042-ACE2-10A01F8E0E75}" type="pres">
      <dgm:prSet presAssocID="{8EFB9587-0A06-4885-B125-EEF525CD5E9A}" presName="node" presStyleLbl="node1" presStyleIdx="15" presStyleCnt="17">
        <dgm:presLayoutVars>
          <dgm:bulletEnabled val="1"/>
        </dgm:presLayoutVars>
      </dgm:prSet>
      <dgm:spPr/>
    </dgm:pt>
    <dgm:pt modelId="{E2D1C067-4DA8-4ADB-93DB-101A60CF1DB5}" type="pres">
      <dgm:prSet presAssocID="{753446F4-8016-4088-84B0-30A271792E91}" presName="sibTrans" presStyleCnt="0"/>
      <dgm:spPr/>
    </dgm:pt>
    <dgm:pt modelId="{1CF1765C-9F9D-4E37-9613-3B045E3F4A03}" type="pres">
      <dgm:prSet presAssocID="{B203B48F-4A5A-4A3D-B6F0-97598B7B2A41}" presName="node" presStyleLbl="node1" presStyleIdx="16" presStyleCnt="17">
        <dgm:presLayoutVars>
          <dgm:bulletEnabled val="1"/>
        </dgm:presLayoutVars>
      </dgm:prSet>
      <dgm:spPr/>
    </dgm:pt>
  </dgm:ptLst>
  <dgm:cxnLst>
    <dgm:cxn modelId="{F33D350E-4F8E-42A2-AC82-F982F831CDF9}" type="presOf" srcId="{3DBBA668-123F-46FA-829F-8106E38FE258}" destId="{9E1472EE-B1AC-40C6-B3F3-856C6762A55F}" srcOrd="0" destOrd="0" presId="urn:microsoft.com/office/officeart/2005/8/layout/default"/>
    <dgm:cxn modelId="{BD2C9317-3B7A-4DEB-A3B9-38D1455D1631}" type="presOf" srcId="{E22654CD-D127-4801-ADF6-90EC8F45CB2A}" destId="{D6355D8A-1DF0-486A-845B-240EFCAECB96}" srcOrd="0" destOrd="0" presId="urn:microsoft.com/office/officeart/2005/8/layout/default"/>
    <dgm:cxn modelId="{64C78119-7399-420D-9256-5BAE51DCD51B}" type="presOf" srcId="{22016C7A-A9CC-46BF-836E-E86BD456606B}" destId="{36D95BD7-037C-472C-9CF5-07DE780B7199}" srcOrd="0" destOrd="0" presId="urn:microsoft.com/office/officeart/2005/8/layout/default"/>
    <dgm:cxn modelId="{B2F28D1E-4D08-4431-AEFC-C1AF9A2360E8}" srcId="{20287BA7-D7BF-4A72-8F95-0F693350F40E}" destId="{E22654CD-D127-4801-ADF6-90EC8F45CB2A}" srcOrd="10" destOrd="0" parTransId="{5F03A1D1-B3CF-4EDE-B0B4-72532CDE21B0}" sibTransId="{8EDE65D8-0192-4768-8A83-8DD4C2B07E31}"/>
    <dgm:cxn modelId="{52FD3E21-8338-4342-9F69-34390CE91995}" type="presOf" srcId="{6D05DC23-1C24-4BCF-B361-2470AFA963DF}" destId="{76A68ED8-D6D8-47F9-A8FE-9BF9FCE177C9}" srcOrd="0" destOrd="0" presId="urn:microsoft.com/office/officeart/2005/8/layout/default"/>
    <dgm:cxn modelId="{218C2336-2913-4EC7-AD81-68B9ED96DB89}" srcId="{20287BA7-D7BF-4A72-8F95-0F693350F40E}" destId="{6D05DC23-1C24-4BCF-B361-2470AFA963DF}" srcOrd="4" destOrd="0" parTransId="{CC948FDD-72A8-42B3-B0D7-A028228BD89B}" sibTransId="{440CB91A-704F-42FA-AFE1-2ADF18891D85}"/>
    <dgm:cxn modelId="{3C5B9737-C0FF-4B16-B425-918D3E61A474}" srcId="{20287BA7-D7BF-4A72-8F95-0F693350F40E}" destId="{E70E7A4E-4D2A-4AFE-A78F-9854E3AD84E0}" srcOrd="13" destOrd="0" parTransId="{D68AEBBD-ABA9-4C08-B4A6-F0526F0ACA19}" sibTransId="{84A6522F-B0E7-444F-B9E6-EEC40239496C}"/>
    <dgm:cxn modelId="{32DA1D38-818A-4C1D-96CF-A2CB299325AB}" srcId="{20287BA7-D7BF-4A72-8F95-0F693350F40E}" destId="{B9AE4A1F-69F3-4AF7-8EFF-B0433A8625D5}" srcOrd="11" destOrd="0" parTransId="{9580B5EF-3349-402F-AB3B-403721531F8B}" sibTransId="{1BF2F3F7-9A9A-4867-B437-9F555E434BAD}"/>
    <dgm:cxn modelId="{7B4DB33D-78A3-4EB2-A0E0-846F813ED1C2}" srcId="{20287BA7-D7BF-4A72-8F95-0F693350F40E}" destId="{0FCE8887-286A-4933-A675-DD2A3A7206E7}" srcOrd="6" destOrd="0" parTransId="{1F8307CA-C0A1-41D2-9B47-4E4962921065}" sibTransId="{F1FC42AA-82EC-46EE-AF7E-E73464464CB8}"/>
    <dgm:cxn modelId="{CCE2845B-5797-4654-A60B-21E9A6A9A7FC}" type="presOf" srcId="{E70E7A4E-4D2A-4AFE-A78F-9854E3AD84E0}" destId="{6174EEC1-8930-42D3-A22B-FEE6149768F3}" srcOrd="0" destOrd="0" presId="urn:microsoft.com/office/officeart/2005/8/layout/default"/>
    <dgm:cxn modelId="{603A2F42-8B79-4CC4-9BB1-3D07FBCD72E8}" type="presOf" srcId="{0F9829B2-EA58-495D-AC09-61152721C203}" destId="{9ECD8EF0-ACD2-4BB7-A794-E23434AD1822}" srcOrd="0" destOrd="0" presId="urn:microsoft.com/office/officeart/2005/8/layout/default"/>
    <dgm:cxn modelId="{DC4A3762-27DB-402A-AC04-B62D5B1250A9}" srcId="{20287BA7-D7BF-4A72-8F95-0F693350F40E}" destId="{BBA6BA4C-4732-460D-9DF0-4E61CCA58C55}" srcOrd="1" destOrd="0" parTransId="{F81F9177-9657-4423-8A78-BE001E29E8B3}" sibTransId="{41C524DF-E16C-4041-A198-546C72F1A66D}"/>
    <dgm:cxn modelId="{69D31547-22A0-4340-8C5F-F11A4C4B95B8}" type="presOf" srcId="{C3D358C6-BAF5-4FD7-AD81-B4CC2A973F0E}" destId="{BEFFEFFE-0018-4289-A9A9-2D32D1BD04EA}" srcOrd="0" destOrd="0" presId="urn:microsoft.com/office/officeart/2005/8/layout/default"/>
    <dgm:cxn modelId="{0D5F6867-274D-4116-BE6F-B568DD00D50F}" type="presOf" srcId="{B203B48F-4A5A-4A3D-B6F0-97598B7B2A41}" destId="{1CF1765C-9F9D-4E37-9613-3B045E3F4A03}" srcOrd="0" destOrd="0" presId="urn:microsoft.com/office/officeart/2005/8/layout/default"/>
    <dgm:cxn modelId="{6C8DD049-8EFD-4D52-9A3F-DACEBC044EB9}" type="presOf" srcId="{BBA6BA4C-4732-460D-9DF0-4E61CCA58C55}" destId="{1943CB93-DE94-4767-8AFC-089819973AAA}" srcOrd="0" destOrd="0" presId="urn:microsoft.com/office/officeart/2005/8/layout/default"/>
    <dgm:cxn modelId="{26627253-8333-415E-97A0-7D22B8AB0C57}" type="presOf" srcId="{B9AE4A1F-69F3-4AF7-8EFF-B0433A8625D5}" destId="{253AB6FC-3CC6-440C-B340-560EE333BADC}" srcOrd="0" destOrd="0" presId="urn:microsoft.com/office/officeart/2005/8/layout/default"/>
    <dgm:cxn modelId="{E5F6A353-6A92-4C07-BBD1-3732B2E646BA}" srcId="{20287BA7-D7BF-4A72-8F95-0F693350F40E}" destId="{8C6DE157-75EC-4CAE-9D0F-3685FC848CB4}" srcOrd="9" destOrd="0" parTransId="{1A41E08B-3B94-4A10-8066-C9F6DA5F1FAA}" sibTransId="{0731A3DB-D99B-4E4C-B3C5-48054033E5F2}"/>
    <dgm:cxn modelId="{74E15957-DFA9-48BC-A224-E3715CF29EE4}" type="presOf" srcId="{B79AAA82-74E1-40BD-82AB-954A1EB5BCAD}" destId="{3F4962D6-C02F-4DD4-88A1-10949A0EB2E5}" srcOrd="0" destOrd="0" presId="urn:microsoft.com/office/officeart/2005/8/layout/default"/>
    <dgm:cxn modelId="{6BD6CF81-33C4-468D-B8DA-8FA7B5ED357C}" srcId="{20287BA7-D7BF-4A72-8F95-0F693350F40E}" destId="{B203B48F-4A5A-4A3D-B6F0-97598B7B2A41}" srcOrd="16" destOrd="0" parTransId="{2A74F3F9-CBC8-42A5-BF03-0D1A48938A65}" sibTransId="{9A62D8AE-8922-4FA7-9B5F-30C7C3DB72AC}"/>
    <dgm:cxn modelId="{CA3CD68D-89BC-4099-BFA6-E5B7F4219BB5}" srcId="{20287BA7-D7BF-4A72-8F95-0F693350F40E}" destId="{8EFB9587-0A06-4885-B125-EEF525CD5E9A}" srcOrd="15" destOrd="0" parTransId="{BAF6AB8A-EE85-4252-8069-D99293EE6187}" sibTransId="{753446F4-8016-4088-84B0-30A271792E91}"/>
    <dgm:cxn modelId="{8323D790-FAEB-441D-A762-06C9E0963CA3}" srcId="{20287BA7-D7BF-4A72-8F95-0F693350F40E}" destId="{3DBBA668-123F-46FA-829F-8106E38FE258}" srcOrd="2" destOrd="0" parTransId="{4BA4929D-596F-4BD6-8345-290D7F230720}" sibTransId="{921F9284-AB83-4D40-ADCC-54A623BA2F22}"/>
    <dgm:cxn modelId="{ACF826A0-F208-4115-A97F-563EBCD4C559}" srcId="{20287BA7-D7BF-4A72-8F95-0F693350F40E}" destId="{C3D358C6-BAF5-4FD7-AD81-B4CC2A973F0E}" srcOrd="12" destOrd="0" parTransId="{EFD79D4A-52B9-475C-A2A7-0E05EF917E7B}" sibTransId="{C2F76168-76EC-417D-926C-EFB3C4B728D9}"/>
    <dgm:cxn modelId="{1EDAE7A2-02A1-4695-8B56-EE9BFE89C905}" srcId="{20287BA7-D7BF-4A72-8F95-0F693350F40E}" destId="{1210608C-7F3E-469B-B02F-B15EBFAF7A8F}" srcOrd="3" destOrd="0" parTransId="{F222B6EF-BBE3-44E1-BE4E-04B5E2F8F136}" sibTransId="{D8B459E0-5BD6-4301-975B-4C3D54DFE31C}"/>
    <dgm:cxn modelId="{225759AD-F44B-4586-9E0D-525F5A2B6710}" srcId="{20287BA7-D7BF-4A72-8F95-0F693350F40E}" destId="{B79AAA82-74E1-40BD-82AB-954A1EB5BCAD}" srcOrd="0" destOrd="0" parTransId="{0E4F0768-2AC5-4C49-AF66-9566AEA68414}" sibTransId="{00E5812D-91A8-42CD-AA03-45A80EF4A445}"/>
    <dgm:cxn modelId="{764CD0B1-07AB-4149-8D3D-4F9E93F1408A}" srcId="{20287BA7-D7BF-4A72-8F95-0F693350F40E}" destId="{7CF412EF-573C-4282-9B0F-868607A1EB66}" srcOrd="7" destOrd="0" parTransId="{E0DF4927-AB57-43C4-8EAF-0C36696FB71D}" sibTransId="{5FB539D0-931C-4552-B3B5-FF424E83BC5E}"/>
    <dgm:cxn modelId="{6748D6B5-4443-468C-ABFF-28921CC68A80}" type="presOf" srcId="{8C6DE157-75EC-4CAE-9D0F-3685FC848CB4}" destId="{D63D799B-2A86-4F06-8499-AEF2431DD309}" srcOrd="0" destOrd="0" presId="urn:microsoft.com/office/officeart/2005/8/layout/default"/>
    <dgm:cxn modelId="{81B1BFC1-391D-4769-834F-4F894F5861FD}" srcId="{20287BA7-D7BF-4A72-8F95-0F693350F40E}" destId="{22016C7A-A9CC-46BF-836E-E86BD456606B}" srcOrd="8" destOrd="0" parTransId="{CBF6A330-E085-4287-9DED-7C3895F4AC54}" sibTransId="{C8585348-C670-4D09-B59D-2892D4B5D9FF}"/>
    <dgm:cxn modelId="{5F5E3ECE-1DEE-4809-8CD3-C64879BCEBAB}" type="presOf" srcId="{1210608C-7F3E-469B-B02F-B15EBFAF7A8F}" destId="{B4C66EE6-28EB-4105-B8E8-A1FBDE54D4AF}" srcOrd="0" destOrd="0" presId="urn:microsoft.com/office/officeart/2005/8/layout/default"/>
    <dgm:cxn modelId="{C9F5CDCF-DFD3-491E-B110-DBBF19E4F814}" type="presOf" srcId="{0FCE8887-286A-4933-A675-DD2A3A7206E7}" destId="{CBD3FBDB-B0B0-46AD-9BDC-24F15E507619}" srcOrd="0" destOrd="0" presId="urn:microsoft.com/office/officeart/2005/8/layout/default"/>
    <dgm:cxn modelId="{FD0205DB-E61B-4423-89E1-23CF50D7B888}" srcId="{20287BA7-D7BF-4A72-8F95-0F693350F40E}" destId="{9C595943-C1F5-4DD3-A210-56550C8296D5}" srcOrd="5" destOrd="0" parTransId="{C3D852CF-95F7-4F90-9D7C-A448AC23925B}" sibTransId="{61AFC37E-C136-499E-B24B-FFD760968623}"/>
    <dgm:cxn modelId="{7498C3DF-BB8B-40D8-8D96-DA21CBA158E3}" srcId="{20287BA7-D7BF-4A72-8F95-0F693350F40E}" destId="{0F9829B2-EA58-495D-AC09-61152721C203}" srcOrd="14" destOrd="0" parTransId="{43EFCAB9-1092-41D3-B966-2AA7122B3AA5}" sibTransId="{A87EA599-C0B2-4006-8344-C230E3089B28}"/>
    <dgm:cxn modelId="{2FCC16E5-E8B1-4E36-B44A-B43D3AC517AF}" type="presOf" srcId="{8EFB9587-0A06-4885-B125-EEF525CD5E9A}" destId="{B792C463-23D7-4042-ACE2-10A01F8E0E75}" srcOrd="0" destOrd="0" presId="urn:microsoft.com/office/officeart/2005/8/layout/default"/>
    <dgm:cxn modelId="{646381EE-65E2-4DD8-8568-7DCB73AAFD1D}" type="presOf" srcId="{20287BA7-D7BF-4A72-8F95-0F693350F40E}" destId="{3EE97830-0782-4FB6-BD88-0C7FF54F9D5E}" srcOrd="0" destOrd="0" presId="urn:microsoft.com/office/officeart/2005/8/layout/default"/>
    <dgm:cxn modelId="{AF915BF2-A477-4CAA-B7F6-872FA78FEA57}" type="presOf" srcId="{7CF412EF-573C-4282-9B0F-868607A1EB66}" destId="{8222FF71-4DB7-4F33-921A-791BD69C2A30}" srcOrd="0" destOrd="0" presId="urn:microsoft.com/office/officeart/2005/8/layout/default"/>
    <dgm:cxn modelId="{9EE74AFE-08AC-4EF9-A281-5FF7B61CC95D}" type="presOf" srcId="{9C595943-C1F5-4DD3-A210-56550C8296D5}" destId="{49BBB2C6-CE11-4E91-AEB8-B261FFA94802}" srcOrd="0" destOrd="0" presId="urn:microsoft.com/office/officeart/2005/8/layout/default"/>
    <dgm:cxn modelId="{48C12D73-F794-4F1D-9E4D-6A95A1B72A3E}" type="presParOf" srcId="{3EE97830-0782-4FB6-BD88-0C7FF54F9D5E}" destId="{3F4962D6-C02F-4DD4-88A1-10949A0EB2E5}" srcOrd="0" destOrd="0" presId="urn:microsoft.com/office/officeart/2005/8/layout/default"/>
    <dgm:cxn modelId="{C2EA27C4-0B59-4424-A8E5-A32C4DFF279F}" type="presParOf" srcId="{3EE97830-0782-4FB6-BD88-0C7FF54F9D5E}" destId="{1DAC1FBC-B93C-45D0-AE31-6B38ABC4BFA2}" srcOrd="1" destOrd="0" presId="urn:microsoft.com/office/officeart/2005/8/layout/default"/>
    <dgm:cxn modelId="{64C80660-6DD2-40B0-8A86-BD0E313A6E73}" type="presParOf" srcId="{3EE97830-0782-4FB6-BD88-0C7FF54F9D5E}" destId="{1943CB93-DE94-4767-8AFC-089819973AAA}" srcOrd="2" destOrd="0" presId="urn:microsoft.com/office/officeart/2005/8/layout/default"/>
    <dgm:cxn modelId="{5D8757DE-A0A3-431F-A898-834D6911E6BB}" type="presParOf" srcId="{3EE97830-0782-4FB6-BD88-0C7FF54F9D5E}" destId="{D781D9C7-6101-430C-85DA-5E9D29D8E890}" srcOrd="3" destOrd="0" presId="urn:microsoft.com/office/officeart/2005/8/layout/default"/>
    <dgm:cxn modelId="{F69CA1F5-B395-48DD-8DFB-3CF3F60555EF}" type="presParOf" srcId="{3EE97830-0782-4FB6-BD88-0C7FF54F9D5E}" destId="{9E1472EE-B1AC-40C6-B3F3-856C6762A55F}" srcOrd="4" destOrd="0" presId="urn:microsoft.com/office/officeart/2005/8/layout/default"/>
    <dgm:cxn modelId="{FC62E6CA-5236-49E4-8852-612FB04E66B0}" type="presParOf" srcId="{3EE97830-0782-4FB6-BD88-0C7FF54F9D5E}" destId="{6D18BF48-2146-4C3C-A5D5-665D27DE81AC}" srcOrd="5" destOrd="0" presId="urn:microsoft.com/office/officeart/2005/8/layout/default"/>
    <dgm:cxn modelId="{E684A084-2E26-4B5A-B23C-B6158C52FE36}" type="presParOf" srcId="{3EE97830-0782-4FB6-BD88-0C7FF54F9D5E}" destId="{B4C66EE6-28EB-4105-B8E8-A1FBDE54D4AF}" srcOrd="6" destOrd="0" presId="urn:microsoft.com/office/officeart/2005/8/layout/default"/>
    <dgm:cxn modelId="{BE30E10A-DF5A-41A6-8DAB-22002615EFA9}" type="presParOf" srcId="{3EE97830-0782-4FB6-BD88-0C7FF54F9D5E}" destId="{97CBA03B-DFE4-400D-AF65-5A10B8AA0491}" srcOrd="7" destOrd="0" presId="urn:microsoft.com/office/officeart/2005/8/layout/default"/>
    <dgm:cxn modelId="{C901E31F-6F9D-4F5B-AC33-C6C1D47BF258}" type="presParOf" srcId="{3EE97830-0782-4FB6-BD88-0C7FF54F9D5E}" destId="{76A68ED8-D6D8-47F9-A8FE-9BF9FCE177C9}" srcOrd="8" destOrd="0" presId="urn:microsoft.com/office/officeart/2005/8/layout/default"/>
    <dgm:cxn modelId="{7987D4CB-2C2A-444E-8E2E-1F64DC06A570}" type="presParOf" srcId="{3EE97830-0782-4FB6-BD88-0C7FF54F9D5E}" destId="{F0D7D751-96CE-42BA-87D7-346A285BEF65}" srcOrd="9" destOrd="0" presId="urn:microsoft.com/office/officeart/2005/8/layout/default"/>
    <dgm:cxn modelId="{6AA62375-89E9-48B9-A544-D8E596EFCBFB}" type="presParOf" srcId="{3EE97830-0782-4FB6-BD88-0C7FF54F9D5E}" destId="{49BBB2C6-CE11-4E91-AEB8-B261FFA94802}" srcOrd="10" destOrd="0" presId="urn:microsoft.com/office/officeart/2005/8/layout/default"/>
    <dgm:cxn modelId="{52A34BC0-0F79-45C7-A07B-36BB8155A0A0}" type="presParOf" srcId="{3EE97830-0782-4FB6-BD88-0C7FF54F9D5E}" destId="{F5DB5DC5-E8C2-437E-8AA2-068D25685AE2}" srcOrd="11" destOrd="0" presId="urn:microsoft.com/office/officeart/2005/8/layout/default"/>
    <dgm:cxn modelId="{2A37793A-13E7-4A96-8BEE-50468F04E569}" type="presParOf" srcId="{3EE97830-0782-4FB6-BD88-0C7FF54F9D5E}" destId="{CBD3FBDB-B0B0-46AD-9BDC-24F15E507619}" srcOrd="12" destOrd="0" presId="urn:microsoft.com/office/officeart/2005/8/layout/default"/>
    <dgm:cxn modelId="{8515972F-E9BC-4DB2-BC1D-07C78260C446}" type="presParOf" srcId="{3EE97830-0782-4FB6-BD88-0C7FF54F9D5E}" destId="{62831D13-DFDD-4118-82E8-F048BD6C4F30}" srcOrd="13" destOrd="0" presId="urn:microsoft.com/office/officeart/2005/8/layout/default"/>
    <dgm:cxn modelId="{63147D38-FC0F-4A9E-AF1C-68EED8733C2B}" type="presParOf" srcId="{3EE97830-0782-4FB6-BD88-0C7FF54F9D5E}" destId="{8222FF71-4DB7-4F33-921A-791BD69C2A30}" srcOrd="14" destOrd="0" presId="urn:microsoft.com/office/officeart/2005/8/layout/default"/>
    <dgm:cxn modelId="{89C38A48-7528-4601-8A5F-4649617BA79E}" type="presParOf" srcId="{3EE97830-0782-4FB6-BD88-0C7FF54F9D5E}" destId="{3266D371-D578-4EC1-BE88-C53BBD200C6E}" srcOrd="15" destOrd="0" presId="urn:microsoft.com/office/officeart/2005/8/layout/default"/>
    <dgm:cxn modelId="{1B9180E2-C495-499E-A28E-E74B21FE97A0}" type="presParOf" srcId="{3EE97830-0782-4FB6-BD88-0C7FF54F9D5E}" destId="{36D95BD7-037C-472C-9CF5-07DE780B7199}" srcOrd="16" destOrd="0" presId="urn:microsoft.com/office/officeart/2005/8/layout/default"/>
    <dgm:cxn modelId="{1CCC125F-777A-472E-87BD-24DAAF1EEA4D}" type="presParOf" srcId="{3EE97830-0782-4FB6-BD88-0C7FF54F9D5E}" destId="{6B9ED58D-636A-4B0D-86B1-BFA00771129C}" srcOrd="17" destOrd="0" presId="urn:microsoft.com/office/officeart/2005/8/layout/default"/>
    <dgm:cxn modelId="{874BAF11-E9AA-4CBC-874E-0AF73D9D0A91}" type="presParOf" srcId="{3EE97830-0782-4FB6-BD88-0C7FF54F9D5E}" destId="{D63D799B-2A86-4F06-8499-AEF2431DD309}" srcOrd="18" destOrd="0" presId="urn:microsoft.com/office/officeart/2005/8/layout/default"/>
    <dgm:cxn modelId="{B3584DC8-8F54-4308-81BE-5BDBF65C37FC}" type="presParOf" srcId="{3EE97830-0782-4FB6-BD88-0C7FF54F9D5E}" destId="{FF4E9246-BE8D-4354-9E7C-AAB5B6763885}" srcOrd="19" destOrd="0" presId="urn:microsoft.com/office/officeart/2005/8/layout/default"/>
    <dgm:cxn modelId="{7364D2E1-4256-4DCF-A36F-5977BEEA84CC}" type="presParOf" srcId="{3EE97830-0782-4FB6-BD88-0C7FF54F9D5E}" destId="{D6355D8A-1DF0-486A-845B-240EFCAECB96}" srcOrd="20" destOrd="0" presId="urn:microsoft.com/office/officeart/2005/8/layout/default"/>
    <dgm:cxn modelId="{A1A6B40F-1D75-4940-906E-3CF57DBF240B}" type="presParOf" srcId="{3EE97830-0782-4FB6-BD88-0C7FF54F9D5E}" destId="{42662041-9CCB-43C6-9049-3C85FF2594B0}" srcOrd="21" destOrd="0" presId="urn:microsoft.com/office/officeart/2005/8/layout/default"/>
    <dgm:cxn modelId="{4DE11ED8-AACB-4A6D-A86C-A035E1DB1D15}" type="presParOf" srcId="{3EE97830-0782-4FB6-BD88-0C7FF54F9D5E}" destId="{253AB6FC-3CC6-440C-B340-560EE333BADC}" srcOrd="22" destOrd="0" presId="urn:microsoft.com/office/officeart/2005/8/layout/default"/>
    <dgm:cxn modelId="{05AB3A48-A5A1-46A0-BB32-FC6A08D82364}" type="presParOf" srcId="{3EE97830-0782-4FB6-BD88-0C7FF54F9D5E}" destId="{07D664B6-382C-4DF9-82B9-DAAD1526FB70}" srcOrd="23" destOrd="0" presId="urn:microsoft.com/office/officeart/2005/8/layout/default"/>
    <dgm:cxn modelId="{ACED96FC-D649-46EA-8E66-E181833E58C4}" type="presParOf" srcId="{3EE97830-0782-4FB6-BD88-0C7FF54F9D5E}" destId="{BEFFEFFE-0018-4289-A9A9-2D32D1BD04EA}" srcOrd="24" destOrd="0" presId="urn:microsoft.com/office/officeart/2005/8/layout/default"/>
    <dgm:cxn modelId="{36893F2B-4F30-45F8-B1D2-A2A11D4E6B0F}" type="presParOf" srcId="{3EE97830-0782-4FB6-BD88-0C7FF54F9D5E}" destId="{C833FF4E-051A-4741-9D1B-0FB945074F17}" srcOrd="25" destOrd="0" presId="urn:microsoft.com/office/officeart/2005/8/layout/default"/>
    <dgm:cxn modelId="{1BC0DCFC-B9B2-4FAD-8E19-48977A99896E}" type="presParOf" srcId="{3EE97830-0782-4FB6-BD88-0C7FF54F9D5E}" destId="{6174EEC1-8930-42D3-A22B-FEE6149768F3}" srcOrd="26" destOrd="0" presId="urn:microsoft.com/office/officeart/2005/8/layout/default"/>
    <dgm:cxn modelId="{FE85C3D3-7DB0-4F1A-AFDE-83F21F5C189A}" type="presParOf" srcId="{3EE97830-0782-4FB6-BD88-0C7FF54F9D5E}" destId="{1D084FEB-3B72-4D84-9DDE-769DCF1903DA}" srcOrd="27" destOrd="0" presId="urn:microsoft.com/office/officeart/2005/8/layout/default"/>
    <dgm:cxn modelId="{23D3C958-C21E-4251-AE7E-3FABD2A1EDEC}" type="presParOf" srcId="{3EE97830-0782-4FB6-BD88-0C7FF54F9D5E}" destId="{9ECD8EF0-ACD2-4BB7-A794-E23434AD1822}" srcOrd="28" destOrd="0" presId="urn:microsoft.com/office/officeart/2005/8/layout/default"/>
    <dgm:cxn modelId="{28AE6285-B7F2-451C-8A77-26B96D862275}" type="presParOf" srcId="{3EE97830-0782-4FB6-BD88-0C7FF54F9D5E}" destId="{1626570E-EF8D-4E48-A20B-BB63A285F4F1}" srcOrd="29" destOrd="0" presId="urn:microsoft.com/office/officeart/2005/8/layout/default"/>
    <dgm:cxn modelId="{0D74068A-CAB4-48E8-B7FE-DCC559A0419F}" type="presParOf" srcId="{3EE97830-0782-4FB6-BD88-0C7FF54F9D5E}" destId="{B792C463-23D7-4042-ACE2-10A01F8E0E75}" srcOrd="30" destOrd="0" presId="urn:microsoft.com/office/officeart/2005/8/layout/default"/>
    <dgm:cxn modelId="{434133A9-02B4-46FB-84E5-5925DDAA2D7B}" type="presParOf" srcId="{3EE97830-0782-4FB6-BD88-0C7FF54F9D5E}" destId="{E2D1C067-4DA8-4ADB-93DB-101A60CF1DB5}" srcOrd="31" destOrd="0" presId="urn:microsoft.com/office/officeart/2005/8/layout/default"/>
    <dgm:cxn modelId="{505196FF-2383-40BD-A37F-D5C4C2B1BB0D}" type="presParOf" srcId="{3EE97830-0782-4FB6-BD88-0C7FF54F9D5E}" destId="{1CF1765C-9F9D-4E37-9613-3B045E3F4A03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18B57-CA3A-437B-9033-A1A9636E0212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0030D14C-2260-4F6C-A749-0F526F8D6FEC}">
      <dgm:prSet phldrT="[Testo]" custT="1"/>
      <dgm:spPr>
        <a:solidFill>
          <a:srgbClr val="FF6600"/>
        </a:solidFill>
      </dgm:spPr>
      <dgm:t>
        <a:bodyPr/>
        <a:lstStyle/>
        <a:p>
          <a:r>
            <a:rPr lang="it-IT" sz="2000" dirty="0"/>
            <a:t>Cluster 1 </a:t>
          </a:r>
          <a:r>
            <a:rPr lang="it-IT" sz="2000" b="1" dirty="0" err="1"/>
            <a:t>Health</a:t>
          </a:r>
          <a:r>
            <a:rPr lang="it-IT" sz="2000" b="1" dirty="0"/>
            <a:t> </a:t>
          </a:r>
        </a:p>
        <a:p>
          <a:r>
            <a:rPr lang="it-IT" sz="1400" b="0" dirty="0"/>
            <a:t>(Pillar II)</a:t>
          </a:r>
        </a:p>
      </dgm:t>
    </dgm:pt>
    <dgm:pt modelId="{68593DEC-0738-4B97-9206-C963282DC916}" type="parTrans" cxnId="{6E51F7AD-9311-4600-B839-CC7A5C062AF2}">
      <dgm:prSet/>
      <dgm:spPr/>
      <dgm:t>
        <a:bodyPr/>
        <a:lstStyle/>
        <a:p>
          <a:endParaRPr lang="it-IT" sz="4000"/>
        </a:p>
      </dgm:t>
    </dgm:pt>
    <dgm:pt modelId="{E600A9A1-B87B-49D2-873C-D02034D0EEB1}" type="sibTrans" cxnId="{6E51F7AD-9311-4600-B839-CC7A5C062AF2}">
      <dgm:prSet/>
      <dgm:spPr/>
      <dgm:t>
        <a:bodyPr/>
        <a:lstStyle/>
        <a:p>
          <a:endParaRPr lang="it-IT" sz="4000"/>
        </a:p>
      </dgm:t>
    </dgm:pt>
    <dgm:pt modelId="{4F64EEB5-3A48-44B1-907F-3A6D99FC852B}">
      <dgm:prSet phldrT="[Testo]" custT="1"/>
      <dgm:spPr>
        <a:solidFill>
          <a:srgbClr val="7030A0"/>
        </a:solidFill>
      </dgm:spPr>
      <dgm:t>
        <a:bodyPr/>
        <a:lstStyle/>
        <a:p>
          <a:r>
            <a:rPr lang="it-IT" sz="1800" dirty="0"/>
            <a:t>ERC    (Pillar I)</a:t>
          </a:r>
        </a:p>
      </dgm:t>
    </dgm:pt>
    <dgm:pt modelId="{F2454189-A033-4555-8A34-47D152711826}" type="parTrans" cxnId="{8ABCB1D3-EE44-435D-9879-DEA42CA8CE98}">
      <dgm:prSet custT="1"/>
      <dgm:spPr/>
      <dgm:t>
        <a:bodyPr/>
        <a:lstStyle/>
        <a:p>
          <a:endParaRPr lang="it-IT" sz="1100"/>
        </a:p>
      </dgm:t>
    </dgm:pt>
    <dgm:pt modelId="{D9DE2BCA-EC14-4E31-8477-F43329D3CA81}" type="sibTrans" cxnId="{8ABCB1D3-EE44-435D-9879-DEA42CA8CE98}">
      <dgm:prSet/>
      <dgm:spPr/>
      <dgm:t>
        <a:bodyPr/>
        <a:lstStyle/>
        <a:p>
          <a:endParaRPr lang="it-IT" sz="4000"/>
        </a:p>
      </dgm:t>
    </dgm:pt>
    <dgm:pt modelId="{9B02A567-B897-46EE-A7F8-172381B8ADFB}">
      <dgm:prSet phldrT="[Testo]" custT="1"/>
      <dgm:spPr>
        <a:solidFill>
          <a:srgbClr val="FF6600"/>
        </a:solidFill>
      </dgm:spPr>
      <dgm:t>
        <a:bodyPr/>
        <a:lstStyle/>
        <a:p>
          <a:r>
            <a:rPr lang="it-IT" sz="1400" dirty="0"/>
            <a:t>Cluster 6 – </a:t>
          </a:r>
          <a:r>
            <a:rPr lang="it-IT" sz="1400" dirty="0" err="1"/>
            <a:t>Food</a:t>
          </a:r>
          <a:r>
            <a:rPr lang="it-IT" sz="1400" dirty="0"/>
            <a:t>, </a:t>
          </a:r>
          <a:r>
            <a:rPr lang="it-IT" sz="1400" dirty="0" err="1"/>
            <a:t>bioeconomy</a:t>
          </a:r>
          <a:r>
            <a:rPr lang="it-IT" sz="1400" dirty="0"/>
            <a:t>…</a:t>
          </a:r>
        </a:p>
      </dgm:t>
    </dgm:pt>
    <dgm:pt modelId="{162B5EDB-A5AA-45C1-BB2A-30B59335BFFB}" type="parTrans" cxnId="{05AC6936-1DDF-403D-B672-B780A7D8727E}">
      <dgm:prSet custT="1"/>
      <dgm:spPr/>
      <dgm:t>
        <a:bodyPr/>
        <a:lstStyle/>
        <a:p>
          <a:endParaRPr lang="it-IT" sz="1100"/>
        </a:p>
      </dgm:t>
    </dgm:pt>
    <dgm:pt modelId="{5CCFEBD5-33E0-4BBC-9FBE-E9FCCC3E640C}" type="sibTrans" cxnId="{05AC6936-1DDF-403D-B672-B780A7D8727E}">
      <dgm:prSet/>
      <dgm:spPr/>
      <dgm:t>
        <a:bodyPr/>
        <a:lstStyle/>
        <a:p>
          <a:endParaRPr lang="it-IT" sz="4000"/>
        </a:p>
      </dgm:t>
    </dgm:pt>
    <dgm:pt modelId="{F5377B73-90DE-4118-806D-461036E44967}">
      <dgm:prSet custT="1"/>
      <dgm:spPr>
        <a:solidFill>
          <a:srgbClr val="FF6600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it-IT" sz="1400" dirty="0"/>
            <a:t>Cluster 3 – </a:t>
          </a:r>
          <a:r>
            <a:rPr lang="it-IT" sz="1400" dirty="0" err="1"/>
            <a:t>Civil</a:t>
          </a:r>
          <a:r>
            <a:rPr lang="it-IT" sz="1400" dirty="0"/>
            <a:t> security for society </a:t>
          </a:r>
        </a:p>
      </dgm:t>
    </dgm:pt>
    <dgm:pt modelId="{C7C20365-1AE7-4CC7-BCB8-71E8E3BC0381}" type="parTrans" cxnId="{3BF22C1B-D9B1-4A7C-ADDA-0C22BEDEEB04}">
      <dgm:prSet/>
      <dgm:spPr/>
      <dgm:t>
        <a:bodyPr/>
        <a:lstStyle/>
        <a:p>
          <a:endParaRPr lang="it-IT"/>
        </a:p>
      </dgm:t>
    </dgm:pt>
    <dgm:pt modelId="{E5FC79DB-F337-4D81-AD3E-BE9E3B55DB2B}" type="sibTrans" cxnId="{3BF22C1B-D9B1-4A7C-ADDA-0C22BEDEEB04}">
      <dgm:prSet/>
      <dgm:spPr/>
      <dgm:t>
        <a:bodyPr/>
        <a:lstStyle/>
        <a:p>
          <a:endParaRPr lang="it-IT"/>
        </a:p>
      </dgm:t>
    </dgm:pt>
    <dgm:pt modelId="{5B343B80-D208-4287-939D-913305013521}">
      <dgm:prSet phldrT="[Testo]" custT="1"/>
      <dgm:spPr>
        <a:solidFill>
          <a:srgbClr val="7030A0"/>
        </a:solidFill>
      </dgm:spPr>
      <dgm:t>
        <a:bodyPr/>
        <a:lstStyle/>
        <a:p>
          <a:r>
            <a:rPr lang="it-IT" sz="1100" dirty="0" err="1"/>
            <a:t>Research</a:t>
          </a:r>
          <a:r>
            <a:rPr lang="it-IT" sz="1100" dirty="0"/>
            <a:t> </a:t>
          </a:r>
          <a:r>
            <a:rPr lang="it-IT" sz="1100" dirty="0" err="1"/>
            <a:t>Infrastructure</a:t>
          </a:r>
          <a:r>
            <a:rPr lang="it-IT" sz="1100" dirty="0"/>
            <a:t> </a:t>
          </a:r>
        </a:p>
        <a:p>
          <a:r>
            <a:rPr lang="it-IT" sz="1200" dirty="0"/>
            <a:t>(</a:t>
          </a:r>
          <a:r>
            <a:rPr lang="it-IT" sz="1600" dirty="0"/>
            <a:t>Pillar I)</a:t>
          </a:r>
        </a:p>
      </dgm:t>
    </dgm:pt>
    <dgm:pt modelId="{AB1A07E9-34CE-4812-BD72-2F2E7F8EA58C}" type="parTrans" cxnId="{FBDC39D0-2CA4-4C4F-AD8C-E63ABF62AC08}">
      <dgm:prSet/>
      <dgm:spPr/>
      <dgm:t>
        <a:bodyPr/>
        <a:lstStyle/>
        <a:p>
          <a:endParaRPr lang="it-IT"/>
        </a:p>
      </dgm:t>
    </dgm:pt>
    <dgm:pt modelId="{D3B643D8-5529-43E9-A703-02F7E72D7576}" type="sibTrans" cxnId="{FBDC39D0-2CA4-4C4F-AD8C-E63ABF62AC08}">
      <dgm:prSet/>
      <dgm:spPr/>
      <dgm:t>
        <a:bodyPr/>
        <a:lstStyle/>
        <a:p>
          <a:endParaRPr lang="it-IT"/>
        </a:p>
      </dgm:t>
    </dgm:pt>
    <dgm:pt modelId="{11AA5B16-B0BB-46AB-BD7C-8843C6908109}">
      <dgm:prSet custT="1"/>
      <dgm:spPr>
        <a:solidFill>
          <a:srgbClr val="FF66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dirty="0"/>
            <a:t>Cluster 4 – Digital, </a:t>
          </a:r>
          <a:r>
            <a:rPr lang="it-IT" sz="1400" dirty="0" err="1"/>
            <a:t>Industry</a:t>
          </a:r>
          <a:r>
            <a:rPr lang="it-IT" sz="1400" dirty="0"/>
            <a:t> and Space</a:t>
          </a:r>
        </a:p>
      </dgm:t>
    </dgm:pt>
    <dgm:pt modelId="{7C96F119-C33C-4577-B09E-A176BFCDB14A}" type="sibTrans" cxnId="{ED83D8E3-EF6C-4448-B902-B0133D167576}">
      <dgm:prSet/>
      <dgm:spPr/>
      <dgm:t>
        <a:bodyPr/>
        <a:lstStyle/>
        <a:p>
          <a:endParaRPr lang="it-IT" sz="4000"/>
        </a:p>
      </dgm:t>
    </dgm:pt>
    <dgm:pt modelId="{936484B2-EA25-4C81-A663-88FDAC2CAC9C}" type="parTrans" cxnId="{ED83D8E3-EF6C-4448-B902-B0133D167576}">
      <dgm:prSet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519E1A8-A665-420A-B7B4-477C34CB59E8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1800" dirty="0"/>
            <a:t>Pillar III </a:t>
          </a:r>
          <a:r>
            <a:rPr lang="it-IT" sz="1200" dirty="0"/>
            <a:t>«Innovative Europe»</a:t>
          </a:r>
        </a:p>
      </dgm:t>
    </dgm:pt>
    <dgm:pt modelId="{88F10B55-387A-4B44-8EB7-123AC47EDB2B}" type="parTrans" cxnId="{28B0E730-5223-4BE6-AF1F-A8EA4CD5B843}">
      <dgm:prSet/>
      <dgm:spPr/>
      <dgm:t>
        <a:bodyPr/>
        <a:lstStyle/>
        <a:p>
          <a:endParaRPr lang="it-IT"/>
        </a:p>
      </dgm:t>
    </dgm:pt>
    <dgm:pt modelId="{B3BD98FF-0013-4131-BFFB-A2129F9552CD}" type="sibTrans" cxnId="{28B0E730-5223-4BE6-AF1F-A8EA4CD5B843}">
      <dgm:prSet/>
      <dgm:spPr/>
      <dgm:t>
        <a:bodyPr/>
        <a:lstStyle/>
        <a:p>
          <a:endParaRPr lang="it-IT"/>
        </a:p>
      </dgm:t>
    </dgm:pt>
    <dgm:pt modelId="{95C95906-F68D-4581-932A-CBA8A4856918}">
      <dgm:prSet phldrT="[Testo]" custT="1"/>
      <dgm:spPr>
        <a:solidFill>
          <a:srgbClr val="7030A0"/>
        </a:solidFill>
      </dgm:spPr>
      <dgm:t>
        <a:bodyPr/>
        <a:lstStyle/>
        <a:p>
          <a:r>
            <a:rPr lang="it-IT" sz="1800" dirty="0"/>
            <a:t>MSCA (Pillar I)</a:t>
          </a:r>
        </a:p>
      </dgm:t>
    </dgm:pt>
    <dgm:pt modelId="{62E117AB-B7C3-4E22-BA4D-515EA78AF7FF}" type="sibTrans" cxnId="{943837D1-877B-48B2-BA7B-65CE65F7A928}">
      <dgm:prSet/>
      <dgm:spPr/>
      <dgm:t>
        <a:bodyPr/>
        <a:lstStyle/>
        <a:p>
          <a:endParaRPr lang="it-IT"/>
        </a:p>
      </dgm:t>
    </dgm:pt>
    <dgm:pt modelId="{56D5944F-FC7C-4E32-A489-DD62C0591284}" type="parTrans" cxnId="{943837D1-877B-48B2-BA7B-65CE65F7A928}">
      <dgm:prSet/>
      <dgm:spPr/>
      <dgm:t>
        <a:bodyPr/>
        <a:lstStyle/>
        <a:p>
          <a:endParaRPr lang="it-IT"/>
        </a:p>
      </dgm:t>
    </dgm:pt>
    <dgm:pt modelId="{28CE6338-2D3E-4EF6-9145-8D822F5B39E5}" type="pres">
      <dgm:prSet presAssocID="{69818B57-CA3A-437B-9033-A1A9636E021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823A11-7A52-4951-9624-5B194CDEF9C6}" type="pres">
      <dgm:prSet presAssocID="{0030D14C-2260-4F6C-A749-0F526F8D6FEC}" presName="centerShape" presStyleLbl="node0" presStyleIdx="0" presStyleCnt="1" custScaleX="115059" custScaleY="107388" custLinFactNeighborX="-619" custLinFactNeighborY="-619"/>
      <dgm:spPr/>
    </dgm:pt>
    <dgm:pt modelId="{4B73CEEB-C511-42AA-9060-B115CD5AB207}" type="pres">
      <dgm:prSet presAssocID="{F2454189-A033-4555-8A34-47D152711826}" presName="parTrans" presStyleLbl="sibTrans2D1" presStyleIdx="0" presStyleCnt="7"/>
      <dgm:spPr/>
    </dgm:pt>
    <dgm:pt modelId="{0F995208-2A13-4FB2-A6CB-79AF086FDF5E}" type="pres">
      <dgm:prSet presAssocID="{F2454189-A033-4555-8A34-47D152711826}" presName="connectorText" presStyleLbl="sibTrans2D1" presStyleIdx="0" presStyleCnt="7"/>
      <dgm:spPr/>
    </dgm:pt>
    <dgm:pt modelId="{A557A0C9-7E27-4BAF-9EC6-51B41C724054}" type="pres">
      <dgm:prSet presAssocID="{4F64EEB5-3A48-44B1-907F-3A6D99FC852B}" presName="node" presStyleLbl="node1" presStyleIdx="0" presStyleCnt="7">
        <dgm:presLayoutVars>
          <dgm:bulletEnabled val="1"/>
        </dgm:presLayoutVars>
      </dgm:prSet>
      <dgm:spPr/>
    </dgm:pt>
    <dgm:pt modelId="{649BBDA1-05C4-45AB-B2EA-ACF9B08637E2}" type="pres">
      <dgm:prSet presAssocID="{56D5944F-FC7C-4E32-A489-DD62C0591284}" presName="parTrans" presStyleLbl="sibTrans2D1" presStyleIdx="1" presStyleCnt="7"/>
      <dgm:spPr/>
    </dgm:pt>
    <dgm:pt modelId="{24E42BFD-8606-428D-8AAA-3D7C2A99AA53}" type="pres">
      <dgm:prSet presAssocID="{56D5944F-FC7C-4E32-A489-DD62C0591284}" presName="connectorText" presStyleLbl="sibTrans2D1" presStyleIdx="1" presStyleCnt="7"/>
      <dgm:spPr/>
    </dgm:pt>
    <dgm:pt modelId="{6A30BF37-9814-4EFF-A44F-676135462FC4}" type="pres">
      <dgm:prSet presAssocID="{95C95906-F68D-4581-932A-CBA8A4856918}" presName="node" presStyleLbl="node1" presStyleIdx="1" presStyleCnt="7">
        <dgm:presLayoutVars>
          <dgm:bulletEnabled val="1"/>
        </dgm:presLayoutVars>
      </dgm:prSet>
      <dgm:spPr/>
    </dgm:pt>
    <dgm:pt modelId="{7D94782F-51C9-43B1-932F-34B686CD18A1}" type="pres">
      <dgm:prSet presAssocID="{AB1A07E9-34CE-4812-BD72-2F2E7F8EA58C}" presName="parTrans" presStyleLbl="sibTrans2D1" presStyleIdx="2" presStyleCnt="7"/>
      <dgm:spPr/>
    </dgm:pt>
    <dgm:pt modelId="{CADD071C-4E21-405A-B4F0-230E23474A2F}" type="pres">
      <dgm:prSet presAssocID="{AB1A07E9-34CE-4812-BD72-2F2E7F8EA58C}" presName="connectorText" presStyleLbl="sibTrans2D1" presStyleIdx="2" presStyleCnt="7"/>
      <dgm:spPr/>
    </dgm:pt>
    <dgm:pt modelId="{4B1FB2CC-A413-4E4C-BD8E-74DC7E803C1D}" type="pres">
      <dgm:prSet presAssocID="{5B343B80-D208-4287-939D-913305013521}" presName="node" presStyleLbl="node1" presStyleIdx="2" presStyleCnt="7">
        <dgm:presLayoutVars>
          <dgm:bulletEnabled val="1"/>
        </dgm:presLayoutVars>
      </dgm:prSet>
      <dgm:spPr/>
    </dgm:pt>
    <dgm:pt modelId="{B64AF038-A848-4E06-9FD0-0833A82500F5}" type="pres">
      <dgm:prSet presAssocID="{C7C20365-1AE7-4CC7-BCB8-71E8E3BC0381}" presName="parTrans" presStyleLbl="sibTrans2D1" presStyleIdx="3" presStyleCnt="7"/>
      <dgm:spPr/>
    </dgm:pt>
    <dgm:pt modelId="{E95CA0EC-D302-4CC8-B0B9-EA7687FF70AF}" type="pres">
      <dgm:prSet presAssocID="{C7C20365-1AE7-4CC7-BCB8-71E8E3BC0381}" presName="connectorText" presStyleLbl="sibTrans2D1" presStyleIdx="3" presStyleCnt="7"/>
      <dgm:spPr/>
    </dgm:pt>
    <dgm:pt modelId="{53AAD74C-BDBD-4940-8381-78491B4E5C8C}" type="pres">
      <dgm:prSet presAssocID="{F5377B73-90DE-4118-806D-461036E44967}" presName="node" presStyleLbl="node1" presStyleIdx="3" presStyleCnt="7">
        <dgm:presLayoutVars>
          <dgm:bulletEnabled val="1"/>
        </dgm:presLayoutVars>
      </dgm:prSet>
      <dgm:spPr/>
    </dgm:pt>
    <dgm:pt modelId="{97C8E602-872B-45EE-B805-BB183EDFA425}" type="pres">
      <dgm:prSet presAssocID="{936484B2-EA25-4C81-A663-88FDAC2CAC9C}" presName="parTrans" presStyleLbl="sibTrans2D1" presStyleIdx="4" presStyleCnt="7"/>
      <dgm:spPr>
        <a:xfrm rot="3230745">
          <a:off x="4011266" y="3721141"/>
          <a:ext cx="320512" cy="549000"/>
        </a:xfrm>
        <a:prstGeom prst="rightArrow">
          <a:avLst>
            <a:gd name="adj1" fmla="val 60000"/>
            <a:gd name="adj2" fmla="val 50000"/>
          </a:avLst>
        </a:prstGeom>
      </dgm:spPr>
    </dgm:pt>
    <dgm:pt modelId="{6B84C6EB-E548-44F5-A450-71CDE2134987}" type="pres">
      <dgm:prSet presAssocID="{936484B2-EA25-4C81-A663-88FDAC2CAC9C}" presName="connectorText" presStyleLbl="sibTrans2D1" presStyleIdx="4" presStyleCnt="7"/>
      <dgm:spPr/>
    </dgm:pt>
    <dgm:pt modelId="{C96FD854-960C-46D5-97A3-74DE336D12B7}" type="pres">
      <dgm:prSet presAssocID="{11AA5B16-B0BB-46AB-BD7C-8843C6908109}" presName="node" presStyleLbl="node1" presStyleIdx="4" presStyleCnt="7">
        <dgm:presLayoutVars>
          <dgm:bulletEnabled val="1"/>
        </dgm:presLayoutVars>
      </dgm:prSet>
      <dgm:spPr/>
    </dgm:pt>
    <dgm:pt modelId="{71935FD6-3DD3-4037-9285-4BCF3E57E089}" type="pres">
      <dgm:prSet presAssocID="{162B5EDB-A5AA-45C1-BB2A-30B59335BFFB}" presName="parTrans" presStyleLbl="sibTrans2D1" presStyleIdx="5" presStyleCnt="7"/>
      <dgm:spPr/>
    </dgm:pt>
    <dgm:pt modelId="{F0FFD742-08CF-4153-B79C-DC684AAA8C48}" type="pres">
      <dgm:prSet presAssocID="{162B5EDB-A5AA-45C1-BB2A-30B59335BFFB}" presName="connectorText" presStyleLbl="sibTrans2D1" presStyleIdx="5" presStyleCnt="7"/>
      <dgm:spPr/>
    </dgm:pt>
    <dgm:pt modelId="{B4F13402-4993-4AD4-B5C8-8BAA416D7F66}" type="pres">
      <dgm:prSet presAssocID="{9B02A567-B897-46EE-A7F8-172381B8ADFB}" presName="node" presStyleLbl="node1" presStyleIdx="5" presStyleCnt="7" custRadScaleRad="100555" custRadScaleInc="2637">
        <dgm:presLayoutVars>
          <dgm:bulletEnabled val="1"/>
        </dgm:presLayoutVars>
      </dgm:prSet>
      <dgm:spPr/>
    </dgm:pt>
    <dgm:pt modelId="{9C5C71E0-6B1C-4147-A0F0-5EB65BF14927}" type="pres">
      <dgm:prSet presAssocID="{88F10B55-387A-4B44-8EB7-123AC47EDB2B}" presName="parTrans" presStyleLbl="sibTrans2D1" presStyleIdx="6" presStyleCnt="7"/>
      <dgm:spPr/>
    </dgm:pt>
    <dgm:pt modelId="{DCC6E51D-C51B-4AFC-A584-5C779944944A}" type="pres">
      <dgm:prSet presAssocID="{88F10B55-387A-4B44-8EB7-123AC47EDB2B}" presName="connectorText" presStyleLbl="sibTrans2D1" presStyleIdx="6" presStyleCnt="7"/>
      <dgm:spPr/>
    </dgm:pt>
    <dgm:pt modelId="{1EEA8087-5AFA-4211-95AC-F55B3ED07E5D}" type="pres">
      <dgm:prSet presAssocID="{5519E1A8-A665-420A-B7B4-477C34CB59E8}" presName="node" presStyleLbl="node1" presStyleIdx="6" presStyleCnt="7">
        <dgm:presLayoutVars>
          <dgm:bulletEnabled val="1"/>
        </dgm:presLayoutVars>
      </dgm:prSet>
      <dgm:spPr/>
    </dgm:pt>
  </dgm:ptLst>
  <dgm:cxnLst>
    <dgm:cxn modelId="{E3EE2510-9804-455A-A1D4-C5E8D52356FC}" type="presOf" srcId="{11AA5B16-B0BB-46AB-BD7C-8843C6908109}" destId="{C96FD854-960C-46D5-97A3-74DE336D12B7}" srcOrd="0" destOrd="0" presId="urn:microsoft.com/office/officeart/2005/8/layout/radial5"/>
    <dgm:cxn modelId="{5D8AD015-AFF2-418F-B1B0-E387D258F3F5}" type="presOf" srcId="{C7C20365-1AE7-4CC7-BCB8-71E8E3BC0381}" destId="{B64AF038-A848-4E06-9FD0-0833A82500F5}" srcOrd="0" destOrd="0" presId="urn:microsoft.com/office/officeart/2005/8/layout/radial5"/>
    <dgm:cxn modelId="{0C04D619-D0DF-49A6-96C4-3A9807648F91}" type="presOf" srcId="{56D5944F-FC7C-4E32-A489-DD62C0591284}" destId="{24E42BFD-8606-428D-8AAA-3D7C2A99AA53}" srcOrd="1" destOrd="0" presId="urn:microsoft.com/office/officeart/2005/8/layout/radial5"/>
    <dgm:cxn modelId="{3BF22C1B-D9B1-4A7C-ADDA-0C22BEDEEB04}" srcId="{0030D14C-2260-4F6C-A749-0F526F8D6FEC}" destId="{F5377B73-90DE-4118-806D-461036E44967}" srcOrd="3" destOrd="0" parTransId="{C7C20365-1AE7-4CC7-BCB8-71E8E3BC0381}" sibTransId="{E5FC79DB-F337-4D81-AD3E-BE9E3B55DB2B}"/>
    <dgm:cxn modelId="{AAE30E1D-CF0C-4694-9BF6-D9AE87EDCDE1}" type="presOf" srcId="{AB1A07E9-34CE-4812-BD72-2F2E7F8EA58C}" destId="{CADD071C-4E21-405A-B4F0-230E23474A2F}" srcOrd="1" destOrd="0" presId="urn:microsoft.com/office/officeart/2005/8/layout/radial5"/>
    <dgm:cxn modelId="{F0A6492E-2AC1-466D-92F4-100BB8716293}" type="presOf" srcId="{F2454189-A033-4555-8A34-47D152711826}" destId="{4B73CEEB-C511-42AA-9060-B115CD5AB207}" srcOrd="0" destOrd="0" presId="urn:microsoft.com/office/officeart/2005/8/layout/radial5"/>
    <dgm:cxn modelId="{28B0E730-5223-4BE6-AF1F-A8EA4CD5B843}" srcId="{0030D14C-2260-4F6C-A749-0F526F8D6FEC}" destId="{5519E1A8-A665-420A-B7B4-477C34CB59E8}" srcOrd="6" destOrd="0" parTransId="{88F10B55-387A-4B44-8EB7-123AC47EDB2B}" sibTransId="{B3BD98FF-0013-4131-BFFB-A2129F9552CD}"/>
    <dgm:cxn modelId="{D25AAB35-50B9-4A8B-8277-49CDE65C7E15}" type="presOf" srcId="{F2454189-A033-4555-8A34-47D152711826}" destId="{0F995208-2A13-4FB2-A6CB-79AF086FDF5E}" srcOrd="1" destOrd="0" presId="urn:microsoft.com/office/officeart/2005/8/layout/radial5"/>
    <dgm:cxn modelId="{05AC6936-1DDF-403D-B672-B780A7D8727E}" srcId="{0030D14C-2260-4F6C-A749-0F526F8D6FEC}" destId="{9B02A567-B897-46EE-A7F8-172381B8ADFB}" srcOrd="5" destOrd="0" parTransId="{162B5EDB-A5AA-45C1-BB2A-30B59335BFFB}" sibTransId="{5CCFEBD5-33E0-4BBC-9FBE-E9FCCC3E640C}"/>
    <dgm:cxn modelId="{ADEB7836-DA83-4C4C-8649-3DADE4BEE236}" type="presOf" srcId="{0030D14C-2260-4F6C-A749-0F526F8D6FEC}" destId="{BD823A11-7A52-4951-9624-5B194CDEF9C6}" srcOrd="0" destOrd="0" presId="urn:microsoft.com/office/officeart/2005/8/layout/radial5"/>
    <dgm:cxn modelId="{94A7335D-B03C-454A-BB2E-F94EA8AFBC18}" type="presOf" srcId="{4F64EEB5-3A48-44B1-907F-3A6D99FC852B}" destId="{A557A0C9-7E27-4BAF-9EC6-51B41C724054}" srcOrd="0" destOrd="0" presId="urn:microsoft.com/office/officeart/2005/8/layout/radial5"/>
    <dgm:cxn modelId="{4B6E7B68-8AA9-4B11-842D-B1CF6C38DA54}" type="presOf" srcId="{936484B2-EA25-4C81-A663-88FDAC2CAC9C}" destId="{6B84C6EB-E548-44F5-A450-71CDE2134987}" srcOrd="1" destOrd="0" presId="urn:microsoft.com/office/officeart/2005/8/layout/radial5"/>
    <dgm:cxn modelId="{D386E24F-5FA3-409A-A499-E6AF469BF7CF}" type="presOf" srcId="{5B343B80-D208-4287-939D-913305013521}" destId="{4B1FB2CC-A413-4E4C-BD8E-74DC7E803C1D}" srcOrd="0" destOrd="0" presId="urn:microsoft.com/office/officeart/2005/8/layout/radial5"/>
    <dgm:cxn modelId="{406A4D50-859B-4200-8BF3-0F10C07AC51E}" type="presOf" srcId="{C7C20365-1AE7-4CC7-BCB8-71E8E3BC0381}" destId="{E95CA0EC-D302-4CC8-B0B9-EA7687FF70AF}" srcOrd="1" destOrd="0" presId="urn:microsoft.com/office/officeart/2005/8/layout/radial5"/>
    <dgm:cxn modelId="{A3883976-355B-4F02-B65D-3476AB935E2C}" type="presOf" srcId="{88F10B55-387A-4B44-8EB7-123AC47EDB2B}" destId="{9C5C71E0-6B1C-4147-A0F0-5EB65BF14927}" srcOrd="0" destOrd="0" presId="urn:microsoft.com/office/officeart/2005/8/layout/radial5"/>
    <dgm:cxn modelId="{27F2A295-D9CA-44E5-A931-F8F4CF0319E8}" type="presOf" srcId="{69818B57-CA3A-437B-9033-A1A9636E0212}" destId="{28CE6338-2D3E-4EF6-9145-8D822F5B39E5}" srcOrd="0" destOrd="0" presId="urn:microsoft.com/office/officeart/2005/8/layout/radial5"/>
    <dgm:cxn modelId="{6E51F7AD-9311-4600-B839-CC7A5C062AF2}" srcId="{69818B57-CA3A-437B-9033-A1A9636E0212}" destId="{0030D14C-2260-4F6C-A749-0F526F8D6FEC}" srcOrd="0" destOrd="0" parTransId="{68593DEC-0738-4B97-9206-C963282DC916}" sibTransId="{E600A9A1-B87B-49D2-873C-D02034D0EEB1}"/>
    <dgm:cxn modelId="{6FA9DABD-7941-4454-9074-A6342BF8BFEF}" type="presOf" srcId="{56D5944F-FC7C-4E32-A489-DD62C0591284}" destId="{649BBDA1-05C4-45AB-B2EA-ACF9B08637E2}" srcOrd="0" destOrd="0" presId="urn:microsoft.com/office/officeart/2005/8/layout/radial5"/>
    <dgm:cxn modelId="{FBDC39D0-2CA4-4C4F-AD8C-E63ABF62AC08}" srcId="{0030D14C-2260-4F6C-A749-0F526F8D6FEC}" destId="{5B343B80-D208-4287-939D-913305013521}" srcOrd="2" destOrd="0" parTransId="{AB1A07E9-34CE-4812-BD72-2F2E7F8EA58C}" sibTransId="{D3B643D8-5529-43E9-A703-02F7E72D7576}"/>
    <dgm:cxn modelId="{943837D1-877B-48B2-BA7B-65CE65F7A928}" srcId="{0030D14C-2260-4F6C-A749-0F526F8D6FEC}" destId="{95C95906-F68D-4581-932A-CBA8A4856918}" srcOrd="1" destOrd="0" parTransId="{56D5944F-FC7C-4E32-A489-DD62C0591284}" sibTransId="{62E117AB-B7C3-4E22-BA4D-515EA78AF7FF}"/>
    <dgm:cxn modelId="{8ABCB1D3-EE44-435D-9879-DEA42CA8CE98}" srcId="{0030D14C-2260-4F6C-A749-0F526F8D6FEC}" destId="{4F64EEB5-3A48-44B1-907F-3A6D99FC852B}" srcOrd="0" destOrd="0" parTransId="{F2454189-A033-4555-8A34-47D152711826}" sibTransId="{D9DE2BCA-EC14-4E31-8477-F43329D3CA81}"/>
    <dgm:cxn modelId="{002223D5-0087-4FE8-80D9-E51AA8FDBE20}" type="presOf" srcId="{95C95906-F68D-4581-932A-CBA8A4856918}" destId="{6A30BF37-9814-4EFF-A44F-676135462FC4}" srcOrd="0" destOrd="0" presId="urn:microsoft.com/office/officeart/2005/8/layout/radial5"/>
    <dgm:cxn modelId="{ECDE52D6-619C-4AA5-8ED2-90B6F535AE19}" type="presOf" srcId="{88F10B55-387A-4B44-8EB7-123AC47EDB2B}" destId="{DCC6E51D-C51B-4AFC-A584-5C779944944A}" srcOrd="1" destOrd="0" presId="urn:microsoft.com/office/officeart/2005/8/layout/radial5"/>
    <dgm:cxn modelId="{C7F5CCDA-A514-4815-965B-C5DC194DF5D9}" type="presOf" srcId="{9B02A567-B897-46EE-A7F8-172381B8ADFB}" destId="{B4F13402-4993-4AD4-B5C8-8BAA416D7F66}" srcOrd="0" destOrd="0" presId="urn:microsoft.com/office/officeart/2005/8/layout/radial5"/>
    <dgm:cxn modelId="{DE3A7BDD-F291-44FA-B294-163C499B0DC3}" type="presOf" srcId="{AB1A07E9-34CE-4812-BD72-2F2E7F8EA58C}" destId="{7D94782F-51C9-43B1-932F-34B686CD18A1}" srcOrd="0" destOrd="0" presId="urn:microsoft.com/office/officeart/2005/8/layout/radial5"/>
    <dgm:cxn modelId="{F2D00FDF-7BF1-4EAE-BD97-CD352B6FF518}" type="presOf" srcId="{5519E1A8-A665-420A-B7B4-477C34CB59E8}" destId="{1EEA8087-5AFA-4211-95AC-F55B3ED07E5D}" srcOrd="0" destOrd="0" presId="urn:microsoft.com/office/officeart/2005/8/layout/radial5"/>
    <dgm:cxn modelId="{ED83D8E3-EF6C-4448-B902-B0133D167576}" srcId="{0030D14C-2260-4F6C-A749-0F526F8D6FEC}" destId="{11AA5B16-B0BB-46AB-BD7C-8843C6908109}" srcOrd="4" destOrd="0" parTransId="{936484B2-EA25-4C81-A663-88FDAC2CAC9C}" sibTransId="{7C96F119-C33C-4577-B09E-A176BFCDB14A}"/>
    <dgm:cxn modelId="{B84CE4E7-D71B-4A5B-8668-A51444A3D7B4}" type="presOf" srcId="{F5377B73-90DE-4118-806D-461036E44967}" destId="{53AAD74C-BDBD-4940-8381-78491B4E5C8C}" srcOrd="0" destOrd="0" presId="urn:microsoft.com/office/officeart/2005/8/layout/radial5"/>
    <dgm:cxn modelId="{362853EE-AC86-401E-BFCE-EE033961875F}" type="presOf" srcId="{162B5EDB-A5AA-45C1-BB2A-30B59335BFFB}" destId="{71935FD6-3DD3-4037-9285-4BCF3E57E089}" srcOrd="0" destOrd="0" presId="urn:microsoft.com/office/officeart/2005/8/layout/radial5"/>
    <dgm:cxn modelId="{E87D8FF0-4388-424C-9608-161B08B5618B}" type="presOf" srcId="{162B5EDB-A5AA-45C1-BB2A-30B59335BFFB}" destId="{F0FFD742-08CF-4153-B79C-DC684AAA8C48}" srcOrd="1" destOrd="0" presId="urn:microsoft.com/office/officeart/2005/8/layout/radial5"/>
    <dgm:cxn modelId="{8DBA83FB-CC38-4BEA-97DC-E82F5685D819}" type="presOf" srcId="{936484B2-EA25-4C81-A663-88FDAC2CAC9C}" destId="{97C8E602-872B-45EE-B805-BB183EDFA425}" srcOrd="0" destOrd="0" presId="urn:microsoft.com/office/officeart/2005/8/layout/radial5"/>
    <dgm:cxn modelId="{9FCB226C-CDA7-4DE8-B8A0-939A2A4E1B4F}" type="presParOf" srcId="{28CE6338-2D3E-4EF6-9145-8D822F5B39E5}" destId="{BD823A11-7A52-4951-9624-5B194CDEF9C6}" srcOrd="0" destOrd="0" presId="urn:microsoft.com/office/officeart/2005/8/layout/radial5"/>
    <dgm:cxn modelId="{A7FB1DA4-9F85-451D-B4FC-6613164FC273}" type="presParOf" srcId="{28CE6338-2D3E-4EF6-9145-8D822F5B39E5}" destId="{4B73CEEB-C511-42AA-9060-B115CD5AB207}" srcOrd="1" destOrd="0" presId="urn:microsoft.com/office/officeart/2005/8/layout/radial5"/>
    <dgm:cxn modelId="{DECB193A-E705-49C0-AE76-B628F104C55A}" type="presParOf" srcId="{4B73CEEB-C511-42AA-9060-B115CD5AB207}" destId="{0F995208-2A13-4FB2-A6CB-79AF086FDF5E}" srcOrd="0" destOrd="0" presId="urn:microsoft.com/office/officeart/2005/8/layout/radial5"/>
    <dgm:cxn modelId="{4F48EA5E-A2DE-4F1B-9262-59FC4B2D718A}" type="presParOf" srcId="{28CE6338-2D3E-4EF6-9145-8D822F5B39E5}" destId="{A557A0C9-7E27-4BAF-9EC6-51B41C724054}" srcOrd="2" destOrd="0" presId="urn:microsoft.com/office/officeart/2005/8/layout/radial5"/>
    <dgm:cxn modelId="{3C9D75F6-A765-4D74-842C-EB06E0308609}" type="presParOf" srcId="{28CE6338-2D3E-4EF6-9145-8D822F5B39E5}" destId="{649BBDA1-05C4-45AB-B2EA-ACF9B08637E2}" srcOrd="3" destOrd="0" presId="urn:microsoft.com/office/officeart/2005/8/layout/radial5"/>
    <dgm:cxn modelId="{E71C56EE-81E3-412E-B003-EFE6B8AD0FA6}" type="presParOf" srcId="{649BBDA1-05C4-45AB-B2EA-ACF9B08637E2}" destId="{24E42BFD-8606-428D-8AAA-3D7C2A99AA53}" srcOrd="0" destOrd="0" presId="urn:microsoft.com/office/officeart/2005/8/layout/radial5"/>
    <dgm:cxn modelId="{A528BFDD-B074-42AC-AA41-74D20FB619BC}" type="presParOf" srcId="{28CE6338-2D3E-4EF6-9145-8D822F5B39E5}" destId="{6A30BF37-9814-4EFF-A44F-676135462FC4}" srcOrd="4" destOrd="0" presId="urn:microsoft.com/office/officeart/2005/8/layout/radial5"/>
    <dgm:cxn modelId="{ADDD849D-773E-4517-A89B-2CFB28652601}" type="presParOf" srcId="{28CE6338-2D3E-4EF6-9145-8D822F5B39E5}" destId="{7D94782F-51C9-43B1-932F-34B686CD18A1}" srcOrd="5" destOrd="0" presId="urn:microsoft.com/office/officeart/2005/8/layout/radial5"/>
    <dgm:cxn modelId="{FE0F991C-4734-4C2D-946E-51C70B512FA9}" type="presParOf" srcId="{7D94782F-51C9-43B1-932F-34B686CD18A1}" destId="{CADD071C-4E21-405A-B4F0-230E23474A2F}" srcOrd="0" destOrd="0" presId="urn:microsoft.com/office/officeart/2005/8/layout/radial5"/>
    <dgm:cxn modelId="{07A07E09-BB2C-484B-BE79-7B5D80B05309}" type="presParOf" srcId="{28CE6338-2D3E-4EF6-9145-8D822F5B39E5}" destId="{4B1FB2CC-A413-4E4C-BD8E-74DC7E803C1D}" srcOrd="6" destOrd="0" presId="urn:microsoft.com/office/officeart/2005/8/layout/radial5"/>
    <dgm:cxn modelId="{7EF8FE61-8477-4034-AEE6-7F0DB08F3B8C}" type="presParOf" srcId="{28CE6338-2D3E-4EF6-9145-8D822F5B39E5}" destId="{B64AF038-A848-4E06-9FD0-0833A82500F5}" srcOrd="7" destOrd="0" presId="urn:microsoft.com/office/officeart/2005/8/layout/radial5"/>
    <dgm:cxn modelId="{597FCBE5-8C28-4CBF-9A36-C163887EA33D}" type="presParOf" srcId="{B64AF038-A848-4E06-9FD0-0833A82500F5}" destId="{E95CA0EC-D302-4CC8-B0B9-EA7687FF70AF}" srcOrd="0" destOrd="0" presId="urn:microsoft.com/office/officeart/2005/8/layout/radial5"/>
    <dgm:cxn modelId="{0F5A86A2-A508-424F-AA9C-ECB57B37F841}" type="presParOf" srcId="{28CE6338-2D3E-4EF6-9145-8D822F5B39E5}" destId="{53AAD74C-BDBD-4940-8381-78491B4E5C8C}" srcOrd="8" destOrd="0" presId="urn:microsoft.com/office/officeart/2005/8/layout/radial5"/>
    <dgm:cxn modelId="{004C588A-2866-46E5-BD9E-BFC0CEAC3B9A}" type="presParOf" srcId="{28CE6338-2D3E-4EF6-9145-8D822F5B39E5}" destId="{97C8E602-872B-45EE-B805-BB183EDFA425}" srcOrd="9" destOrd="0" presId="urn:microsoft.com/office/officeart/2005/8/layout/radial5"/>
    <dgm:cxn modelId="{AB3382E5-7320-48A3-8B5E-BFD660A11AFF}" type="presParOf" srcId="{97C8E602-872B-45EE-B805-BB183EDFA425}" destId="{6B84C6EB-E548-44F5-A450-71CDE2134987}" srcOrd="0" destOrd="0" presId="urn:microsoft.com/office/officeart/2005/8/layout/radial5"/>
    <dgm:cxn modelId="{95327BE0-C401-40AD-AAB5-57B052ED9F75}" type="presParOf" srcId="{28CE6338-2D3E-4EF6-9145-8D822F5B39E5}" destId="{C96FD854-960C-46D5-97A3-74DE336D12B7}" srcOrd="10" destOrd="0" presId="urn:microsoft.com/office/officeart/2005/8/layout/radial5"/>
    <dgm:cxn modelId="{DD6B9017-AE4B-457A-AC2D-2F09DA8DAD87}" type="presParOf" srcId="{28CE6338-2D3E-4EF6-9145-8D822F5B39E5}" destId="{71935FD6-3DD3-4037-9285-4BCF3E57E089}" srcOrd="11" destOrd="0" presId="urn:microsoft.com/office/officeart/2005/8/layout/radial5"/>
    <dgm:cxn modelId="{CAE45E23-4E06-41A4-A5DB-FAAAFFCC5309}" type="presParOf" srcId="{71935FD6-3DD3-4037-9285-4BCF3E57E089}" destId="{F0FFD742-08CF-4153-B79C-DC684AAA8C48}" srcOrd="0" destOrd="0" presId="urn:microsoft.com/office/officeart/2005/8/layout/radial5"/>
    <dgm:cxn modelId="{4F4CD467-349D-4D42-B0F0-FF3C15476C77}" type="presParOf" srcId="{28CE6338-2D3E-4EF6-9145-8D822F5B39E5}" destId="{B4F13402-4993-4AD4-B5C8-8BAA416D7F66}" srcOrd="12" destOrd="0" presId="urn:microsoft.com/office/officeart/2005/8/layout/radial5"/>
    <dgm:cxn modelId="{C914CEE9-5A86-4AD0-8153-C66002212B6D}" type="presParOf" srcId="{28CE6338-2D3E-4EF6-9145-8D822F5B39E5}" destId="{9C5C71E0-6B1C-4147-A0F0-5EB65BF14927}" srcOrd="13" destOrd="0" presId="urn:microsoft.com/office/officeart/2005/8/layout/radial5"/>
    <dgm:cxn modelId="{A6AC4A2B-0C6E-47A2-9131-540754C588BD}" type="presParOf" srcId="{9C5C71E0-6B1C-4147-A0F0-5EB65BF14927}" destId="{DCC6E51D-C51B-4AFC-A584-5C779944944A}" srcOrd="0" destOrd="0" presId="urn:microsoft.com/office/officeart/2005/8/layout/radial5"/>
    <dgm:cxn modelId="{0ABE2A22-3042-4F0F-A32D-C741C6E9EC0C}" type="presParOf" srcId="{28CE6338-2D3E-4EF6-9145-8D822F5B39E5}" destId="{1EEA8087-5AFA-4211-95AC-F55B3ED07E5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818B57-CA3A-437B-9033-A1A9636E0212}" type="doc">
      <dgm:prSet loTypeId="urn:microsoft.com/office/officeart/2005/8/layout/radial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0030D14C-2260-4F6C-A749-0F526F8D6FEC}">
      <dgm:prSet phldrT="[Testo]" custT="1"/>
      <dgm:spPr>
        <a:solidFill>
          <a:schemeClr val="accent2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it-IT" sz="2400" dirty="0"/>
            <a:t>Cluster 1</a:t>
          </a:r>
        </a:p>
      </dgm:t>
    </dgm:pt>
    <dgm:pt modelId="{68593DEC-0738-4B97-9206-C963282DC916}" type="parTrans" cxnId="{6E51F7AD-9311-4600-B839-CC7A5C062AF2}">
      <dgm:prSet/>
      <dgm:spPr/>
      <dgm:t>
        <a:bodyPr/>
        <a:lstStyle/>
        <a:p>
          <a:endParaRPr lang="it-IT" sz="4000"/>
        </a:p>
      </dgm:t>
    </dgm:pt>
    <dgm:pt modelId="{E600A9A1-B87B-49D2-873C-D02034D0EEB1}" type="sibTrans" cxnId="{6E51F7AD-9311-4600-B839-CC7A5C062AF2}">
      <dgm:prSet/>
      <dgm:spPr/>
      <dgm:t>
        <a:bodyPr/>
        <a:lstStyle/>
        <a:p>
          <a:endParaRPr lang="it-IT" sz="4000"/>
        </a:p>
      </dgm:t>
    </dgm:pt>
    <dgm:pt modelId="{4F64EEB5-3A48-44B1-907F-3A6D99FC852B}">
      <dgm:prSet phldrT="[Testo]" custT="1"/>
      <dgm:spPr>
        <a:solidFill>
          <a:srgbClr val="EA2F2E"/>
        </a:solidFill>
      </dgm:spPr>
      <dgm:t>
        <a:bodyPr/>
        <a:lstStyle/>
        <a:p>
          <a:r>
            <a:rPr lang="it-IT" sz="1800" dirty="0"/>
            <a:t>Cluster 2 – Inclusive society</a:t>
          </a:r>
        </a:p>
      </dgm:t>
    </dgm:pt>
    <dgm:pt modelId="{F2454189-A033-4555-8A34-47D152711826}" type="parTrans" cxnId="{8ABCB1D3-EE44-435D-9879-DEA42CA8CE98}">
      <dgm:prSet custT="1"/>
      <dgm:spPr/>
      <dgm:t>
        <a:bodyPr/>
        <a:lstStyle/>
        <a:p>
          <a:endParaRPr lang="it-IT" sz="1100"/>
        </a:p>
      </dgm:t>
    </dgm:pt>
    <dgm:pt modelId="{D9DE2BCA-EC14-4E31-8477-F43329D3CA81}" type="sibTrans" cxnId="{8ABCB1D3-EE44-435D-9879-DEA42CA8CE98}">
      <dgm:prSet/>
      <dgm:spPr/>
      <dgm:t>
        <a:bodyPr/>
        <a:lstStyle/>
        <a:p>
          <a:endParaRPr lang="it-IT" sz="4000"/>
        </a:p>
      </dgm:t>
    </dgm:pt>
    <dgm:pt modelId="{9B02A567-B897-46EE-A7F8-172381B8ADFB}">
      <dgm:prSet phldrT="[Testo]" custT="1"/>
      <dgm:spPr>
        <a:solidFill>
          <a:srgbClr val="FFC000"/>
        </a:solidFill>
      </dgm:spPr>
      <dgm:t>
        <a:bodyPr/>
        <a:lstStyle/>
        <a:p>
          <a:r>
            <a:rPr lang="it-IT" sz="1800" dirty="0">
              <a:solidFill>
                <a:schemeClr val="tx1"/>
              </a:solidFill>
            </a:rPr>
            <a:t>Cluster 6 – </a:t>
          </a:r>
          <a:r>
            <a:rPr lang="it-IT" sz="1800" dirty="0" err="1">
              <a:solidFill>
                <a:schemeClr val="tx1"/>
              </a:solidFill>
            </a:rPr>
            <a:t>Food</a:t>
          </a:r>
          <a:r>
            <a:rPr lang="it-IT" sz="1800" dirty="0">
              <a:solidFill>
                <a:schemeClr val="tx1"/>
              </a:solidFill>
            </a:rPr>
            <a:t>, </a:t>
          </a:r>
          <a:r>
            <a:rPr lang="it-IT" sz="1800" dirty="0" err="1">
              <a:solidFill>
                <a:schemeClr val="tx1"/>
              </a:solidFill>
            </a:rPr>
            <a:t>bioeconomy</a:t>
          </a:r>
          <a:r>
            <a:rPr lang="it-IT" sz="1800" dirty="0">
              <a:solidFill>
                <a:schemeClr val="tx1"/>
              </a:solidFill>
            </a:rPr>
            <a:t>…</a:t>
          </a:r>
        </a:p>
      </dgm:t>
    </dgm:pt>
    <dgm:pt modelId="{162B5EDB-A5AA-45C1-BB2A-30B59335BFFB}" type="parTrans" cxnId="{05AC6936-1DDF-403D-B672-B780A7D8727E}">
      <dgm:prSet custT="1"/>
      <dgm:spPr/>
      <dgm:t>
        <a:bodyPr/>
        <a:lstStyle/>
        <a:p>
          <a:endParaRPr lang="it-IT" sz="1100"/>
        </a:p>
      </dgm:t>
    </dgm:pt>
    <dgm:pt modelId="{5CCFEBD5-33E0-4BBC-9FBE-E9FCCC3E640C}" type="sibTrans" cxnId="{05AC6936-1DDF-403D-B672-B780A7D8727E}">
      <dgm:prSet/>
      <dgm:spPr/>
      <dgm:t>
        <a:bodyPr/>
        <a:lstStyle/>
        <a:p>
          <a:endParaRPr lang="it-IT" sz="4000"/>
        </a:p>
      </dgm:t>
    </dgm:pt>
    <dgm:pt modelId="{11AA5B16-B0BB-46AB-BD7C-8843C690810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800" dirty="0"/>
            <a:t>Cluster 4 – Digital </a:t>
          </a:r>
          <a:r>
            <a:rPr lang="it-IT" sz="1800" dirty="0" err="1"/>
            <a:t>Industry</a:t>
          </a:r>
          <a:r>
            <a:rPr lang="it-IT" sz="1800" dirty="0"/>
            <a:t> and Space</a:t>
          </a:r>
        </a:p>
      </dgm:t>
    </dgm:pt>
    <dgm:pt modelId="{936484B2-EA25-4C81-A663-88FDAC2CAC9C}" type="parTrans" cxnId="{ED83D8E3-EF6C-4448-B902-B0133D167576}">
      <dgm:prSet custT="1"/>
      <dgm:spPr/>
      <dgm:t>
        <a:bodyPr/>
        <a:lstStyle/>
        <a:p>
          <a:endParaRPr lang="it-IT" sz="1100"/>
        </a:p>
      </dgm:t>
    </dgm:pt>
    <dgm:pt modelId="{7C96F119-C33C-4577-B09E-A176BFCDB14A}" type="sibTrans" cxnId="{ED83D8E3-EF6C-4448-B902-B0133D167576}">
      <dgm:prSet/>
      <dgm:spPr/>
      <dgm:t>
        <a:bodyPr/>
        <a:lstStyle/>
        <a:p>
          <a:endParaRPr lang="it-IT" sz="4000"/>
        </a:p>
      </dgm:t>
    </dgm:pt>
    <dgm:pt modelId="{4F828698-F425-4CA6-95C8-14842ECAE5FE}">
      <dgm:prSet phldrT="[Testo]" custT="1"/>
      <dgm:spPr>
        <a:solidFill>
          <a:srgbClr val="990033"/>
        </a:solidFill>
      </dgm:spPr>
      <dgm:t>
        <a:bodyPr/>
        <a:lstStyle/>
        <a:p>
          <a:r>
            <a:rPr lang="it-IT" sz="1800" dirty="0"/>
            <a:t>Cluster 3 – </a:t>
          </a:r>
          <a:r>
            <a:rPr lang="it-IT" sz="1800" dirty="0" err="1"/>
            <a:t>Civil</a:t>
          </a:r>
          <a:r>
            <a:rPr lang="it-IT" sz="1800" dirty="0"/>
            <a:t> security for society </a:t>
          </a:r>
        </a:p>
      </dgm:t>
    </dgm:pt>
    <dgm:pt modelId="{67EEF238-51B0-46DF-AD3A-E93FE6C08D3A}" type="sibTrans" cxnId="{8DB901CF-60C1-4AAD-BA06-06B65E0A49C2}">
      <dgm:prSet/>
      <dgm:spPr/>
      <dgm:t>
        <a:bodyPr/>
        <a:lstStyle/>
        <a:p>
          <a:endParaRPr lang="it-IT" sz="4000"/>
        </a:p>
      </dgm:t>
    </dgm:pt>
    <dgm:pt modelId="{00730A41-C673-481E-A00A-A1B130BFF562}" type="parTrans" cxnId="{8DB901CF-60C1-4AAD-BA06-06B65E0A49C2}">
      <dgm:prSet custT="1"/>
      <dgm:spPr/>
      <dgm:t>
        <a:bodyPr/>
        <a:lstStyle/>
        <a:p>
          <a:endParaRPr lang="it-IT" sz="1100"/>
        </a:p>
      </dgm:t>
    </dgm:pt>
    <dgm:pt modelId="{7E0904E4-B0C3-4C86-AFDC-B7D63339191C}" type="pres">
      <dgm:prSet presAssocID="{69818B57-CA3A-437B-9033-A1A9636E0212}" presName="composite" presStyleCnt="0">
        <dgm:presLayoutVars>
          <dgm:chMax val="1"/>
          <dgm:dir/>
          <dgm:resizeHandles val="exact"/>
        </dgm:presLayoutVars>
      </dgm:prSet>
      <dgm:spPr/>
    </dgm:pt>
    <dgm:pt modelId="{4A129D35-FD32-400D-9197-49D4E729F267}" type="pres">
      <dgm:prSet presAssocID="{69818B57-CA3A-437B-9033-A1A9636E0212}" presName="radial" presStyleCnt="0">
        <dgm:presLayoutVars>
          <dgm:animLvl val="ctr"/>
        </dgm:presLayoutVars>
      </dgm:prSet>
      <dgm:spPr/>
    </dgm:pt>
    <dgm:pt modelId="{F755C0BA-E661-4A01-BB3D-328EE4911F31}" type="pres">
      <dgm:prSet presAssocID="{0030D14C-2260-4F6C-A749-0F526F8D6FEC}" presName="centerShape" presStyleLbl="vennNode1" presStyleIdx="0" presStyleCnt="5"/>
      <dgm:spPr/>
    </dgm:pt>
    <dgm:pt modelId="{42950493-1DA4-459B-852F-5B7AC4DE0340}" type="pres">
      <dgm:prSet presAssocID="{4F64EEB5-3A48-44B1-907F-3A6D99FC852B}" presName="node" presStyleLbl="vennNode1" presStyleIdx="1" presStyleCnt="5">
        <dgm:presLayoutVars>
          <dgm:bulletEnabled val="1"/>
        </dgm:presLayoutVars>
      </dgm:prSet>
      <dgm:spPr/>
    </dgm:pt>
    <dgm:pt modelId="{DB544BDC-6D89-4EA5-8F99-881DB0F37CFE}" type="pres">
      <dgm:prSet presAssocID="{4F828698-F425-4CA6-95C8-14842ECAE5FE}" presName="node" presStyleLbl="vennNode1" presStyleIdx="2" presStyleCnt="5">
        <dgm:presLayoutVars>
          <dgm:bulletEnabled val="1"/>
        </dgm:presLayoutVars>
      </dgm:prSet>
      <dgm:spPr/>
    </dgm:pt>
    <dgm:pt modelId="{7C5A083D-8032-4321-8B3F-09D172171138}" type="pres">
      <dgm:prSet presAssocID="{11AA5B16-B0BB-46AB-BD7C-8843C6908109}" presName="node" presStyleLbl="vennNode1" presStyleIdx="3" presStyleCnt="5">
        <dgm:presLayoutVars>
          <dgm:bulletEnabled val="1"/>
        </dgm:presLayoutVars>
      </dgm:prSet>
      <dgm:spPr/>
    </dgm:pt>
    <dgm:pt modelId="{ECFE3A56-53BA-428E-A205-7D2D2C31782A}" type="pres">
      <dgm:prSet presAssocID="{9B02A567-B897-46EE-A7F8-172381B8ADF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5BC520C-22FF-4AF5-BDE0-72B013E339E4}" type="presOf" srcId="{4F828698-F425-4CA6-95C8-14842ECAE5FE}" destId="{DB544BDC-6D89-4EA5-8F99-881DB0F37CFE}" srcOrd="0" destOrd="0" presId="urn:microsoft.com/office/officeart/2005/8/layout/radial3"/>
    <dgm:cxn modelId="{05AC6936-1DDF-403D-B672-B780A7D8727E}" srcId="{0030D14C-2260-4F6C-A749-0F526F8D6FEC}" destId="{9B02A567-B897-46EE-A7F8-172381B8ADFB}" srcOrd="3" destOrd="0" parTransId="{162B5EDB-A5AA-45C1-BB2A-30B59335BFFB}" sibTransId="{5CCFEBD5-33E0-4BBC-9FBE-E9FCCC3E640C}"/>
    <dgm:cxn modelId="{1640C174-F494-47A8-A6C1-43D7944C98EC}" type="presOf" srcId="{4F64EEB5-3A48-44B1-907F-3A6D99FC852B}" destId="{42950493-1DA4-459B-852F-5B7AC4DE0340}" srcOrd="0" destOrd="0" presId="urn:microsoft.com/office/officeart/2005/8/layout/radial3"/>
    <dgm:cxn modelId="{04310779-E3F0-46F5-8D03-09A66E895399}" type="presOf" srcId="{0030D14C-2260-4F6C-A749-0F526F8D6FEC}" destId="{F755C0BA-E661-4A01-BB3D-328EE4911F31}" srcOrd="0" destOrd="0" presId="urn:microsoft.com/office/officeart/2005/8/layout/radial3"/>
    <dgm:cxn modelId="{9E5680A4-8EF9-4DCE-B8AA-E75F2524BD69}" type="presOf" srcId="{69818B57-CA3A-437B-9033-A1A9636E0212}" destId="{7E0904E4-B0C3-4C86-AFDC-B7D63339191C}" srcOrd="0" destOrd="0" presId="urn:microsoft.com/office/officeart/2005/8/layout/radial3"/>
    <dgm:cxn modelId="{6E51F7AD-9311-4600-B839-CC7A5C062AF2}" srcId="{69818B57-CA3A-437B-9033-A1A9636E0212}" destId="{0030D14C-2260-4F6C-A749-0F526F8D6FEC}" srcOrd="0" destOrd="0" parTransId="{68593DEC-0738-4B97-9206-C963282DC916}" sibTransId="{E600A9A1-B87B-49D2-873C-D02034D0EEB1}"/>
    <dgm:cxn modelId="{37469DB7-C1C6-4A22-BCA3-5ED29A088E6B}" type="presOf" srcId="{11AA5B16-B0BB-46AB-BD7C-8843C6908109}" destId="{7C5A083D-8032-4321-8B3F-09D172171138}" srcOrd="0" destOrd="0" presId="urn:microsoft.com/office/officeart/2005/8/layout/radial3"/>
    <dgm:cxn modelId="{C8C280C5-DF74-4901-B4A8-61F00ACCE506}" type="presOf" srcId="{9B02A567-B897-46EE-A7F8-172381B8ADFB}" destId="{ECFE3A56-53BA-428E-A205-7D2D2C31782A}" srcOrd="0" destOrd="0" presId="urn:microsoft.com/office/officeart/2005/8/layout/radial3"/>
    <dgm:cxn modelId="{8DB901CF-60C1-4AAD-BA06-06B65E0A49C2}" srcId="{0030D14C-2260-4F6C-A749-0F526F8D6FEC}" destId="{4F828698-F425-4CA6-95C8-14842ECAE5FE}" srcOrd="1" destOrd="0" parTransId="{00730A41-C673-481E-A00A-A1B130BFF562}" sibTransId="{67EEF238-51B0-46DF-AD3A-E93FE6C08D3A}"/>
    <dgm:cxn modelId="{8ABCB1D3-EE44-435D-9879-DEA42CA8CE98}" srcId="{0030D14C-2260-4F6C-A749-0F526F8D6FEC}" destId="{4F64EEB5-3A48-44B1-907F-3A6D99FC852B}" srcOrd="0" destOrd="0" parTransId="{F2454189-A033-4555-8A34-47D152711826}" sibTransId="{D9DE2BCA-EC14-4E31-8477-F43329D3CA81}"/>
    <dgm:cxn modelId="{ED83D8E3-EF6C-4448-B902-B0133D167576}" srcId="{0030D14C-2260-4F6C-A749-0F526F8D6FEC}" destId="{11AA5B16-B0BB-46AB-BD7C-8843C6908109}" srcOrd="2" destOrd="0" parTransId="{936484B2-EA25-4C81-A663-88FDAC2CAC9C}" sibTransId="{7C96F119-C33C-4577-B09E-A176BFCDB14A}"/>
    <dgm:cxn modelId="{223EC339-2CDC-444B-8C5D-51DA4AFFE40F}" type="presParOf" srcId="{7E0904E4-B0C3-4C86-AFDC-B7D63339191C}" destId="{4A129D35-FD32-400D-9197-49D4E729F267}" srcOrd="0" destOrd="0" presId="urn:microsoft.com/office/officeart/2005/8/layout/radial3"/>
    <dgm:cxn modelId="{3EF03A7B-358F-439C-A2B8-50A5BD601DFE}" type="presParOf" srcId="{4A129D35-FD32-400D-9197-49D4E729F267}" destId="{F755C0BA-E661-4A01-BB3D-328EE4911F31}" srcOrd="0" destOrd="0" presId="urn:microsoft.com/office/officeart/2005/8/layout/radial3"/>
    <dgm:cxn modelId="{204E23CE-03F6-41A2-8EAF-5CEFF33E2033}" type="presParOf" srcId="{4A129D35-FD32-400D-9197-49D4E729F267}" destId="{42950493-1DA4-459B-852F-5B7AC4DE0340}" srcOrd="1" destOrd="0" presId="urn:microsoft.com/office/officeart/2005/8/layout/radial3"/>
    <dgm:cxn modelId="{30BBE516-922C-443A-BF95-39CE8A5343B1}" type="presParOf" srcId="{4A129D35-FD32-400D-9197-49D4E729F267}" destId="{DB544BDC-6D89-4EA5-8F99-881DB0F37CFE}" srcOrd="2" destOrd="0" presId="urn:microsoft.com/office/officeart/2005/8/layout/radial3"/>
    <dgm:cxn modelId="{D3E1CA90-D93A-43A2-A292-ADA7748D557B}" type="presParOf" srcId="{4A129D35-FD32-400D-9197-49D4E729F267}" destId="{7C5A083D-8032-4321-8B3F-09D172171138}" srcOrd="3" destOrd="0" presId="urn:microsoft.com/office/officeart/2005/8/layout/radial3"/>
    <dgm:cxn modelId="{F5165BAA-4FBB-4302-BF24-CC221A8299A4}" type="presParOf" srcId="{4A129D35-FD32-400D-9197-49D4E729F267}" destId="{ECFE3A56-53BA-428E-A205-7D2D2C31782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B51D5-3C20-46A8-B1ED-CB330BA7B95D}">
      <dsp:nvSpPr>
        <dsp:cNvPr id="0" name=""/>
        <dsp:cNvSpPr/>
      </dsp:nvSpPr>
      <dsp:spPr>
        <a:xfrm>
          <a:off x="1585912" y="587"/>
          <a:ext cx="2818804" cy="1691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Poppins" panose="00000500000000000000" pitchFamily="2" charset="0"/>
              <a:cs typeface="Poppins" panose="00000500000000000000" pitchFamily="2" charset="0"/>
            </a:rPr>
            <a:t>Information and </a:t>
          </a:r>
          <a:r>
            <a:rPr lang="it-IT" sz="26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awareness</a:t>
          </a:r>
          <a:r>
            <a:rPr lang="it-IT" sz="2600" b="1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it-IT" sz="26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raising</a:t>
          </a:r>
          <a:endParaRPr lang="it-IT" sz="26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585912" y="587"/>
        <a:ext cx="2818804" cy="1691282"/>
      </dsp:txXfrm>
    </dsp:sp>
    <dsp:sp modelId="{2C76AC22-4E8C-4036-8D76-12A482765272}">
      <dsp:nvSpPr>
        <dsp:cNvPr id="0" name=""/>
        <dsp:cNvSpPr/>
      </dsp:nvSpPr>
      <dsp:spPr>
        <a:xfrm>
          <a:off x="4686597" y="587"/>
          <a:ext cx="2818804" cy="1691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Assisting</a:t>
          </a:r>
          <a:r>
            <a:rPr lang="it-IT" sz="2600" b="1" kern="1200" dirty="0">
              <a:latin typeface="Poppins" panose="00000500000000000000" pitchFamily="2" charset="0"/>
              <a:cs typeface="Poppins" panose="00000500000000000000" pitchFamily="2" charset="0"/>
            </a:rPr>
            <a:t>, </a:t>
          </a:r>
          <a:r>
            <a:rPr lang="it-IT" sz="26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advising</a:t>
          </a:r>
          <a:r>
            <a:rPr lang="it-IT" sz="2600" b="1" kern="1200" dirty="0">
              <a:latin typeface="Poppins" panose="00000500000000000000" pitchFamily="2" charset="0"/>
              <a:cs typeface="Poppins" panose="00000500000000000000" pitchFamily="2" charset="0"/>
            </a:rPr>
            <a:t>, training</a:t>
          </a:r>
        </a:p>
      </dsp:txBody>
      <dsp:txXfrm>
        <a:off x="4686597" y="587"/>
        <a:ext cx="2818804" cy="1691282"/>
      </dsp:txXfrm>
    </dsp:sp>
    <dsp:sp modelId="{12F9F89C-DDD3-4B25-B26D-09777373F459}">
      <dsp:nvSpPr>
        <dsp:cNvPr id="0" name=""/>
        <dsp:cNvSpPr/>
      </dsp:nvSpPr>
      <dsp:spPr>
        <a:xfrm>
          <a:off x="7787282" y="587"/>
          <a:ext cx="2818804" cy="1691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Signposting</a:t>
          </a:r>
          <a:r>
            <a:rPr lang="it-IT" sz="2600" b="1" kern="1200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it-IT" sz="26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cooperation</a:t>
          </a:r>
          <a:endParaRPr lang="it-IT" sz="26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787282" y="587"/>
        <a:ext cx="2818804" cy="1691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962D6-C02F-4DD4-88A1-10949A0EB2E5}">
      <dsp:nvSpPr>
        <dsp:cNvPr id="0" name=""/>
        <dsp:cNvSpPr/>
      </dsp:nvSpPr>
      <dsp:spPr>
        <a:xfrm>
          <a:off x="1419" y="162708"/>
          <a:ext cx="1788198" cy="10729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Annotated</a:t>
          </a:r>
          <a:r>
            <a:rPr lang="it-IT" sz="1400" kern="1200" dirty="0">
              <a:latin typeface="Poppins" panose="00000500000000000000" pitchFamily="2" charset="0"/>
              <a:cs typeface="Poppins" panose="00000500000000000000" pitchFamily="2" charset="0"/>
            </a:rPr>
            <a:t> templates (RIA/IA)</a:t>
          </a:r>
          <a:endParaRPr lang="it-IT" sz="1400" kern="1200" dirty="0"/>
        </a:p>
      </dsp:txBody>
      <dsp:txXfrm>
        <a:off x="1419" y="162708"/>
        <a:ext cx="1788198" cy="1072918"/>
      </dsp:txXfrm>
    </dsp:sp>
    <dsp:sp modelId="{1943CB93-DE94-4767-8AFC-089819973AAA}">
      <dsp:nvSpPr>
        <dsp:cNvPr id="0" name=""/>
        <dsp:cNvSpPr/>
      </dsp:nvSpPr>
      <dsp:spPr>
        <a:xfrm>
          <a:off x="1968437" y="162708"/>
          <a:ext cx="1788198" cy="1072918"/>
        </a:xfrm>
        <a:prstGeom prst="rect">
          <a:avLst/>
        </a:prstGeom>
        <a:solidFill>
          <a:schemeClr val="accent3">
            <a:hueOff val="6948"/>
            <a:satOff val="3779"/>
            <a:lumOff val="-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Poppins" panose="00000500000000000000" pitchFamily="2" charset="0"/>
              <a:cs typeface="Poppins" panose="00000500000000000000" pitchFamily="2" charset="0"/>
            </a:rPr>
            <a:t>SSH Opportunities document </a:t>
          </a:r>
          <a:endParaRPr lang="it-IT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968437" y="162708"/>
        <a:ext cx="1788198" cy="1072918"/>
      </dsp:txXfrm>
    </dsp:sp>
    <dsp:sp modelId="{9E1472EE-B1AC-40C6-B3F3-856C6762A55F}">
      <dsp:nvSpPr>
        <dsp:cNvPr id="0" name=""/>
        <dsp:cNvSpPr/>
      </dsp:nvSpPr>
      <dsp:spPr>
        <a:xfrm>
          <a:off x="3935455" y="162708"/>
          <a:ext cx="1788198" cy="1072918"/>
        </a:xfrm>
        <a:prstGeom prst="rect">
          <a:avLst/>
        </a:prstGeom>
        <a:solidFill>
          <a:schemeClr val="accent3">
            <a:hueOff val="13895"/>
            <a:satOff val="7558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Poppins" panose="00000500000000000000" pitchFamily="2" charset="0"/>
              <a:cs typeface="Poppins" panose="00000500000000000000" pitchFamily="2" charset="0"/>
            </a:rPr>
            <a:t>Brokerage events</a:t>
          </a:r>
        </a:p>
      </dsp:txBody>
      <dsp:txXfrm>
        <a:off x="3935455" y="162708"/>
        <a:ext cx="1788198" cy="1072918"/>
      </dsp:txXfrm>
    </dsp:sp>
    <dsp:sp modelId="{B4C66EE6-28EB-4105-B8E8-A1FBDE54D4AF}">
      <dsp:nvSpPr>
        <dsp:cNvPr id="0" name=""/>
        <dsp:cNvSpPr/>
      </dsp:nvSpPr>
      <dsp:spPr>
        <a:xfrm>
          <a:off x="5902473" y="162708"/>
          <a:ext cx="1788198" cy="1072918"/>
        </a:xfrm>
        <a:prstGeom prst="rect">
          <a:avLst/>
        </a:prstGeom>
        <a:solidFill>
          <a:schemeClr val="accent3">
            <a:hueOff val="20843"/>
            <a:satOff val="11337"/>
            <a:lumOff val="-9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Poppins" panose="00000500000000000000" pitchFamily="2" charset="0"/>
              <a:cs typeface="Poppins" panose="00000500000000000000" pitchFamily="2" charset="0"/>
            </a:rPr>
            <a:t>Trainings and events </a:t>
          </a:r>
          <a:endParaRPr lang="it-IT" sz="1400" kern="1200"/>
        </a:p>
      </dsp:txBody>
      <dsp:txXfrm>
        <a:off x="5902473" y="162708"/>
        <a:ext cx="1788198" cy="1072918"/>
      </dsp:txXfrm>
    </dsp:sp>
    <dsp:sp modelId="{76A68ED8-D6D8-47F9-A8FE-9BF9FCE177C9}">
      <dsp:nvSpPr>
        <dsp:cNvPr id="0" name=""/>
        <dsp:cNvSpPr/>
      </dsp:nvSpPr>
      <dsp:spPr>
        <a:xfrm>
          <a:off x="7869491" y="162708"/>
          <a:ext cx="1788198" cy="1072918"/>
        </a:xfrm>
        <a:prstGeom prst="rect">
          <a:avLst/>
        </a:prstGeom>
        <a:solidFill>
          <a:schemeClr val="accent3">
            <a:hueOff val="27791"/>
            <a:satOff val="1511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Poppins" panose="00000500000000000000" pitchFamily="2" charset="0"/>
              <a:cs typeface="Poppins" panose="00000500000000000000" pitchFamily="2" charset="0"/>
            </a:rPr>
            <a:t>Video interview </a:t>
          </a:r>
        </a:p>
      </dsp:txBody>
      <dsp:txXfrm>
        <a:off x="7869491" y="162708"/>
        <a:ext cx="1788198" cy="1072918"/>
      </dsp:txXfrm>
    </dsp:sp>
    <dsp:sp modelId="{49BBB2C6-CE11-4E91-AEB8-B261FFA94802}">
      <dsp:nvSpPr>
        <dsp:cNvPr id="0" name=""/>
        <dsp:cNvSpPr/>
      </dsp:nvSpPr>
      <dsp:spPr>
        <a:xfrm>
          <a:off x="9836509" y="162708"/>
          <a:ext cx="1788198" cy="1072918"/>
        </a:xfrm>
        <a:prstGeom prst="rect">
          <a:avLst/>
        </a:prstGeom>
        <a:solidFill>
          <a:schemeClr val="accent3">
            <a:hueOff val="34738"/>
            <a:satOff val="18895"/>
            <a:lumOff val="-1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Poppins" panose="00000500000000000000" pitchFamily="2" charset="0"/>
              <a:cs typeface="Poppins" panose="00000500000000000000" pitchFamily="2" charset="0"/>
            </a:rPr>
            <a:t>Mappe interattive degli stakeholders più importanti</a:t>
          </a:r>
        </a:p>
      </dsp:txBody>
      <dsp:txXfrm>
        <a:off x="9836509" y="162708"/>
        <a:ext cx="1788198" cy="1072918"/>
      </dsp:txXfrm>
    </dsp:sp>
    <dsp:sp modelId="{CBD3FBDB-B0B0-46AD-9BDC-24F15E507619}">
      <dsp:nvSpPr>
        <dsp:cNvPr id="0" name=""/>
        <dsp:cNvSpPr/>
      </dsp:nvSpPr>
      <dsp:spPr>
        <a:xfrm>
          <a:off x="1419" y="1414447"/>
          <a:ext cx="1788198" cy="1072918"/>
        </a:xfrm>
        <a:prstGeom prst="rect">
          <a:avLst/>
        </a:prstGeom>
        <a:solidFill>
          <a:schemeClr val="accent3">
            <a:hueOff val="41686"/>
            <a:satOff val="22674"/>
            <a:lumOff val="-1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Poppins" panose="00000500000000000000" pitchFamily="2" charset="0"/>
              <a:cs typeface="Poppins" panose="00000500000000000000" pitchFamily="2" charset="0"/>
            </a:rPr>
            <a:t>Repository</a:t>
          </a:r>
        </a:p>
      </dsp:txBody>
      <dsp:txXfrm>
        <a:off x="1419" y="1414447"/>
        <a:ext cx="1788198" cy="1072918"/>
      </dsp:txXfrm>
    </dsp:sp>
    <dsp:sp modelId="{8222FF71-4DB7-4F33-921A-791BD69C2A30}">
      <dsp:nvSpPr>
        <dsp:cNvPr id="0" name=""/>
        <dsp:cNvSpPr/>
      </dsp:nvSpPr>
      <dsp:spPr>
        <a:xfrm>
          <a:off x="1968437" y="1414447"/>
          <a:ext cx="1788198" cy="1072918"/>
        </a:xfrm>
        <a:prstGeom prst="rect">
          <a:avLst/>
        </a:prstGeom>
        <a:solidFill>
          <a:schemeClr val="accent3">
            <a:hueOff val="48634"/>
            <a:satOff val="26453"/>
            <a:lumOff val="-2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ppins" panose="00000500000000000000" pitchFamily="2" charset="0"/>
              <a:cs typeface="Poppins" panose="00000500000000000000" pitchFamily="2" charset="0"/>
            </a:rPr>
            <a:t>Success 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factors and best practices</a:t>
          </a:r>
          <a:endParaRPr lang="it-IT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968437" y="1414447"/>
        <a:ext cx="1788198" cy="1072918"/>
      </dsp:txXfrm>
    </dsp:sp>
    <dsp:sp modelId="{36D95BD7-037C-472C-9CF5-07DE780B7199}">
      <dsp:nvSpPr>
        <dsp:cNvPr id="0" name=""/>
        <dsp:cNvSpPr/>
      </dsp:nvSpPr>
      <dsp:spPr>
        <a:xfrm>
          <a:off x="3935455" y="1414447"/>
          <a:ext cx="1788198" cy="1072918"/>
        </a:xfrm>
        <a:prstGeom prst="rect">
          <a:avLst/>
        </a:prstGeom>
        <a:solidFill>
          <a:schemeClr val="accent3">
            <a:hueOff val="55581"/>
            <a:satOff val="30231"/>
            <a:lumOff val="-2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Topic</a:t>
          </a:r>
          <a:r>
            <a:rPr lang="it-IT" sz="14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it-IT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tree</a:t>
          </a:r>
          <a:endParaRPr lang="it-IT" sz="14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Poppins" panose="00000500000000000000" pitchFamily="2" charset="0"/>
              <a:cs typeface="Poppins" panose="00000500000000000000" pitchFamily="2" charset="0"/>
            </a:rPr>
            <a:t> (Cluster 4 – ICT)</a:t>
          </a:r>
        </a:p>
      </dsp:txBody>
      <dsp:txXfrm>
        <a:off x="3935455" y="1414447"/>
        <a:ext cx="1788198" cy="1072918"/>
      </dsp:txXfrm>
    </dsp:sp>
    <dsp:sp modelId="{D63D799B-2A86-4F06-8499-AEF2431DD309}">
      <dsp:nvSpPr>
        <dsp:cNvPr id="0" name=""/>
        <dsp:cNvSpPr/>
      </dsp:nvSpPr>
      <dsp:spPr>
        <a:xfrm>
          <a:off x="5902473" y="1414447"/>
          <a:ext cx="1788198" cy="1072918"/>
        </a:xfrm>
        <a:prstGeom prst="rect">
          <a:avLst/>
        </a:prstGeom>
        <a:solidFill>
          <a:schemeClr val="accent3">
            <a:hueOff val="62529"/>
            <a:satOff val="34010"/>
            <a:lumOff val="-27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Poppins" panose="00000500000000000000" pitchFamily="2" charset="0"/>
              <a:cs typeface="Poppins" panose="00000500000000000000" pitchFamily="2" charset="0"/>
            </a:rPr>
            <a:t>TRL Discovery</a:t>
          </a:r>
          <a:endParaRPr lang="it-IT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5902473" y="1414447"/>
        <a:ext cx="1788198" cy="1072918"/>
      </dsp:txXfrm>
    </dsp:sp>
    <dsp:sp modelId="{D6355D8A-1DF0-486A-845B-240EFCAECB96}">
      <dsp:nvSpPr>
        <dsp:cNvPr id="0" name=""/>
        <dsp:cNvSpPr/>
      </dsp:nvSpPr>
      <dsp:spPr>
        <a:xfrm>
          <a:off x="7869491" y="1414447"/>
          <a:ext cx="1788198" cy="1072918"/>
        </a:xfrm>
        <a:prstGeom prst="rect">
          <a:avLst/>
        </a:prstGeom>
        <a:solidFill>
          <a:schemeClr val="accent3">
            <a:hueOff val="69477"/>
            <a:satOff val="37789"/>
            <a:lumOff val="-30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Poppins" panose="00000500000000000000" pitchFamily="2" charset="0"/>
              <a:cs typeface="Poppins" panose="00000500000000000000" pitchFamily="2" charset="0"/>
            </a:rPr>
            <a:t>Full Proposal Chech events e Pre-proposal checks </a:t>
          </a:r>
          <a:endParaRPr lang="it-IT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869491" y="1414447"/>
        <a:ext cx="1788198" cy="1072918"/>
      </dsp:txXfrm>
    </dsp:sp>
    <dsp:sp modelId="{253AB6FC-3CC6-440C-B340-560EE333BADC}">
      <dsp:nvSpPr>
        <dsp:cNvPr id="0" name=""/>
        <dsp:cNvSpPr/>
      </dsp:nvSpPr>
      <dsp:spPr>
        <a:xfrm>
          <a:off x="9836509" y="1414447"/>
          <a:ext cx="1788198" cy="1072918"/>
        </a:xfrm>
        <a:prstGeom prst="rect">
          <a:avLst/>
        </a:prstGeom>
        <a:solidFill>
          <a:schemeClr val="accent3">
            <a:hueOff val="76424"/>
            <a:satOff val="41568"/>
            <a:lumOff val="-33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Poppins" panose="00000500000000000000" pitchFamily="2" charset="0"/>
              <a:cs typeface="Poppins" panose="00000500000000000000" pitchFamily="2" charset="0"/>
            </a:rPr>
            <a:t>Analyse of Evaluation Results &amp; Participation</a:t>
          </a:r>
          <a:endParaRPr lang="it-IT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9836509" y="1414447"/>
        <a:ext cx="1788198" cy="1072918"/>
      </dsp:txXfrm>
    </dsp:sp>
    <dsp:sp modelId="{BEFFEFFE-0018-4289-A9A9-2D32D1BD04EA}">
      <dsp:nvSpPr>
        <dsp:cNvPr id="0" name=""/>
        <dsp:cNvSpPr/>
      </dsp:nvSpPr>
      <dsp:spPr>
        <a:xfrm>
          <a:off x="984928" y="2666186"/>
          <a:ext cx="1788198" cy="1072918"/>
        </a:xfrm>
        <a:prstGeom prst="rect">
          <a:avLst/>
        </a:prstGeom>
        <a:solidFill>
          <a:schemeClr val="accent3">
            <a:hueOff val="83372"/>
            <a:satOff val="45347"/>
            <a:lumOff val="-3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Factsheets and Guidelines; </a:t>
          </a:r>
        </a:p>
      </dsp:txBody>
      <dsp:txXfrm>
        <a:off x="984928" y="2666186"/>
        <a:ext cx="1788198" cy="1072918"/>
      </dsp:txXfrm>
    </dsp:sp>
    <dsp:sp modelId="{6174EEC1-8930-42D3-A22B-FEE6149768F3}">
      <dsp:nvSpPr>
        <dsp:cNvPr id="0" name=""/>
        <dsp:cNvSpPr/>
      </dsp:nvSpPr>
      <dsp:spPr>
        <a:xfrm>
          <a:off x="2951946" y="2666186"/>
          <a:ext cx="1788198" cy="1072918"/>
        </a:xfrm>
        <a:prstGeom prst="rect">
          <a:avLst/>
        </a:prstGeom>
        <a:solidFill>
          <a:schemeClr val="accent3">
            <a:hueOff val="90319"/>
            <a:satOff val="49126"/>
            <a:lumOff val="-39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ppins" panose="00000500000000000000" pitchFamily="2" charset="0"/>
              <a:cs typeface="Poppins" panose="00000500000000000000" pitchFamily="2" charset="0"/>
            </a:rPr>
            <a:t>Business Glossary;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951946" y="2666186"/>
        <a:ext cx="1788198" cy="1072918"/>
      </dsp:txXfrm>
    </dsp:sp>
    <dsp:sp modelId="{9ECD8EF0-ACD2-4BB7-A794-E23434AD1822}">
      <dsp:nvSpPr>
        <dsp:cNvPr id="0" name=""/>
        <dsp:cNvSpPr/>
      </dsp:nvSpPr>
      <dsp:spPr>
        <a:xfrm>
          <a:off x="4918964" y="2666186"/>
          <a:ext cx="1788198" cy="1072918"/>
        </a:xfrm>
        <a:prstGeom prst="rect">
          <a:avLst/>
        </a:prstGeom>
        <a:solidFill>
          <a:schemeClr val="accent3">
            <a:hueOff val="97267"/>
            <a:satOff val="52905"/>
            <a:lumOff val="-42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TB.map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tool (competitors)</a:t>
          </a:r>
        </a:p>
      </dsp:txBody>
      <dsp:txXfrm>
        <a:off x="4918964" y="2666186"/>
        <a:ext cx="1788198" cy="1072918"/>
      </dsp:txXfrm>
    </dsp:sp>
    <dsp:sp modelId="{B792C463-23D7-4042-ACE2-10A01F8E0E75}">
      <dsp:nvSpPr>
        <dsp:cNvPr id="0" name=""/>
        <dsp:cNvSpPr/>
      </dsp:nvSpPr>
      <dsp:spPr>
        <a:xfrm>
          <a:off x="6885982" y="2666186"/>
          <a:ext cx="1788198" cy="1072918"/>
        </a:xfrm>
        <a:prstGeom prst="rect">
          <a:avLst/>
        </a:prstGeom>
        <a:solidFill>
          <a:schemeClr val="accent3">
            <a:hueOff val="104215"/>
            <a:satOff val="56684"/>
            <a:lumOff val="-455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Clinical Study template</a:t>
          </a:r>
        </a:p>
      </dsp:txBody>
      <dsp:txXfrm>
        <a:off x="6885982" y="2666186"/>
        <a:ext cx="1788198" cy="1072918"/>
      </dsp:txXfrm>
    </dsp:sp>
    <dsp:sp modelId="{1CF1765C-9F9D-4E37-9613-3B045E3F4A03}">
      <dsp:nvSpPr>
        <dsp:cNvPr id="0" name=""/>
        <dsp:cNvSpPr/>
      </dsp:nvSpPr>
      <dsp:spPr>
        <a:xfrm>
          <a:off x="8853000" y="2666186"/>
          <a:ext cx="1788198" cy="1072918"/>
        </a:xfrm>
        <a:prstGeom prst="rect">
          <a:avLst/>
        </a:prstGeom>
        <a:solidFill>
          <a:schemeClr val="accent3">
            <a:hueOff val="111162"/>
            <a:satOff val="60463"/>
            <a:lumOff val="-48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ppins" panose="00000500000000000000" pitchFamily="2" charset="0"/>
              <a:cs typeface="Poppins" panose="00000500000000000000" pitchFamily="2" charset="0"/>
            </a:rPr>
            <a:t>“How to pitch” 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853000" y="2666186"/>
        <a:ext cx="1788198" cy="1072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23A11-7A52-4951-9624-5B194CDEF9C6}">
      <dsp:nvSpPr>
        <dsp:cNvPr id="0" name=""/>
        <dsp:cNvSpPr/>
      </dsp:nvSpPr>
      <dsp:spPr>
        <a:xfrm>
          <a:off x="1828619" y="1700679"/>
          <a:ext cx="1565812" cy="146141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Cluster 1 </a:t>
          </a:r>
          <a:r>
            <a:rPr lang="it-IT" sz="2000" b="1" kern="1200" dirty="0" err="1"/>
            <a:t>Health</a:t>
          </a:r>
          <a:r>
            <a:rPr lang="it-IT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/>
            <a:t>(Pillar II)</a:t>
          </a:r>
        </a:p>
      </dsp:txBody>
      <dsp:txXfrm>
        <a:off x="2057927" y="1914699"/>
        <a:ext cx="1107196" cy="1033379"/>
      </dsp:txXfrm>
    </dsp:sp>
    <dsp:sp modelId="{4B73CEEB-C511-42AA-9060-B115CD5AB207}">
      <dsp:nvSpPr>
        <dsp:cNvPr id="0" name=""/>
        <dsp:cNvSpPr/>
      </dsp:nvSpPr>
      <dsp:spPr>
        <a:xfrm rot="16243091">
          <a:off x="2498215" y="1239995"/>
          <a:ext cx="250688" cy="462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2535347" y="1370135"/>
        <a:ext cx="175482" cy="277618"/>
      </dsp:txXfrm>
    </dsp:sp>
    <dsp:sp modelId="{A557A0C9-7E27-4BAF-9EC6-51B41C724054}">
      <dsp:nvSpPr>
        <dsp:cNvPr id="0" name=""/>
        <dsp:cNvSpPr/>
      </dsp:nvSpPr>
      <dsp:spPr>
        <a:xfrm>
          <a:off x="2021893" y="3028"/>
          <a:ext cx="1224790" cy="1224790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ERC    (Pillar I)</a:t>
          </a:r>
        </a:p>
      </dsp:txBody>
      <dsp:txXfrm>
        <a:off x="2201259" y="182394"/>
        <a:ext cx="866058" cy="866058"/>
      </dsp:txXfrm>
    </dsp:sp>
    <dsp:sp modelId="{649BBDA1-05C4-45AB-B2EA-ACF9B08637E2}">
      <dsp:nvSpPr>
        <dsp:cNvPr id="0" name=""/>
        <dsp:cNvSpPr/>
      </dsp:nvSpPr>
      <dsp:spPr>
        <a:xfrm rot="19345401">
          <a:off x="3271481" y="1596806"/>
          <a:ext cx="248040" cy="462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527"/>
                <a:satOff val="10077"/>
                <a:lumOff val="-8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527"/>
                <a:satOff val="10077"/>
                <a:lumOff val="-8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527"/>
                <a:satOff val="10077"/>
                <a:lumOff val="-8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3279200" y="1712035"/>
        <a:ext cx="173628" cy="277618"/>
      </dsp:txXfrm>
    </dsp:sp>
    <dsp:sp modelId="{6A30BF37-9814-4EFF-A44F-676135462FC4}">
      <dsp:nvSpPr>
        <dsp:cNvPr id="0" name=""/>
        <dsp:cNvSpPr/>
      </dsp:nvSpPr>
      <dsp:spPr>
        <a:xfrm>
          <a:off x="3459470" y="695328"/>
          <a:ext cx="1224790" cy="1224790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MSCA (Pillar I)</a:t>
          </a:r>
        </a:p>
      </dsp:txBody>
      <dsp:txXfrm>
        <a:off x="3638836" y="874694"/>
        <a:ext cx="866058" cy="866058"/>
      </dsp:txXfrm>
    </dsp:sp>
    <dsp:sp modelId="{7D94782F-51C9-43B1-932F-34B686CD18A1}">
      <dsp:nvSpPr>
        <dsp:cNvPr id="0" name=""/>
        <dsp:cNvSpPr/>
      </dsp:nvSpPr>
      <dsp:spPr>
        <a:xfrm rot="802982">
          <a:off x="3468176" y="2433730"/>
          <a:ext cx="251140" cy="462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054"/>
                <a:satOff val="20154"/>
                <a:lumOff val="-16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054"/>
                <a:satOff val="20154"/>
                <a:lumOff val="-16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054"/>
                <a:satOff val="20154"/>
                <a:lumOff val="-16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3469199" y="2517551"/>
        <a:ext cx="175798" cy="277618"/>
      </dsp:txXfrm>
    </dsp:sp>
    <dsp:sp modelId="{4B1FB2CC-A413-4E4C-BD8E-74DC7E803C1D}">
      <dsp:nvSpPr>
        <dsp:cNvPr id="0" name=""/>
        <dsp:cNvSpPr/>
      </dsp:nvSpPr>
      <dsp:spPr>
        <a:xfrm>
          <a:off x="3814522" y="2250913"/>
          <a:ext cx="1224790" cy="1224790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 err="1"/>
            <a:t>Research</a:t>
          </a:r>
          <a:r>
            <a:rPr lang="it-IT" sz="1100" kern="1200" dirty="0"/>
            <a:t> </a:t>
          </a:r>
          <a:r>
            <a:rPr lang="it-IT" sz="1100" kern="1200" dirty="0" err="1"/>
            <a:t>Infrastructure</a:t>
          </a:r>
          <a:r>
            <a:rPr lang="it-IT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(</a:t>
          </a:r>
          <a:r>
            <a:rPr lang="it-IT" sz="1600" kern="1200" dirty="0"/>
            <a:t>Pillar I)</a:t>
          </a:r>
        </a:p>
      </dsp:txBody>
      <dsp:txXfrm>
        <a:off x="3993888" y="2430279"/>
        <a:ext cx="866058" cy="866058"/>
      </dsp:txXfrm>
    </dsp:sp>
    <dsp:sp modelId="{B64AF038-A848-4E06-9FD0-0833A82500F5}">
      <dsp:nvSpPr>
        <dsp:cNvPr id="0" name=""/>
        <dsp:cNvSpPr/>
      </dsp:nvSpPr>
      <dsp:spPr>
        <a:xfrm rot="3837587">
          <a:off x="2909451" y="3090082"/>
          <a:ext cx="273899" cy="462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5581"/>
                <a:satOff val="30231"/>
                <a:lumOff val="-243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5581"/>
                <a:satOff val="30231"/>
                <a:lumOff val="-243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5581"/>
                <a:satOff val="30231"/>
                <a:lumOff val="-243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2932500" y="3145708"/>
        <a:ext cx="191729" cy="277618"/>
      </dsp:txXfrm>
    </dsp:sp>
    <dsp:sp modelId="{53AAD74C-BDBD-4940-8381-78491B4E5C8C}">
      <dsp:nvSpPr>
        <dsp:cNvPr id="0" name=""/>
        <dsp:cNvSpPr/>
      </dsp:nvSpPr>
      <dsp:spPr>
        <a:xfrm>
          <a:off x="2819688" y="3498395"/>
          <a:ext cx="1224790" cy="1224790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t-IT" sz="1400" kern="1200" dirty="0"/>
            <a:t>Cluster 3 – </a:t>
          </a:r>
          <a:r>
            <a:rPr lang="it-IT" sz="1400" kern="1200" dirty="0" err="1"/>
            <a:t>Civil</a:t>
          </a:r>
          <a:r>
            <a:rPr lang="it-IT" sz="1400" kern="1200" dirty="0"/>
            <a:t> security for society </a:t>
          </a:r>
        </a:p>
      </dsp:txBody>
      <dsp:txXfrm>
        <a:off x="2999054" y="3677761"/>
        <a:ext cx="866058" cy="866058"/>
      </dsp:txXfrm>
    </dsp:sp>
    <dsp:sp modelId="{97C8E602-872B-45EE-B805-BB183EDFA425}">
      <dsp:nvSpPr>
        <dsp:cNvPr id="0" name=""/>
        <dsp:cNvSpPr/>
      </dsp:nvSpPr>
      <dsp:spPr>
        <a:xfrm rot="6886378">
          <a:off x="2068594" y="3090489"/>
          <a:ext cx="263990" cy="462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4108"/>
                <a:satOff val="40309"/>
                <a:lumOff val="-324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4108"/>
                <a:satOff val="40309"/>
                <a:lumOff val="-324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4108"/>
                <a:satOff val="40309"/>
                <a:lumOff val="-324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124785" y="3147075"/>
        <a:ext cx="184793" cy="277618"/>
      </dsp:txXfrm>
    </dsp:sp>
    <dsp:sp modelId="{C96FD854-960C-46D5-97A3-74DE336D12B7}">
      <dsp:nvSpPr>
        <dsp:cNvPr id="0" name=""/>
        <dsp:cNvSpPr/>
      </dsp:nvSpPr>
      <dsp:spPr>
        <a:xfrm>
          <a:off x="1224099" y="3498395"/>
          <a:ext cx="1224790" cy="1224790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kern="1200" dirty="0"/>
            <a:t>Cluster 4 – Digital, </a:t>
          </a:r>
          <a:r>
            <a:rPr lang="it-IT" sz="1400" kern="1200" dirty="0" err="1"/>
            <a:t>Industry</a:t>
          </a:r>
          <a:r>
            <a:rPr lang="it-IT" sz="1400" kern="1200" dirty="0"/>
            <a:t> and Space</a:t>
          </a:r>
        </a:p>
      </dsp:txBody>
      <dsp:txXfrm>
        <a:off x="1403465" y="3677761"/>
        <a:ext cx="866058" cy="866058"/>
      </dsp:txXfrm>
    </dsp:sp>
    <dsp:sp modelId="{71935FD6-3DD3-4037-9285-4BCF3E57E089}">
      <dsp:nvSpPr>
        <dsp:cNvPr id="0" name=""/>
        <dsp:cNvSpPr/>
      </dsp:nvSpPr>
      <dsp:spPr>
        <a:xfrm rot="10018480">
          <a:off x="1527613" y="2423854"/>
          <a:ext cx="232834" cy="462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2635"/>
                <a:satOff val="50386"/>
                <a:lumOff val="-405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2635"/>
                <a:satOff val="50386"/>
                <a:lumOff val="-405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2635"/>
                <a:satOff val="50386"/>
                <a:lumOff val="-405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10800000">
        <a:off x="1596564" y="2508523"/>
        <a:ext cx="162984" cy="277618"/>
      </dsp:txXfrm>
    </dsp:sp>
    <dsp:sp modelId="{B4F13402-4993-4AD4-B5C8-8BAA416D7F66}">
      <dsp:nvSpPr>
        <dsp:cNvPr id="0" name=""/>
        <dsp:cNvSpPr/>
      </dsp:nvSpPr>
      <dsp:spPr>
        <a:xfrm>
          <a:off x="214573" y="2231822"/>
          <a:ext cx="1224790" cy="1224790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Cluster 6 – </a:t>
          </a:r>
          <a:r>
            <a:rPr lang="it-IT" sz="1400" kern="1200" dirty="0" err="1"/>
            <a:t>Food</a:t>
          </a:r>
          <a:r>
            <a:rPr lang="it-IT" sz="1400" kern="1200" dirty="0"/>
            <a:t>, </a:t>
          </a:r>
          <a:r>
            <a:rPr lang="it-IT" sz="1400" kern="1200" dirty="0" err="1"/>
            <a:t>bioeconomy</a:t>
          </a:r>
          <a:r>
            <a:rPr lang="it-IT" sz="1400" kern="1200" dirty="0"/>
            <a:t>…</a:t>
          </a:r>
        </a:p>
      </dsp:txBody>
      <dsp:txXfrm>
        <a:off x="393939" y="2411188"/>
        <a:ext cx="866058" cy="866058"/>
      </dsp:txXfrm>
    </dsp:sp>
    <dsp:sp modelId="{9C5C71E0-6B1C-4147-A0F0-5EB65BF14927}">
      <dsp:nvSpPr>
        <dsp:cNvPr id="0" name=""/>
        <dsp:cNvSpPr/>
      </dsp:nvSpPr>
      <dsp:spPr>
        <a:xfrm rot="13107427">
          <a:off x="1736129" y="1595904"/>
          <a:ext cx="229451" cy="462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1162"/>
                <a:satOff val="60463"/>
                <a:lumOff val="-486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1162"/>
                <a:satOff val="60463"/>
                <a:lumOff val="-486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1162"/>
                <a:satOff val="60463"/>
                <a:lumOff val="-486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10800000">
        <a:off x="1797498" y="1709849"/>
        <a:ext cx="160616" cy="277618"/>
      </dsp:txXfrm>
    </dsp:sp>
    <dsp:sp modelId="{1EEA8087-5AFA-4211-95AC-F55B3ED07E5D}">
      <dsp:nvSpPr>
        <dsp:cNvPr id="0" name=""/>
        <dsp:cNvSpPr/>
      </dsp:nvSpPr>
      <dsp:spPr>
        <a:xfrm>
          <a:off x="584317" y="695328"/>
          <a:ext cx="1224790" cy="122479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Pillar III </a:t>
          </a:r>
          <a:r>
            <a:rPr lang="it-IT" sz="1200" kern="1200" dirty="0"/>
            <a:t>«Innovative Europe»</a:t>
          </a:r>
        </a:p>
      </dsp:txBody>
      <dsp:txXfrm>
        <a:off x="763683" y="874694"/>
        <a:ext cx="866058" cy="866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5C0BA-E661-4A01-BB3D-328EE4911F31}">
      <dsp:nvSpPr>
        <dsp:cNvPr id="0" name=""/>
        <dsp:cNvSpPr/>
      </dsp:nvSpPr>
      <dsp:spPr>
        <a:xfrm>
          <a:off x="1919639" y="1271226"/>
          <a:ext cx="3166914" cy="3166914"/>
        </a:xfrm>
        <a:prstGeom prst="ellipse">
          <a:avLst/>
        </a:prstGeom>
        <a:solidFill>
          <a:schemeClr val="accent2"/>
        </a:solidFill>
        <a:ln>
          <a:solidFill>
            <a:schemeClr val="bg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Cluster 1</a:t>
          </a:r>
        </a:p>
      </dsp:txBody>
      <dsp:txXfrm>
        <a:off x="2383423" y="1735010"/>
        <a:ext cx="2239346" cy="2239346"/>
      </dsp:txXfrm>
    </dsp:sp>
    <dsp:sp modelId="{42950493-1DA4-459B-852F-5B7AC4DE0340}">
      <dsp:nvSpPr>
        <dsp:cNvPr id="0" name=""/>
        <dsp:cNvSpPr/>
      </dsp:nvSpPr>
      <dsp:spPr>
        <a:xfrm>
          <a:off x="2711367" y="565"/>
          <a:ext cx="1583457" cy="1583457"/>
        </a:xfrm>
        <a:prstGeom prst="ellipse">
          <a:avLst/>
        </a:prstGeom>
        <a:solidFill>
          <a:srgbClr val="EA2F2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Cluster 2 – Inclusive society</a:t>
          </a:r>
        </a:p>
      </dsp:txBody>
      <dsp:txXfrm>
        <a:off x="2943259" y="232457"/>
        <a:ext cx="1119673" cy="1119673"/>
      </dsp:txXfrm>
    </dsp:sp>
    <dsp:sp modelId="{DB544BDC-6D89-4EA5-8F99-881DB0F37CFE}">
      <dsp:nvSpPr>
        <dsp:cNvPr id="0" name=""/>
        <dsp:cNvSpPr/>
      </dsp:nvSpPr>
      <dsp:spPr>
        <a:xfrm>
          <a:off x="4773757" y="2062954"/>
          <a:ext cx="1583457" cy="1583457"/>
        </a:xfrm>
        <a:prstGeom prst="ellipse">
          <a:avLst/>
        </a:prstGeom>
        <a:solidFill>
          <a:srgbClr val="99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Cluster 3 – </a:t>
          </a:r>
          <a:r>
            <a:rPr lang="it-IT" sz="1800" kern="1200" dirty="0" err="1"/>
            <a:t>Civil</a:t>
          </a:r>
          <a:r>
            <a:rPr lang="it-IT" sz="1800" kern="1200" dirty="0"/>
            <a:t> security for society </a:t>
          </a:r>
        </a:p>
      </dsp:txBody>
      <dsp:txXfrm>
        <a:off x="5005649" y="2294846"/>
        <a:ext cx="1119673" cy="1119673"/>
      </dsp:txXfrm>
    </dsp:sp>
    <dsp:sp modelId="{7C5A083D-8032-4321-8B3F-09D172171138}">
      <dsp:nvSpPr>
        <dsp:cNvPr id="0" name=""/>
        <dsp:cNvSpPr/>
      </dsp:nvSpPr>
      <dsp:spPr>
        <a:xfrm>
          <a:off x="2711367" y="4125344"/>
          <a:ext cx="1583457" cy="15834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Cluster 4 – Digital </a:t>
          </a:r>
          <a:r>
            <a:rPr lang="it-IT" sz="1800" kern="1200" dirty="0" err="1"/>
            <a:t>Industry</a:t>
          </a:r>
          <a:r>
            <a:rPr lang="it-IT" sz="1800" kern="1200" dirty="0"/>
            <a:t> and Space</a:t>
          </a:r>
        </a:p>
      </dsp:txBody>
      <dsp:txXfrm>
        <a:off x="2943259" y="4357236"/>
        <a:ext cx="1119673" cy="1119673"/>
      </dsp:txXfrm>
    </dsp:sp>
    <dsp:sp modelId="{ECFE3A56-53BA-428E-A205-7D2D2C31782A}">
      <dsp:nvSpPr>
        <dsp:cNvPr id="0" name=""/>
        <dsp:cNvSpPr/>
      </dsp:nvSpPr>
      <dsp:spPr>
        <a:xfrm>
          <a:off x="648978" y="2062954"/>
          <a:ext cx="1583457" cy="158345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Cluster 6 – </a:t>
          </a:r>
          <a:r>
            <a:rPr lang="it-IT" sz="1800" kern="1200" dirty="0" err="1">
              <a:solidFill>
                <a:schemeClr val="tx1"/>
              </a:solidFill>
            </a:rPr>
            <a:t>Food</a:t>
          </a:r>
          <a:r>
            <a:rPr lang="it-IT" sz="1800" kern="1200" dirty="0">
              <a:solidFill>
                <a:schemeClr val="tx1"/>
              </a:solidFill>
            </a:rPr>
            <a:t>, </a:t>
          </a:r>
          <a:r>
            <a:rPr lang="it-IT" sz="1800" kern="1200" dirty="0" err="1">
              <a:solidFill>
                <a:schemeClr val="tx1"/>
              </a:solidFill>
            </a:rPr>
            <a:t>bioeconomy</a:t>
          </a:r>
          <a:r>
            <a:rPr lang="it-IT" sz="1800" kern="1200" dirty="0">
              <a:solidFill>
                <a:schemeClr val="tx1"/>
              </a:solidFill>
            </a:rPr>
            <a:t>…</a:t>
          </a:r>
        </a:p>
      </dsp:txBody>
      <dsp:txXfrm>
        <a:off x="880870" y="2294846"/>
        <a:ext cx="1119673" cy="1119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F8FD383-62B2-48F1-86D8-6069D56A2EFE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8455484-C5D5-4104-BE34-F8AD011370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48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55484-C5D5-4104-BE34-F8AD011370E9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32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5484-C5D5-4104-BE34-F8AD011370E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4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>
            <a:extLst>
              <a:ext uri="{FF2B5EF4-FFF2-40B4-BE49-F238E27FC236}">
                <a16:creationId xmlns:a16="http://schemas.microsoft.com/office/drawing/2014/main" id="{693B4305-4677-4435-B5C5-7DD8F44F6B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>
            <a:extLst>
              <a:ext uri="{FF2B5EF4-FFF2-40B4-BE49-F238E27FC236}">
                <a16:creationId xmlns:a16="http://schemas.microsoft.com/office/drawing/2014/main" id="{DA7BC91D-7C35-4323-A689-25545A146F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:a16="http://schemas.microsoft.com/office/drawing/2014/main" id="{2872A100-9683-4F32-BD90-0763AA531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C70438-19FE-4BD2-9396-467869D5D81C}" type="slidenum">
              <a:rPr lang="it-IT" altLang="es-ES"/>
              <a:pPr/>
              <a:t>7</a:t>
            </a:fld>
            <a:endParaRPr lang="it-IT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55484-C5D5-4104-BE34-F8AD011370E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06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>
            <a:extLst>
              <a:ext uri="{FF2B5EF4-FFF2-40B4-BE49-F238E27FC236}">
                <a16:creationId xmlns:a16="http://schemas.microsoft.com/office/drawing/2014/main" id="{CEE1B513-68B4-4F92-B9C4-CD17D9728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>
            <a:extLst>
              <a:ext uri="{FF2B5EF4-FFF2-40B4-BE49-F238E27FC236}">
                <a16:creationId xmlns:a16="http://schemas.microsoft.com/office/drawing/2014/main" id="{5E541064-C413-4F0D-AFBF-5881C72C9A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38916" name="Segnaposto numero diapositiva 3">
            <a:extLst>
              <a:ext uri="{FF2B5EF4-FFF2-40B4-BE49-F238E27FC236}">
                <a16:creationId xmlns:a16="http://schemas.microsoft.com/office/drawing/2014/main" id="{56DAD735-40BE-494E-A4F9-049474C47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99422F-F497-4E08-9EBA-F65F5507C3B1}" type="slidenum">
              <a:rPr lang="it-IT" altLang="es-ES"/>
              <a:pPr/>
              <a:t>23</a:t>
            </a:fld>
            <a:endParaRPr lang="it-IT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43099"/>
            <a:ext cx="10287000" cy="1419225"/>
          </a:xfrm>
        </p:spPr>
        <p:txBody>
          <a:bodyPr anchor="b">
            <a:noAutofit/>
          </a:bodyPr>
          <a:lstStyle>
            <a:lvl1pPr algn="l">
              <a:defRPr sz="3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1000" y="4273552"/>
            <a:ext cx="10287000" cy="92709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Cognome Data e luogo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9559"/>
            <a:ext cx="2647950" cy="10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9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5672"/>
            <a:ext cx="3932237" cy="28133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01775"/>
            <a:ext cx="3733800" cy="995363"/>
          </a:xfrm>
        </p:spPr>
        <p:txBody>
          <a:bodyPr>
            <a:normAutofit/>
          </a:bodyPr>
          <a:lstStyle>
            <a:lvl1pPr>
              <a:defRPr sz="3600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3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77161" y="2125834"/>
            <a:ext cx="10515600" cy="399340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3"/>
          <p:cNvSpPr txBox="1">
            <a:spLocks/>
          </p:cNvSpPr>
          <p:nvPr userDrawn="1"/>
        </p:nvSpPr>
        <p:spPr>
          <a:xfrm>
            <a:off x="977161" y="6360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95FA1-8AB0-4F2D-B9D5-3CF0027F0F1A}" type="datetimeFigureOut">
              <a:rPr lang="it-IT" smtClean="0"/>
              <a:pPr/>
              <a:t>18/04/2023</a:t>
            </a:fld>
            <a:endParaRPr lang="it-IT" dirty="0"/>
          </a:p>
        </p:txBody>
      </p:sp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8749561" y="6360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3125"/>
            <a:ext cx="10515600" cy="9953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9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0D07FDF8-13BC-461E-A47F-3920D68C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6C1A-A618-4363-99DC-2237B5626EE2}" type="datetimeFigureOut">
              <a:rPr lang="it-IT"/>
              <a:pPr>
                <a:defRPr/>
              </a:pPr>
              <a:t>18/04/2023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70FB9FA-E9EC-4093-A5CD-C97D576A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0AF56A5-B9AC-48BA-AD5E-12531119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81AA5-3717-475A-87D2-C352E1A06A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586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5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1" y="1368000"/>
            <a:ext cx="10486869" cy="410341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4"/>
            <a:ext cx="1716200" cy="4517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7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81028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60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43099"/>
            <a:ext cx="10287000" cy="1419225"/>
          </a:xfrm>
        </p:spPr>
        <p:txBody>
          <a:bodyPr anchor="b">
            <a:noAutofit/>
          </a:bodyPr>
          <a:lstStyle>
            <a:lvl1pPr algn="l">
              <a:defRPr sz="3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1000" y="4273552"/>
            <a:ext cx="10287000" cy="92709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</a:t>
            </a:r>
            <a:r>
              <a:rPr lang="it-IT"/>
              <a:t>Cognome </a:t>
            </a:r>
          </a:p>
          <a:p>
            <a:r>
              <a:rPr lang="it-IT"/>
              <a:t>Data </a:t>
            </a:r>
            <a:r>
              <a:rPr lang="it-IT" dirty="0"/>
              <a:t>e luogo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9559"/>
            <a:ext cx="2647950" cy="1050930"/>
          </a:xfrm>
          <a:prstGeom prst="rect">
            <a:avLst/>
          </a:prstGeom>
        </p:spPr>
      </p:pic>
      <p:sp>
        <p:nvSpPr>
          <p:cNvPr id="12" name="Segnaposto immagine 11"/>
          <p:cNvSpPr>
            <a:spLocks noGrp="1"/>
          </p:cNvSpPr>
          <p:nvPr>
            <p:ph type="pic" sz="quarter" idx="10" hasCustomPrompt="1"/>
          </p:nvPr>
        </p:nvSpPr>
        <p:spPr>
          <a:xfrm>
            <a:off x="9210675" y="390525"/>
            <a:ext cx="1714500" cy="10382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it-IT" dirty="0"/>
              <a:t>Logo co-organizzatore</a:t>
            </a:r>
          </a:p>
        </p:txBody>
      </p:sp>
    </p:spTree>
    <p:extLst>
      <p:ext uri="{BB962C8B-B14F-4D97-AF65-F5344CB8AC3E}">
        <p14:creationId xmlns:p14="http://schemas.microsoft.com/office/powerpoint/2010/main" val="20759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8080-BA53-4BE6-9255-DF5372133DA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75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8471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933825" cy="928688"/>
          </a:xfrm>
        </p:spPr>
        <p:txBody>
          <a:bodyPr>
            <a:noAutofit/>
          </a:bodyPr>
          <a:lstStyle>
            <a:lvl1pPr>
              <a:defRPr sz="2800" b="1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2650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933825" cy="928688"/>
          </a:xfrm>
        </p:spPr>
        <p:txBody>
          <a:bodyPr>
            <a:noAutofit/>
          </a:bodyPr>
          <a:lstStyle>
            <a:lvl1pPr>
              <a:defRPr sz="2800" b="1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70530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3125"/>
            <a:ext cx="10515600" cy="35750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/>
            </a:lvl1pPr>
            <a:lvl2pPr marL="914400" indent="-457200">
              <a:buFont typeface="Wingdings" panose="05000000000000000000" pitchFamily="2" charset="2"/>
              <a:buChar char="§"/>
              <a:defRPr/>
            </a:lvl2pPr>
            <a:lvl3pPr marL="1371600" indent="-4572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3125"/>
            <a:ext cx="10515600" cy="995363"/>
          </a:xfrm>
        </p:spPr>
        <p:txBody>
          <a:bodyPr>
            <a:normAutofit/>
          </a:bodyPr>
          <a:lstStyle>
            <a:lvl1pPr>
              <a:defRPr sz="3600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6104"/>
            <a:ext cx="3932237" cy="3062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7925"/>
            <a:ext cx="3933825" cy="9953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7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5FA1-8AB0-4F2D-B9D5-3CF0027F0F1A}" type="datetimeFigureOut">
              <a:rPr lang="it-IT" smtClean="0"/>
              <a:pPr/>
              <a:t>18/04/2023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12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8" r:id="rId2"/>
    <p:sldLayoutId id="2147483730" r:id="rId3"/>
    <p:sldLayoutId id="2147483732" r:id="rId4"/>
    <p:sldLayoutId id="2147483736" r:id="rId5"/>
    <p:sldLayoutId id="2147483737" r:id="rId6"/>
    <p:sldLayoutId id="2147483719" r:id="rId7"/>
    <p:sldLayoutId id="2147483720" r:id="rId8"/>
    <p:sldLayoutId id="2147483724" r:id="rId9"/>
    <p:sldLayoutId id="2147483725" r:id="rId10"/>
    <p:sldLayoutId id="2147483655" r:id="rId11"/>
    <p:sldLayoutId id="2147483739" r:id="rId12"/>
    <p:sldLayoutId id="2147483769" r:id="rId13"/>
    <p:sldLayoutId id="2147483773" r:id="rId14"/>
    <p:sldLayoutId id="2147483775" r:id="rId15"/>
    <p:sldLayoutId id="21474837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u="heavy" kern="1200" baseline="0" smtClean="0">
          <a:solidFill>
            <a:schemeClr val="tx1"/>
          </a:solidFill>
          <a:uFill>
            <a:solidFill>
              <a:srgbClr val="19418A"/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mailto:Mourenza@apre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ata/ref/h2020/legal_basis/rules_participation/h2020-rules-participation_en.pdf#page%3D6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c.europa.eu/info/strategy/priorities-2019-2024/european-green-deal_e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c.europa.eu/info/strategy/priorities-2019-2024/european-green-deal_e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promoting-our-european-way-life/european-health-union/cancer-plan-europe_en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c.europa.eu/health/funding/eu4health_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c.europa.eu/health/funding/eu4health_en" TargetMode="External"/><Relationship Id="rId4" Type="http://schemas.openxmlformats.org/officeDocument/2006/relationships/hyperlink" Target="https://ec.europa.eu/info/strategy/priorities-2019-2024/promoting-our-european-way-life/european-health-union/cancer-plan-europe_e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ec.europa.eu/health/funding/eu4health_en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ec.europa.eu/health/funding/eu4health_en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ec.europa.eu/health/ehealth/dataspace_en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ec.europa.eu/health/ehealth/dataspace_en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i.europa.eu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hi.europa.eu/sites/default/files/uploads/Documents/Calls/FutureTopics/DraftTopic_PatientcentricBloodCollection.pdf" TargetMode="External"/><Relationship Id="rId3" Type="http://schemas.openxmlformats.org/officeDocument/2006/relationships/hyperlink" Target="https://www.ihi.europa.eu/sites/default/files/uploads/Documents/Calls/FutureTopics/DraftTopic_PatientGeneratedEvidence.pdf" TargetMode="External"/><Relationship Id="rId7" Type="http://schemas.openxmlformats.org/officeDocument/2006/relationships/hyperlink" Target="https://www.ihi.europa.eu/sites/default/files/uploads/Documents/Calls/FutureTopics/DraftTopic_TranslationalKnowledgeMinipigs.pdf" TargetMode="External"/><Relationship Id="rId2" Type="http://schemas.openxmlformats.org/officeDocument/2006/relationships/hyperlink" Target="https://www.ihi.europa.eu/sites/default/files/uploads/Documents/Calls/FutureTopics/DraftTopic_ScreeningPlatformBiomarkers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hi.europa.eu/sites/default/files/uploads/Documents/Calls/FutureTopics/DraftTopic_DigitalTechMentalHealth.pdf" TargetMode="External"/><Relationship Id="rId5" Type="http://schemas.openxmlformats.org/officeDocument/2006/relationships/hyperlink" Target="https://www.ihi.europa.eu/sites/default/files/uploads/Documents/Calls/FutureTopics/DraftTopic_ATMPs_RareDiseases.pdf" TargetMode="External"/><Relationship Id="rId4" Type="http://schemas.openxmlformats.org/officeDocument/2006/relationships/hyperlink" Target="https://www.ihi.europa.eu/sites/default/files/uploads/Documents/Calls/FutureTopics/DraftTopic_HospitalInterventionsOutcomes.pdf" TargetMode="External"/><Relationship Id="rId9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ctp.org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eu-parc.e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thcspartnership.e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p-space.net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era4health.eu/" TargetMode="Externa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iles/european-partnership-rare-diseases_en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antimicrobial-resistance/global-action-plan/en/" TargetMode="External"/><Relationship Id="rId2" Type="http://schemas.openxmlformats.org/officeDocument/2006/relationships/hyperlink" Target="https://ec.europa.eu/health/sites/health/files/antimicrobial_resistance/docs/amr_2017_action-plan.pdf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horizon-europe/missions-horizon-europe/assessment-criteria_en" TargetMode="External"/><Relationship Id="rId7" Type="http://schemas.openxmlformats.org/officeDocument/2006/relationships/image" Target="../media/image57.jpeg"/><Relationship Id="rId2" Type="http://schemas.openxmlformats.org/officeDocument/2006/relationships/hyperlink" Target="https://ec.europa.eu/info/horizon-europe/missions-horizon-europe_e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publications/conquering-cancer-mission-possible_en" TargetMode="External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horizoneuropencpportal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lthncp.net/" TargetMode="External"/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hyperlink" Target="https://research-and-innovation.ec.europa.eu/events/horizon-europe-info-days/cluster-1_e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company/hnn3-0/?viewAsMember=true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s://twitter.com/HealthNCPNet" TargetMode="External"/><Relationship Id="rId9" Type="http://schemas.openxmlformats.org/officeDocument/2006/relationships/image" Target="../media/image67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hyperlink" Target="https://ec.europa.eu/info/funding-tenders/opportunities/portal" TargetMode="External"/><Relationship Id="rId7" Type="http://schemas.openxmlformats.org/officeDocument/2006/relationships/hyperlink" Target="https://ec.europa.eu/info/research-and-innovation/research-area/health-research-and-innovation_en" TargetMode="External"/><Relationship Id="rId2" Type="http://schemas.openxmlformats.org/officeDocument/2006/relationships/hyperlink" Target="https://ec.europa.eu/info/funding-tenders/opportunities/portal/screen/support/ncp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ec.europa.eu/horizon-europe" TargetMode="External"/><Relationship Id="rId5" Type="http://schemas.openxmlformats.org/officeDocument/2006/relationships/hyperlink" Target="https://ec.europa.eu/info/funding-tenders/opportunities/docs/2021-2027/horizon/guidance/programme-guide_horizon_en.pdf" TargetMode="External"/><Relationship Id="rId4" Type="http://schemas.openxmlformats.org/officeDocument/2006/relationships/hyperlink" Target="https://ec.europa.eu/info/funding-tenders/opportunities/portal/screen/support/manuals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onsilium.europa.eu/doc/document/ST-7064-2020-INIT/it/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funding-tenders/opportunities/docs/2021-2027/horizon/wp-call/2021-2022/wp-13-general-annexes_horizon-2021-2022_en.pdf" TargetMode="External"/><Relationship Id="rId5" Type="http://schemas.openxmlformats.org/officeDocument/2006/relationships/hyperlink" Target="https://ec.europa.eu/info/funding-tenders/opportunities/docs/2021-2027/common/agr-contr/general-mga_horizon-euratom_en.pdf" TargetMode="External"/><Relationship Id="rId4" Type="http://schemas.openxmlformats.org/officeDocument/2006/relationships/hyperlink" Target="https://ec.europa.eu/transparency/regdoc/rep/3/2020/EN/C-2020-3759-F1-EN-ANNEX-1-PART-1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cluster3@apre.it" TargetMode="External"/><Relationship Id="rId13" Type="http://schemas.openxmlformats.org/officeDocument/2006/relationships/hyperlink" Target="mailto:eit@apre.it" TargetMode="External"/><Relationship Id="rId3" Type="http://schemas.openxmlformats.org/officeDocument/2006/relationships/hyperlink" Target="mailto:erc@apre.it" TargetMode="External"/><Relationship Id="rId7" Type="http://schemas.openxmlformats.org/officeDocument/2006/relationships/hyperlink" Target="mailto:cluster2@apre.it" TargetMode="External"/><Relationship Id="rId12" Type="http://schemas.openxmlformats.org/officeDocument/2006/relationships/hyperlink" Target="mailto:eic@apre.it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horizoneurope.apre.i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luster1@apre.it" TargetMode="External"/><Relationship Id="rId11" Type="http://schemas.openxmlformats.org/officeDocument/2006/relationships/hyperlink" Target="mailto:cluster6@apre.it" TargetMode="External"/><Relationship Id="rId5" Type="http://schemas.openxmlformats.org/officeDocument/2006/relationships/hyperlink" Target="mailto:infra@apre.it" TargetMode="External"/><Relationship Id="rId15" Type="http://schemas.openxmlformats.org/officeDocument/2006/relationships/hyperlink" Target="http://www.apre.it/" TargetMode="External"/><Relationship Id="rId10" Type="http://schemas.openxmlformats.org/officeDocument/2006/relationships/hyperlink" Target="mailto:cluster5@apre.it" TargetMode="External"/><Relationship Id="rId4" Type="http://schemas.openxmlformats.org/officeDocument/2006/relationships/hyperlink" Target="mailto:msca@apre.it" TargetMode="External"/><Relationship Id="rId9" Type="http://schemas.openxmlformats.org/officeDocument/2006/relationships/hyperlink" Target="mailto:cluster4@apre.it" TargetMode="External"/><Relationship Id="rId14" Type="http://schemas.openxmlformats.org/officeDocument/2006/relationships/hyperlink" Target="mailto:widera@apre.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9365" y="4818653"/>
            <a:ext cx="10287000" cy="460373"/>
          </a:xfrm>
        </p:spPr>
        <p:txBody>
          <a:bodyPr>
            <a:noAutofit/>
          </a:bodyPr>
          <a:lstStyle/>
          <a:p>
            <a:r>
              <a:rPr lang="it-IT" sz="3200" b="1" dirty="0">
                <a:hlinkClick r:id="rId4"/>
              </a:rPr>
              <a:t>NCP Cluster 1 Health</a:t>
            </a:r>
          </a:p>
          <a:p>
            <a:r>
              <a:rPr lang="it-IT" sz="3200" b="1" dirty="0">
                <a:hlinkClick r:id="rId4"/>
              </a:rPr>
              <a:t>buonocore@apre.it</a:t>
            </a:r>
            <a:endParaRPr lang="it-IT" sz="3200" b="1" dirty="0"/>
          </a:p>
          <a:p>
            <a:endParaRPr lang="it-IT" sz="3200" b="1" dirty="0"/>
          </a:p>
          <a:p>
            <a:r>
              <a:rPr lang="it-IT" sz="3200" b="1" dirty="0"/>
              <a:t> 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12324" y="5692105"/>
            <a:ext cx="10287000" cy="92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i="1" dirty="0"/>
              <a:t>ASSOLOMBARDA</a:t>
            </a:r>
          </a:p>
          <a:p>
            <a:pPr algn="r"/>
            <a:r>
              <a:rPr lang="it-IT" i="1" dirty="0"/>
              <a:t>1 Marzo 2022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2289" y="2552367"/>
            <a:ext cx="6677387" cy="4129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209365" y="1924529"/>
            <a:ext cx="5092924" cy="2528035"/>
          </a:xfrm>
        </p:spPr>
        <p:txBody>
          <a:bodyPr/>
          <a:lstStyle/>
          <a:p>
            <a:r>
              <a:rPr lang="it-IT" sz="4400" dirty="0">
                <a:latin typeface="+mn-lt"/>
              </a:rPr>
              <a:t>Horizon Europe </a:t>
            </a:r>
            <a:r>
              <a:rPr lang="it-IT" sz="4400" dirty="0" err="1">
                <a:latin typeface="+mn-lt"/>
              </a:rPr>
              <a:t>Programme</a:t>
            </a:r>
            <a:r>
              <a:rPr lang="it-IT" sz="4400" dirty="0">
                <a:latin typeface="+mn-lt"/>
              </a:rPr>
              <a:t> - Health</a:t>
            </a:r>
            <a:endParaRPr lang="it-IT" sz="4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6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82899" y="895940"/>
            <a:ext cx="6208518" cy="1066025"/>
          </a:xfrm>
          <a:ln w="381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rgbClr val="1D4487"/>
                </a:solidFill>
                <a:uFill>
                  <a:solidFill>
                    <a:srgbClr val="19418A"/>
                  </a:solidFill>
                </a:uFill>
                <a:ea typeface="+mj-ea"/>
                <a:cs typeface="+mj-cs"/>
              </a:rPr>
              <a:t>Cross-clusters on health in Pillar 2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417666047"/>
              </p:ext>
            </p:extLst>
          </p:nvPr>
        </p:nvGraphicFramePr>
        <p:xfrm>
          <a:off x="5010539" y="577633"/>
          <a:ext cx="7006193" cy="570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644622" y="3432316"/>
            <a:ext cx="4477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2. Ageing society ..inclusive society..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0" dirty="0">
                <a:solidFill>
                  <a:srgbClr val="000000"/>
                </a:solidFill>
                <a:latin typeface="Calibri" panose="020F0502020204030204"/>
              </a:rPr>
              <a:t>CL</a:t>
            </a: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 3. Cybersecurity of health data, protection of critical infrastructures, reaction to pandemics..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Improving response to domestic violence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 4. Robotics,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Smart materials, training of healthcare professionals, photonics..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0" dirty="0">
                <a:solidFill>
                  <a:srgbClr val="000000"/>
                </a:solidFill>
                <a:latin typeface="Calibri" panose="020F0502020204030204"/>
              </a:rPr>
              <a:t>CL6</a:t>
            </a: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 Food and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/>
              </a:rPr>
              <a:t>nutritions</a:t>
            </a: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4622" y="3062984"/>
            <a:ext cx="224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6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4561" y="1960246"/>
          <a:ext cx="10462896" cy="3047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Action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D2BC29"/>
                      </a:solidFill>
                      <a:prstDash val="solid"/>
                    </a:lnR>
                    <a:lnB w="12700">
                      <a:solidFill>
                        <a:srgbClr val="D2BC29"/>
                      </a:solidFill>
                      <a:prstDash val="solid"/>
                    </a:lnB>
                    <a:solidFill>
                      <a:srgbClr val="0718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Funding*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D2BC29"/>
                      </a:solidFill>
                      <a:prstDash val="solid"/>
                    </a:lnL>
                    <a:lnR w="12700">
                      <a:solidFill>
                        <a:srgbClr val="D2BC29"/>
                      </a:solidFill>
                      <a:prstDash val="solid"/>
                    </a:lnR>
                    <a:lnB w="12700">
                      <a:solidFill>
                        <a:srgbClr val="D2BC29"/>
                      </a:solidFill>
                      <a:prstDash val="solid"/>
                    </a:lnB>
                    <a:solidFill>
                      <a:srgbClr val="0718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Main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Characteristics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D2BC29"/>
                      </a:solidFill>
                      <a:prstDash val="solid"/>
                    </a:lnL>
                    <a:lnB w="12700">
                      <a:solidFill>
                        <a:srgbClr val="D2BC29"/>
                      </a:solidFill>
                      <a:prstDash val="solid"/>
                    </a:lnB>
                    <a:solidFill>
                      <a:srgbClr val="0718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90805" marR="1936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RIA – </a:t>
                      </a:r>
                      <a:r>
                        <a:rPr sz="2000" b="1" spc="-1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Research </a:t>
                      </a:r>
                      <a:r>
                        <a:rPr sz="2000" b="1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&amp;  </a:t>
                      </a:r>
                      <a:r>
                        <a:rPr sz="2000" b="1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Innovation</a:t>
                      </a:r>
                      <a:r>
                        <a:rPr sz="2000" b="1" spc="-9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Action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D2BC29"/>
                      </a:solidFill>
                      <a:prstDash val="solid"/>
                    </a:lnR>
                    <a:lnT w="12700">
                      <a:solidFill>
                        <a:srgbClr val="D2BC29"/>
                      </a:solidFill>
                      <a:prstDash val="solid"/>
                    </a:lnT>
                    <a:lnB w="12700">
                      <a:solidFill>
                        <a:srgbClr val="D2BC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95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100%</a:t>
                      </a:r>
                      <a:r>
                        <a:rPr sz="2000" spc="5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+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ts val="2395"/>
                        </a:lnSpc>
                      </a:pP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25%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31751" marB="0">
                    <a:lnL w="12700">
                      <a:solidFill>
                        <a:srgbClr val="D2BC29"/>
                      </a:solidFill>
                      <a:prstDash val="solid"/>
                    </a:lnL>
                    <a:lnR w="12700">
                      <a:solidFill>
                        <a:srgbClr val="D2BC29"/>
                      </a:solidFill>
                      <a:prstDash val="solid"/>
                    </a:lnR>
                    <a:lnT w="12700">
                      <a:solidFill>
                        <a:srgbClr val="D2BC29"/>
                      </a:solidFill>
                      <a:prstDash val="solid"/>
                    </a:lnT>
                    <a:lnB w="12700">
                      <a:solidFill>
                        <a:srgbClr val="D2BC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885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Basic </a:t>
                      </a:r>
                      <a:r>
                        <a:rPr sz="2000" spc="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applied </a:t>
                      </a: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research, technology development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and  </a:t>
                      </a:r>
                      <a:r>
                        <a:rPr sz="2000" spc="-1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integration, </a:t>
                      </a: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testing, </a:t>
                      </a:r>
                      <a:r>
                        <a:rPr sz="2000" spc="-1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demonstration </a:t>
                      </a:r>
                      <a:r>
                        <a:rPr sz="2000" spc="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validation on </a:t>
                      </a:r>
                      <a:r>
                        <a:rPr sz="2000" spc="-1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small-scale  </a:t>
                      </a:r>
                      <a:r>
                        <a:rPr sz="2000" spc="-1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prototype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spc="-1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laboratory </a:t>
                      </a: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or simulated</a:t>
                      </a:r>
                      <a:r>
                        <a:rPr sz="2000" spc="2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environment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D2BC29"/>
                      </a:solidFill>
                      <a:prstDash val="solid"/>
                    </a:lnL>
                    <a:lnT w="12700">
                      <a:solidFill>
                        <a:srgbClr val="D2BC29"/>
                      </a:solidFill>
                      <a:prstDash val="solid"/>
                    </a:lnT>
                    <a:lnB w="12700">
                      <a:solidFill>
                        <a:srgbClr val="D2BC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IA –</a:t>
                      </a:r>
                      <a:r>
                        <a:rPr sz="2000" spc="-2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Innovation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Action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D2BC29"/>
                      </a:solidFill>
                      <a:prstDash val="solid"/>
                    </a:lnR>
                    <a:lnT w="12700">
                      <a:solidFill>
                        <a:srgbClr val="D2BC29"/>
                      </a:solidFill>
                      <a:prstDash val="solid"/>
                    </a:lnT>
                    <a:lnB w="12700">
                      <a:solidFill>
                        <a:srgbClr val="D2BC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70% +</a:t>
                      </a:r>
                      <a:r>
                        <a:rPr sz="2000" spc="-9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25%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D2BC29"/>
                      </a:solidFill>
                      <a:prstDash val="solid"/>
                    </a:lnL>
                    <a:lnR w="12700">
                      <a:solidFill>
                        <a:srgbClr val="D2BC29"/>
                      </a:solidFill>
                      <a:prstDash val="solid"/>
                    </a:lnR>
                    <a:lnT w="12700">
                      <a:solidFill>
                        <a:srgbClr val="D2BC29"/>
                      </a:solidFill>
                      <a:prstDash val="solid"/>
                    </a:lnT>
                    <a:lnB w="12700">
                      <a:solidFill>
                        <a:srgbClr val="D2BC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Prototyping, testing, demonstrating,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piloting, </a:t>
                      </a:r>
                      <a:r>
                        <a:rPr sz="2000" spc="-1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large-scale</a:t>
                      </a:r>
                      <a:r>
                        <a:rPr sz="2000" spc="3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product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validation </a:t>
                      </a:r>
                      <a:r>
                        <a:rPr sz="2000" spc="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1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market</a:t>
                      </a:r>
                      <a:r>
                        <a:rPr sz="2000" spc="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replication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D2BC29"/>
                      </a:solidFill>
                      <a:prstDash val="solid"/>
                    </a:lnL>
                    <a:lnT w="12700">
                      <a:solidFill>
                        <a:srgbClr val="D2BC29"/>
                      </a:solidFill>
                      <a:prstDash val="solid"/>
                    </a:lnT>
                    <a:lnB w="12700">
                      <a:solidFill>
                        <a:srgbClr val="D2BC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0805" marR="1092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CSA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-</a:t>
                      </a:r>
                      <a:r>
                        <a:rPr sz="2000" spc="-9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Coordination  </a:t>
                      </a:r>
                      <a:r>
                        <a:rPr sz="2000" b="1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&amp; Support</a:t>
                      </a:r>
                      <a:r>
                        <a:rPr sz="2000" b="1" spc="-4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Action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D2BC29"/>
                      </a:solidFill>
                      <a:prstDash val="solid"/>
                    </a:lnR>
                    <a:lnT w="12700">
                      <a:solidFill>
                        <a:srgbClr val="D2BC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100%</a:t>
                      </a:r>
                      <a:r>
                        <a:rPr sz="2000" spc="39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+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25%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D2BC29"/>
                      </a:solidFill>
                      <a:prstDash val="solid"/>
                    </a:lnL>
                    <a:lnR w="12700">
                      <a:solidFill>
                        <a:srgbClr val="D2BC29"/>
                      </a:solidFill>
                      <a:prstDash val="solid"/>
                    </a:lnR>
                    <a:lnT w="12700">
                      <a:solidFill>
                        <a:srgbClr val="D2BC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 marR="3803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Networking, coordination or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support services, </a:t>
                      </a: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policy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dialogues  and mutual learning </a:t>
                      </a:r>
                      <a:r>
                        <a:rPr sz="2000" spc="-1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exercises </a:t>
                      </a:r>
                      <a:r>
                        <a:rPr sz="2000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sz="2000" spc="2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rgbClr val="211D5E"/>
                          </a:solidFill>
                          <a:latin typeface="Carlito"/>
                          <a:cs typeface="Carlito"/>
                        </a:rPr>
                        <a:t>studies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D2BC29"/>
                      </a:solidFill>
                      <a:prstDash val="solid"/>
                    </a:lnL>
                    <a:lnT w="12700">
                      <a:solidFill>
                        <a:srgbClr val="D2BC2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97481" y="5593437"/>
            <a:ext cx="30933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211D5E"/>
                </a:solidFill>
                <a:latin typeface="Carlito"/>
                <a:cs typeface="Carlito"/>
              </a:rPr>
              <a:t>*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No</a:t>
            </a:r>
            <a:r>
              <a:rPr lang="it-IT"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t for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profit</a:t>
            </a:r>
            <a:r>
              <a:rPr sz="1400" spc="-5" dirty="0">
                <a:solidFill>
                  <a:srgbClr val="0462C1"/>
                </a:solidFill>
                <a:latin typeface="Carlito"/>
                <a:cs typeface="Carlito"/>
                <a:hlinkClick r:id="rId2"/>
              </a:rPr>
              <a:t> </a:t>
            </a:r>
            <a:r>
              <a:rPr sz="1400" dirty="0">
                <a:solidFill>
                  <a:srgbClr val="211D5E"/>
                </a:solidFill>
                <a:latin typeface="Carlito"/>
                <a:cs typeface="Carlito"/>
              </a:rPr>
              <a:t>– </a:t>
            </a:r>
            <a:r>
              <a:rPr sz="1400" spc="-11" dirty="0">
                <a:solidFill>
                  <a:srgbClr val="211D5E"/>
                </a:solidFill>
                <a:latin typeface="Carlito"/>
                <a:cs typeface="Carlito"/>
              </a:rPr>
              <a:t>always</a:t>
            </a:r>
            <a:r>
              <a:rPr sz="1400" spc="-95" dirty="0">
                <a:solidFill>
                  <a:srgbClr val="211D5E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D5E"/>
                </a:solidFill>
                <a:latin typeface="Carlito"/>
                <a:cs typeface="Carlito"/>
              </a:rPr>
              <a:t>100%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9588" y="948156"/>
            <a:ext cx="4470400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Main </a:t>
            </a:r>
            <a:r>
              <a:rPr spc="-25" dirty="0"/>
              <a:t>Types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994689" y="5947999"/>
            <a:ext cx="7535199" cy="701735"/>
          </a:xfrm>
        </p:spPr>
        <p:txBody>
          <a:bodyPr/>
          <a:lstStyle/>
          <a:p>
            <a:pPr algn="ctr"/>
            <a:r>
              <a:rPr lang="en-US" dirty="0"/>
              <a:t>Other funding rates may be set out in the specific call conditions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6140" y="825058"/>
            <a:ext cx="9651601" cy="473104"/>
          </a:xfrm>
        </p:spPr>
        <p:txBody>
          <a:bodyPr/>
          <a:lstStyle/>
          <a:p>
            <a:r>
              <a:rPr lang="en-GB" dirty="0"/>
              <a:t>Maximum funding rates</a:t>
            </a:r>
            <a:endParaRPr lang="fr-B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1775" y="1486606"/>
          <a:ext cx="9436353" cy="427294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41245">
                  <a:extLst>
                    <a:ext uri="{9D8B030D-6E8A-4147-A177-3AD203B41FA5}">
                      <a16:colId xmlns:a16="http://schemas.microsoft.com/office/drawing/2014/main" val="2101753071"/>
                    </a:ext>
                  </a:extLst>
                </a:gridCol>
                <a:gridCol w="4895108">
                  <a:extLst>
                    <a:ext uri="{9D8B030D-6E8A-4147-A177-3AD203B41FA5}">
                      <a16:colId xmlns:a16="http://schemas.microsoft.com/office/drawing/2014/main" val="3059620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 of Action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Funding rate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00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err="1"/>
                        <a:t>Research</a:t>
                      </a:r>
                      <a:r>
                        <a:rPr lang="fr-BE" b="1" dirty="0"/>
                        <a:t> and innovation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65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Innovation action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 (except for non-profit legal entities, where a rate of up to 100% applies)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4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Coordination and support action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6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Programme co-fund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Between 30% and 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3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Innovation and market deployment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70% (except for non-profit legal entities, where a rate of up to 100% applies)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2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Training and mobility action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333267"/>
                  </a:ext>
                </a:extLst>
              </a:tr>
              <a:tr h="407069">
                <a:tc>
                  <a:txBody>
                    <a:bodyPr/>
                    <a:lstStyle/>
                    <a:p>
                      <a:r>
                        <a:rPr lang="en-US" b="1" dirty="0"/>
                        <a:t>Pre-commercial procurement action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89049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b="1" dirty="0"/>
                        <a:t>Public procurement of innovative solutions action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88755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83433" y="629610"/>
            <a:ext cx="864000" cy="864000"/>
            <a:chOff x="4409515" y="2641504"/>
            <a:chExt cx="864000" cy="864000"/>
          </a:xfrm>
        </p:grpSpPr>
        <p:sp>
          <p:nvSpPr>
            <p:cNvPr id="6" name="Oval 5"/>
            <p:cNvSpPr/>
            <p:nvPr/>
          </p:nvSpPr>
          <p:spPr>
            <a:xfrm>
              <a:off x="4409515" y="2641504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8223" y="2700771"/>
              <a:ext cx="745467" cy="745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36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9C03456-D303-9222-E503-7FE750076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2033588"/>
            <a:ext cx="5153025" cy="4008437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fontAlgn="t">
              <a:defRPr/>
            </a:pPr>
            <a:r>
              <a:rPr lang="it-IT" sz="2400" b="1" dirty="0">
                <a:latin typeface="+mj-lt"/>
              </a:rPr>
              <a:t>Health </a:t>
            </a:r>
            <a:r>
              <a:rPr lang="it-IT" sz="2400" b="1" dirty="0" err="1">
                <a:latin typeface="+mj-lt"/>
              </a:rPr>
              <a:t>throughout</a:t>
            </a:r>
            <a:r>
              <a:rPr lang="it-IT" sz="2400" b="1" dirty="0">
                <a:latin typeface="+mj-lt"/>
              </a:rPr>
              <a:t> the life </a:t>
            </a:r>
            <a:r>
              <a:rPr lang="it-IT" sz="2400" b="1" dirty="0" err="1">
                <a:latin typeface="+mj-lt"/>
              </a:rPr>
              <a:t>course</a:t>
            </a:r>
            <a:endParaRPr lang="it-IT" sz="2400" b="1" dirty="0">
              <a:latin typeface="+mj-lt"/>
            </a:endParaRPr>
          </a:p>
          <a:p>
            <a:pPr fontAlgn="t">
              <a:defRPr/>
            </a:pPr>
            <a:r>
              <a:rPr lang="it-IT" sz="2400" b="1" dirty="0">
                <a:latin typeface="+mj-lt"/>
              </a:rPr>
              <a:t>Non-</a:t>
            </a:r>
            <a:r>
              <a:rPr lang="it-IT" sz="2400" b="1" dirty="0" err="1">
                <a:latin typeface="+mj-lt"/>
              </a:rPr>
              <a:t>communicable</a:t>
            </a:r>
            <a:r>
              <a:rPr lang="it-IT" sz="2400" b="1" dirty="0">
                <a:latin typeface="+mj-lt"/>
              </a:rPr>
              <a:t> and rare </a:t>
            </a:r>
            <a:r>
              <a:rPr lang="it-IT" sz="2400" b="1" dirty="0" err="1">
                <a:latin typeface="+mj-lt"/>
              </a:rPr>
              <a:t>diseases</a:t>
            </a:r>
            <a:endParaRPr lang="it-IT" sz="2400" b="1" dirty="0">
              <a:latin typeface="+mj-lt"/>
            </a:endParaRPr>
          </a:p>
          <a:p>
            <a:pPr fontAlgn="t">
              <a:defRPr/>
            </a:pPr>
            <a:r>
              <a:rPr lang="it-IT" sz="2400" b="1" dirty="0">
                <a:latin typeface="+mj-lt"/>
              </a:rPr>
              <a:t>Tools, </a:t>
            </a:r>
            <a:r>
              <a:rPr lang="it-IT" sz="2400" b="1" dirty="0" err="1">
                <a:latin typeface="+mj-lt"/>
              </a:rPr>
              <a:t>technologies</a:t>
            </a:r>
            <a:r>
              <a:rPr lang="it-IT" sz="2400" b="1" dirty="0">
                <a:latin typeface="+mj-lt"/>
              </a:rPr>
              <a:t> and </a:t>
            </a:r>
            <a:r>
              <a:rPr lang="it-IT" sz="2400" b="1" dirty="0" err="1">
                <a:latin typeface="+mj-lt"/>
              </a:rPr>
              <a:t>digital</a:t>
            </a:r>
            <a:r>
              <a:rPr lang="it-IT" sz="2400" b="1" dirty="0">
                <a:latin typeface="+mj-lt"/>
              </a:rPr>
              <a:t> </a:t>
            </a:r>
            <a:r>
              <a:rPr lang="it-IT" sz="2400" b="1" dirty="0" err="1">
                <a:latin typeface="+mj-lt"/>
              </a:rPr>
              <a:t>solutions</a:t>
            </a:r>
            <a:r>
              <a:rPr lang="it-IT" sz="2400" b="1" dirty="0">
                <a:latin typeface="+mj-lt"/>
              </a:rPr>
              <a:t> for  health and care, </a:t>
            </a:r>
            <a:r>
              <a:rPr lang="it-IT" sz="2400" b="1" dirty="0" err="1">
                <a:latin typeface="+mj-lt"/>
              </a:rPr>
              <a:t>including</a:t>
            </a:r>
            <a:r>
              <a:rPr lang="it-IT" sz="2400" b="1" dirty="0">
                <a:latin typeface="+mj-lt"/>
              </a:rPr>
              <a:t> </a:t>
            </a:r>
            <a:r>
              <a:rPr lang="it-IT" sz="2400" b="1" dirty="0" err="1">
                <a:latin typeface="+mj-lt"/>
              </a:rPr>
              <a:t>personalised</a:t>
            </a:r>
            <a:r>
              <a:rPr lang="it-IT" sz="2400" b="1" dirty="0">
                <a:latin typeface="+mj-lt"/>
              </a:rPr>
              <a:t>  medicine</a:t>
            </a:r>
          </a:p>
          <a:p>
            <a:pPr fontAlgn="t">
              <a:defRPr/>
            </a:pPr>
            <a:r>
              <a:rPr lang="it-IT" sz="2400" b="1" dirty="0" err="1">
                <a:latin typeface="+mj-lt"/>
              </a:rPr>
              <a:t>Environmental</a:t>
            </a:r>
            <a:r>
              <a:rPr lang="it-IT" sz="2400" b="1" dirty="0">
                <a:latin typeface="+mj-lt"/>
              </a:rPr>
              <a:t> and social health </a:t>
            </a:r>
            <a:r>
              <a:rPr lang="it-IT" sz="2400" b="1" dirty="0" err="1">
                <a:latin typeface="+mj-lt"/>
              </a:rPr>
              <a:t>determinants</a:t>
            </a:r>
            <a:endParaRPr lang="it-IT" sz="2400" b="1" dirty="0">
              <a:latin typeface="+mj-lt"/>
            </a:endParaRPr>
          </a:p>
          <a:p>
            <a:pPr fontAlgn="t">
              <a:defRPr/>
            </a:pPr>
            <a:r>
              <a:rPr lang="it-IT" sz="2400" b="1" dirty="0" err="1">
                <a:latin typeface="+mj-lt"/>
              </a:rPr>
              <a:t>Infectious</a:t>
            </a:r>
            <a:r>
              <a:rPr lang="it-IT" sz="2400" b="1" dirty="0">
                <a:latin typeface="+mj-lt"/>
              </a:rPr>
              <a:t> </a:t>
            </a:r>
            <a:r>
              <a:rPr lang="it-IT" sz="2400" b="1" dirty="0" err="1">
                <a:latin typeface="+mj-lt"/>
              </a:rPr>
              <a:t>diseases</a:t>
            </a:r>
            <a:r>
              <a:rPr lang="it-IT" sz="2400" b="1" dirty="0">
                <a:latin typeface="+mj-lt"/>
              </a:rPr>
              <a:t>, </a:t>
            </a:r>
            <a:r>
              <a:rPr lang="it-IT" sz="2400" b="1" dirty="0" err="1">
                <a:latin typeface="+mj-lt"/>
              </a:rPr>
              <a:t>including</a:t>
            </a:r>
            <a:r>
              <a:rPr lang="it-IT" sz="2400" b="1" dirty="0">
                <a:latin typeface="+mj-lt"/>
              </a:rPr>
              <a:t> </a:t>
            </a:r>
            <a:r>
              <a:rPr lang="it-IT" sz="2400" b="1" dirty="0" err="1">
                <a:latin typeface="+mj-lt"/>
              </a:rPr>
              <a:t>poverty-related</a:t>
            </a:r>
            <a:r>
              <a:rPr lang="it-IT" sz="2400" b="1" dirty="0">
                <a:latin typeface="+mj-lt"/>
              </a:rPr>
              <a:t> and  </a:t>
            </a:r>
            <a:r>
              <a:rPr lang="it-IT" sz="2400" b="1" dirty="0" err="1">
                <a:latin typeface="+mj-lt"/>
              </a:rPr>
              <a:t>neglected</a:t>
            </a:r>
            <a:r>
              <a:rPr lang="it-IT" sz="2400" b="1" dirty="0">
                <a:latin typeface="+mj-lt"/>
              </a:rPr>
              <a:t> </a:t>
            </a:r>
            <a:r>
              <a:rPr lang="it-IT" sz="2400" b="1" dirty="0" err="1">
                <a:latin typeface="+mj-lt"/>
              </a:rPr>
              <a:t>disease</a:t>
            </a:r>
            <a:endParaRPr lang="it-IT" sz="2400" b="1" dirty="0">
              <a:latin typeface="+mj-lt"/>
            </a:endParaRPr>
          </a:p>
          <a:p>
            <a:pPr fontAlgn="t">
              <a:defRPr/>
            </a:pPr>
            <a:r>
              <a:rPr lang="it-IT" sz="2400" b="1" dirty="0">
                <a:latin typeface="+mj-lt"/>
              </a:rPr>
              <a:t>Health care systems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33E6CD3-8CF1-FBB5-08AD-AF3C6859132B}"/>
              </a:ext>
            </a:extLst>
          </p:cNvPr>
          <p:cNvSpPr txBox="1">
            <a:spLocks/>
          </p:cNvSpPr>
          <p:nvPr/>
        </p:nvSpPr>
        <p:spPr>
          <a:xfrm>
            <a:off x="1393825" y="1582740"/>
            <a:ext cx="5257800" cy="43513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  <a:defRPr/>
            </a:pPr>
            <a:r>
              <a:rPr lang="en-US" sz="2400" i="1">
                <a:solidFill>
                  <a:srgbClr val="000000"/>
                </a:solidFill>
                <a:latin typeface="Calibri Light"/>
              </a:rPr>
              <a:t>Improving and protecting the health of citizens at all ages, by developing innovative solutions to </a:t>
            </a:r>
            <a:r>
              <a:rPr lang="en-US" sz="2400" b="1" i="1">
                <a:solidFill>
                  <a:srgbClr val="28B032"/>
                </a:solidFill>
                <a:latin typeface="Calibri Light"/>
              </a:rPr>
              <a:t>prevent, diagnose, monitor, treat and cure </a:t>
            </a:r>
            <a:r>
              <a:rPr lang="en-US" sz="2400" i="1">
                <a:solidFill>
                  <a:srgbClr val="000000"/>
                </a:solidFill>
                <a:latin typeface="Calibri Light"/>
              </a:rPr>
              <a:t>diseases; mitigating health risks, protecting populations and promoting good health; making </a:t>
            </a:r>
            <a:r>
              <a:rPr lang="en-US" sz="2400" b="1" i="1">
                <a:solidFill>
                  <a:srgbClr val="28B032"/>
                </a:solidFill>
                <a:latin typeface="Calibri Light"/>
              </a:rPr>
              <a:t>public health systems </a:t>
            </a:r>
            <a:r>
              <a:rPr lang="en-US" sz="2400" i="1">
                <a:solidFill>
                  <a:srgbClr val="000000"/>
                </a:solidFill>
                <a:latin typeface="Calibri Light"/>
              </a:rPr>
              <a:t>more cost-effective, equitable and sustainable; and supporting and enabling patients’ participation and </a:t>
            </a:r>
            <a:r>
              <a:rPr lang="en-US" sz="2400" b="1" i="1">
                <a:solidFill>
                  <a:srgbClr val="28B032"/>
                </a:solidFill>
                <a:latin typeface="Calibri Light"/>
              </a:rPr>
              <a:t>self-management</a:t>
            </a:r>
            <a:r>
              <a:rPr lang="en-US" sz="2400" i="1">
                <a:solidFill>
                  <a:srgbClr val="000000"/>
                </a:solidFill>
                <a:latin typeface="Calibri Light"/>
              </a:rPr>
              <a:t>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C27812C-9DD4-4C04-992A-D4D69B359EBA}"/>
              </a:ext>
            </a:extLst>
          </p:cNvPr>
          <p:cNvSpPr/>
          <p:nvPr/>
        </p:nvSpPr>
        <p:spPr>
          <a:xfrm rot="16200000">
            <a:off x="-1182686" y="3833964"/>
            <a:ext cx="406241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65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6" algn="ctr">
              <a:spcBef>
                <a:spcPts val="225"/>
              </a:spcBef>
            </a:pPr>
            <a:r>
              <a:rPr lang="en-US" altLang="es-ES" sz="2400" b="1" dirty="0">
                <a:solidFill>
                  <a:srgbClr val="FFFFFF"/>
                </a:solidFill>
                <a:cs typeface="Arial" panose="020B0604020202020204" pitchFamily="34" charset="0"/>
              </a:rPr>
              <a:t>CLUSTER 1. Health</a:t>
            </a:r>
            <a:endParaRPr lang="en-US" altLang="es-E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Health and Wellness - Narragansett School System">
            <a:extLst>
              <a:ext uri="{FF2B5EF4-FFF2-40B4-BE49-F238E27FC236}">
                <a16:creationId xmlns:a16="http://schemas.microsoft.com/office/drawing/2014/main" id="{CF6140DD-FE0C-30BA-6B5F-200816E5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5600" y="931863"/>
            <a:ext cx="2751139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5">
            <a:extLst>
              <a:ext uri="{FF2B5EF4-FFF2-40B4-BE49-F238E27FC236}">
                <a16:creationId xmlns:a16="http://schemas.microsoft.com/office/drawing/2014/main" id="{7E07929C-A594-0DDA-568F-0781996A9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998539"/>
            <a:ext cx="294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es-ES" sz="2400" b="1">
                <a:solidFill>
                  <a:srgbClr val="C00000"/>
                </a:solidFill>
                <a:latin typeface="Book Antiqua" panose="02040602050305030304" pitchFamily="18" charset="0"/>
              </a:rPr>
              <a:t>Areas of intervention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B69DD8B-9238-07DD-223B-F4972EF1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998539"/>
            <a:ext cx="3681413" cy="9286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/>
              <a:t>SPECIFIC OBJECTIVES</a:t>
            </a:r>
            <a:br>
              <a:rPr lang="en-US" sz="2400">
                <a:solidFill>
                  <a:schemeClr val="dk1"/>
                </a:solidFill>
                <a:ea typeface="+mn-ea"/>
                <a:cs typeface="+mn-cs"/>
              </a:rPr>
            </a:br>
            <a:r>
              <a:rPr lang="en-US" sz="2800" b="0" u="none"/>
              <a:t>Cluster Health</a:t>
            </a:r>
            <a:br>
              <a:rPr lang="en-US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264501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A394133-FAA8-40B0-8DE1-438E5D440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275" y="1285875"/>
            <a:ext cx="11588750" cy="44862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Directive on patients’ rights in </a:t>
            </a:r>
            <a:r>
              <a:rPr lang="en-US" sz="1600" b="1">
                <a:solidFill>
                  <a:schemeClr val="accent2"/>
                </a:solidFill>
              </a:rPr>
              <a:t>cross-border healthcare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;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Political declaration on prevention &amp; control of </a:t>
            </a:r>
            <a:r>
              <a:rPr lang="en-US" sz="1600" b="1">
                <a:solidFill>
                  <a:schemeClr val="accent2"/>
                </a:solidFill>
              </a:rPr>
              <a:t>non-communicable diseases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Europe's beating </a:t>
            </a:r>
            <a:r>
              <a:rPr lang="en-US" sz="1600" b="1">
                <a:solidFill>
                  <a:schemeClr val="accent2"/>
                </a:solidFill>
              </a:rPr>
              <a:t>cancer plan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Commission Communication on effective, accessible and resilient </a:t>
            </a:r>
            <a:r>
              <a:rPr lang="en-US" sz="1600" b="1">
                <a:solidFill>
                  <a:schemeClr val="accent2"/>
                </a:solidFill>
              </a:rPr>
              <a:t>health systems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Commission Communication on upgrading the </a:t>
            </a:r>
            <a:r>
              <a:rPr lang="en-US" sz="1600" b="1">
                <a:solidFill>
                  <a:schemeClr val="accent2"/>
                </a:solidFill>
              </a:rPr>
              <a:t>single market 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(and its proposed health technology assessments initiative);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Council conclusions on </a:t>
            </a:r>
            <a:r>
              <a:rPr lang="en-US" sz="1600" b="1">
                <a:solidFill>
                  <a:schemeClr val="accent2"/>
                </a:solidFill>
              </a:rPr>
              <a:t>nutrition and physical activity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Council conclusion on </a:t>
            </a:r>
            <a:r>
              <a:rPr lang="en-US" sz="1600" b="1">
                <a:solidFill>
                  <a:schemeClr val="accent2"/>
                </a:solidFill>
              </a:rPr>
              <a:t>personalized medicine and pharmaceuticals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Council conclusions on strengthening the balance in the pharmaceutical systems in the EU and its Member States;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EU One Health Action Plan against </a:t>
            </a:r>
            <a:r>
              <a:rPr lang="en-US" sz="1600" b="1">
                <a:solidFill>
                  <a:schemeClr val="accent2"/>
                </a:solidFill>
              </a:rPr>
              <a:t>Antimicrobial Resistance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;  Ostrava Declaration on Environment and Health;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Commission Communication on the </a:t>
            </a:r>
            <a:r>
              <a:rPr lang="en-US" sz="1600" b="1">
                <a:solidFill>
                  <a:schemeClr val="accent2"/>
                </a:solidFill>
              </a:rPr>
              <a:t>digital transformation 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of health and care;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Council recommendation on strengthened cooperation against </a:t>
            </a:r>
            <a:r>
              <a:rPr lang="en-US" sz="1600" b="1">
                <a:solidFill>
                  <a:schemeClr val="accent2"/>
                </a:solidFill>
              </a:rPr>
              <a:t>vaccine preventable diseases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Commission Communication ‘European Plastics Strategy for a Circular Economy, Commission Communication ‘Towards a Comprehensive European Union Framework on Endocrine Disruptors’;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Commission Communication ‘European Union Strategic Approach to </a:t>
            </a:r>
            <a:r>
              <a:rPr lang="en-US" sz="1600" b="1">
                <a:solidFill>
                  <a:schemeClr val="accent2"/>
                </a:solidFill>
              </a:rPr>
              <a:t>Pharmaceuticals in the Environment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’;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EU decision on a General Union Environment Action </a:t>
            </a:r>
            <a:r>
              <a:rPr lang="en-US" sz="1600" b="1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 to 2020 ‘Living well, within the limits of our planet’ 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it-IT" sz="16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F70DA82-224F-49C1-993C-33AAAC4C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22288"/>
            <a:ext cx="5857875" cy="928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/>
              <a:t>EC Policy priorities for Cluster 1 Health</a:t>
            </a:r>
          </a:p>
        </p:txBody>
      </p:sp>
      <p:pic>
        <p:nvPicPr>
          <p:cNvPr id="26628" name="Picture 2" descr="Center for the Study of Social Policy">
            <a:extLst>
              <a:ext uri="{FF2B5EF4-FFF2-40B4-BE49-F238E27FC236}">
                <a16:creationId xmlns:a16="http://schemas.microsoft.com/office/drawing/2014/main" id="{0217515B-BABB-497A-BE4A-4E331DF1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2" t="13383" r="11502" b="9044"/>
          <a:stretch>
            <a:fillRect/>
          </a:stretch>
        </p:blipFill>
        <p:spPr bwMode="auto">
          <a:xfrm>
            <a:off x="10050463" y="882650"/>
            <a:ext cx="1724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02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6">
            <a:extLst>
              <a:ext uri="{FF2B5EF4-FFF2-40B4-BE49-F238E27FC236}">
                <a16:creationId xmlns:a16="http://schemas.microsoft.com/office/drawing/2014/main" id="{93BD1BCF-E854-89D0-7502-999FEA12B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88" y="1960563"/>
            <a:ext cx="10515600" cy="3992563"/>
          </a:xfrm>
        </p:spPr>
        <p:txBody>
          <a:bodyPr rtlCol="0">
            <a:normAutofit lnSpcReduction="10000"/>
          </a:bodyPr>
          <a:lstStyle/>
          <a:p>
            <a:pPr marL="514338" indent="-514338">
              <a:buFont typeface="+mj-lt"/>
              <a:buAutoNum type="arabicPeriod"/>
              <a:defRPr/>
            </a:pPr>
            <a:r>
              <a:rPr lang="en-US" b="1" dirty="0">
                <a:solidFill>
                  <a:srgbClr val="002060"/>
                </a:solidFill>
              </a:rPr>
              <a:t>Staying Healthy in a rapid changing society</a:t>
            </a:r>
          </a:p>
          <a:p>
            <a:pPr marL="514338" indent="-514338"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Living and working in a health-promoting environment</a:t>
            </a:r>
          </a:p>
          <a:p>
            <a:pPr marL="514338" indent="-514338">
              <a:buFont typeface="+mj-lt"/>
              <a:buAutoNum type="arabicPeriod"/>
              <a:defRPr/>
            </a:pPr>
            <a:r>
              <a:rPr lang="en-US" b="1" dirty="0">
                <a:solidFill>
                  <a:srgbClr val="10A0D0"/>
                </a:solidFill>
              </a:rPr>
              <a:t>Tackling diseases and reducing disease burden</a:t>
            </a:r>
          </a:p>
          <a:p>
            <a:pPr marL="514338" indent="-514338">
              <a:buFont typeface="+mj-lt"/>
              <a:buAutoNum type="arabicPeriod"/>
              <a:defRPr/>
            </a:pPr>
            <a:r>
              <a:rPr lang="en-US" b="1" dirty="0">
                <a:solidFill>
                  <a:srgbClr val="FBB334"/>
                </a:solidFill>
              </a:rPr>
              <a:t>Ensuring access to innovative, sustainable and high-quality health care</a:t>
            </a:r>
          </a:p>
          <a:p>
            <a:pPr marL="514338" indent="-514338">
              <a:buFont typeface="+mj-lt"/>
              <a:buAutoNum type="arabicPeriod"/>
              <a:defRPr/>
            </a:pPr>
            <a:r>
              <a:rPr lang="en-US" b="1" dirty="0">
                <a:solidFill>
                  <a:srgbClr val="00B050"/>
                </a:solidFill>
              </a:rPr>
              <a:t>Unlocking the full potential of new tools, technologies and digital solutions for a healthy society</a:t>
            </a:r>
          </a:p>
          <a:p>
            <a:pPr marL="514338" indent="-514338"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</a:rPr>
              <a:t>Maintaining an innovative, sustainable and 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globally competitive health industry</a:t>
            </a:r>
          </a:p>
          <a:p>
            <a:pPr marL="514338" indent="-514338">
              <a:buFont typeface="+mj-lt"/>
              <a:buAutoNum type="arabicPeriod"/>
              <a:defRPr/>
            </a:pPr>
            <a:endParaRPr lang="it-IT" b="1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DF2BC676-8721-3AC0-E045-E147A037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125"/>
            <a:ext cx="10515600" cy="995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WORK PROGRAMME “HEALTH” 2023-2024</a:t>
            </a:r>
            <a:br>
              <a:rPr lang="en-GB" dirty="0"/>
            </a:br>
            <a:r>
              <a:rPr lang="en-GB" b="0" u="none" dirty="0"/>
              <a:t>6 Destinations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4DB663-3B33-2602-0E36-309A5881D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7514" y="4756151"/>
            <a:ext cx="4002087" cy="1909763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11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A003AB-6875-1B05-85E6-F6ED730E80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996"/>
            <a:ext cx="3405673" cy="46373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236E6C-CC3E-0F58-36F5-C2B1046A7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663" y="-4664"/>
            <a:ext cx="3200400" cy="476794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B597B3-7C26-5FF4-3C34-FCB45F0CA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722" y="-4665"/>
            <a:ext cx="3265714" cy="46466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626AB70-FE48-0E49-0FD5-1052557696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286" y="3788228"/>
            <a:ext cx="3265714" cy="30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7" y="6424934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4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1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1" y="5842001"/>
            <a:ext cx="1715729" cy="9542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191412-DC78-DC41-AAEB-2646474D7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894" y="3419947"/>
            <a:ext cx="36215" cy="1810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9D8946-444A-CCC1-2791-172771865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1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0E490-7A9A-4165-A918-C2497D1C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CLUSTER </a:t>
            </a:r>
            <a:r>
              <a:rPr i="1" dirty="0"/>
              <a:t>HEALTH</a:t>
            </a:r>
            <a:r>
              <a:rPr dirty="0"/>
              <a:t> | DESTINATION 1</a:t>
            </a:r>
          </a:p>
        </p:txBody>
      </p:sp>
      <p:sp>
        <p:nvSpPr>
          <p:cNvPr id="32771" name="Segnaposto contenuto 4">
            <a:extLst>
              <a:ext uri="{FF2B5EF4-FFF2-40B4-BE49-F238E27FC236}">
                <a16:creationId xmlns:a16="http://schemas.microsoft.com/office/drawing/2014/main" id="{FB917857-1C3A-4044-908D-B4F69AB3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4530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002060"/>
                </a:solidFill>
              </a:rPr>
              <a:t>Staying healthy in a rapidly changing society</a:t>
            </a:r>
            <a:endParaRPr lang="it-IT" altLang="es-ES" b="1" dirty="0">
              <a:solidFill>
                <a:srgbClr val="002060"/>
              </a:solidFill>
            </a:endParaRPr>
          </a:p>
        </p:txBody>
      </p:sp>
      <p:pic>
        <p:nvPicPr>
          <p:cNvPr id="32772" name="Imagen 4">
            <a:extLst>
              <a:ext uri="{FF2B5EF4-FFF2-40B4-BE49-F238E27FC236}">
                <a16:creationId xmlns:a16="http://schemas.microsoft.com/office/drawing/2014/main" id="{C71D91C7-6050-41FD-A6FF-6829A7AED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3" y="871538"/>
            <a:ext cx="16589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n 4">
            <a:extLst>
              <a:ext uri="{FF2B5EF4-FFF2-40B4-BE49-F238E27FC236}">
                <a16:creationId xmlns:a16="http://schemas.microsoft.com/office/drawing/2014/main" id="{2192F72D-CFA8-43AC-A7D9-26009D4D8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513" y="871538"/>
            <a:ext cx="19383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1EA0A20-862C-4238-AD2C-1DF1C3276272}"/>
              </a:ext>
            </a:extLst>
          </p:cNvPr>
          <p:cNvSpPr/>
          <p:nvPr/>
        </p:nvSpPr>
        <p:spPr>
          <a:xfrm>
            <a:off x="6221511" y="2800965"/>
            <a:ext cx="553561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TOPICS 2023: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HORIZON-HLTH-2023-STAYHLTH-01-01: The Silver Deal -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Person-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centred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health and care </a:t>
            </a:r>
            <a:r>
              <a:rPr lang="en-US" dirty="0">
                <a:latin typeface="+mj-lt"/>
              </a:rPr>
              <a:t>in European regions - </a:t>
            </a:r>
            <a:r>
              <a:rPr lang="en-US" b="1" dirty="0">
                <a:latin typeface="+mj-lt"/>
              </a:rPr>
              <a:t>RIA</a:t>
            </a:r>
            <a:endParaRPr lang="en-US" b="1" dirty="0">
              <a:latin typeface="+mn-lt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26CCB02-1EB2-4DD2-A95F-5B7E98A2185C}"/>
              </a:ext>
            </a:extLst>
          </p:cNvPr>
          <p:cNvSpPr/>
          <p:nvPr/>
        </p:nvSpPr>
        <p:spPr>
          <a:xfrm>
            <a:off x="530613" y="2800965"/>
            <a:ext cx="50038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Affronta le principali sfide sociali come </a:t>
            </a:r>
            <a:r>
              <a:rPr lang="it-IT" b="1" dirty="0">
                <a:latin typeface="+mj-lt"/>
              </a:rPr>
              <a:t>l'obesità</a:t>
            </a:r>
            <a:r>
              <a:rPr lang="it-IT" dirty="0">
                <a:latin typeface="+mj-lt"/>
              </a:rPr>
              <a:t>, </a:t>
            </a:r>
            <a:r>
              <a:rPr lang="it-IT" b="1" dirty="0">
                <a:latin typeface="+mj-lt"/>
              </a:rPr>
              <a:t>l'invecchiamento</a:t>
            </a:r>
            <a:r>
              <a:rPr lang="it-IT" dirty="0">
                <a:latin typeface="+mj-lt"/>
              </a:rPr>
              <a:t> e il cambiamento demografico, la </a:t>
            </a:r>
            <a:r>
              <a:rPr lang="it-IT" b="1" dirty="0">
                <a:latin typeface="+mj-lt"/>
              </a:rPr>
              <a:t>salute mentale</a:t>
            </a:r>
            <a:r>
              <a:rPr lang="it-IT" dirty="0">
                <a:latin typeface="+mj-lt"/>
              </a:rPr>
              <a:t>, l’empowerment nell’ambito della </a:t>
            </a:r>
            <a:r>
              <a:rPr lang="it-IT" b="1" dirty="0" err="1">
                <a:latin typeface="+mj-lt"/>
              </a:rPr>
              <a:t>digital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health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literacy</a:t>
            </a:r>
            <a:r>
              <a:rPr lang="it-IT" dirty="0">
                <a:latin typeface="+mj-lt"/>
              </a:rPr>
              <a:t>, la </a:t>
            </a:r>
            <a:r>
              <a:rPr lang="it-IT" b="1" dirty="0">
                <a:latin typeface="+mj-lt"/>
              </a:rPr>
              <a:t>prevenzione personalizzata </a:t>
            </a:r>
            <a:r>
              <a:rPr lang="it-IT" dirty="0">
                <a:latin typeface="+mj-lt"/>
              </a:rPr>
              <a:t>e l'Intelligenza Artificiale applicata alle </a:t>
            </a:r>
            <a:r>
              <a:rPr lang="it-IT" b="1" dirty="0">
                <a:latin typeface="+mj-lt"/>
              </a:rPr>
              <a:t>malattie croniche</a:t>
            </a:r>
            <a:r>
              <a:rPr lang="it-IT" dirty="0">
                <a:latin typeface="+mj-lt"/>
              </a:rPr>
              <a:t>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Progetti di ricerca e innovazione che forniscano nuove evidenze, metodologie e strumenti per comprendere la transizione dalla salute alla malattia.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120 mil Eur (40 mil Eur 2023)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F210FE4-173E-4465-8551-B264A73DEA02}"/>
              </a:ext>
            </a:extLst>
          </p:cNvPr>
          <p:cNvGraphicFramePr>
            <a:graphicFrameLocks noGrp="1"/>
          </p:cNvGraphicFramePr>
          <p:nvPr/>
        </p:nvGraphicFramePr>
        <p:xfrm>
          <a:off x="6199188" y="3957043"/>
          <a:ext cx="5548312" cy="366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2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 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800" dirty="0"/>
                        <a:t>13 April 2023– SINGLE STAGE</a:t>
                      </a:r>
                    </a:p>
                  </a:txBody>
                  <a:tcPr marL="91423" marR="91423" marT="45839" marB="4583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D2CD97-8479-4DC0-A840-D4D33667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CLUSTER </a:t>
            </a:r>
            <a:r>
              <a:rPr i="1" dirty="0"/>
              <a:t>HEALTH</a:t>
            </a:r>
            <a:r>
              <a:rPr dirty="0"/>
              <a:t> | DESTINATION 1</a:t>
            </a:r>
          </a:p>
        </p:txBody>
      </p:sp>
      <p:sp>
        <p:nvSpPr>
          <p:cNvPr id="33795" name="Segnaposto contenuto 4">
            <a:extLst>
              <a:ext uri="{FF2B5EF4-FFF2-40B4-BE49-F238E27FC236}">
                <a16:creationId xmlns:a16="http://schemas.microsoft.com/office/drawing/2014/main" id="{E8F32EE8-5D87-4414-9BC8-44B2B57FB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87" y="1655763"/>
            <a:ext cx="4910138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002060"/>
                </a:solidFill>
              </a:rPr>
              <a:t>Staying healthy in a rapidly changing society</a:t>
            </a:r>
            <a:endParaRPr lang="it-IT" altLang="es-ES" b="1" dirty="0">
              <a:solidFill>
                <a:srgbClr val="00206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9EEFEF2-D2EE-467B-95C2-1FAA025813C4}"/>
              </a:ext>
            </a:extLst>
          </p:cNvPr>
          <p:cNvSpPr/>
          <p:nvPr/>
        </p:nvSpPr>
        <p:spPr>
          <a:xfrm>
            <a:off x="6291263" y="2624138"/>
            <a:ext cx="5159375" cy="2954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28B032"/>
                </a:solidFill>
                <a:latin typeface="+mj-lt"/>
              </a:rPr>
              <a:t>TOPICS 2024: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HORIZON-HLTH-2024-STAYHLTH-01-02-two-stage: Towards a holistic support to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children and adolescents’ health and care </a:t>
            </a:r>
            <a:r>
              <a:rPr lang="en-US" dirty="0">
                <a:latin typeface="+mj-lt"/>
              </a:rPr>
              <a:t>provisions in an increasingly digital society – </a:t>
            </a:r>
            <a:r>
              <a:rPr lang="en-US" b="1" dirty="0">
                <a:latin typeface="+mj-lt"/>
              </a:rPr>
              <a:t>RIA-LS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HORIZON-HLTH-2024-STAYHLTH-01-05-two-stage: </a:t>
            </a:r>
            <a:r>
              <a:rPr lang="en-US" dirty="0" err="1">
                <a:latin typeface="+mj-lt"/>
              </a:rPr>
              <a:t>Personalised</a:t>
            </a:r>
            <a:r>
              <a:rPr lang="en-US" dirty="0">
                <a:latin typeface="+mj-lt"/>
              </a:rPr>
              <a:t> prevention of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non-communicable diseases</a:t>
            </a:r>
            <a:r>
              <a:rPr lang="en-US" dirty="0">
                <a:latin typeface="+mj-lt"/>
              </a:rPr>
              <a:t> - addressing areas of unmet needs using multiple data sources – </a:t>
            </a:r>
            <a:r>
              <a:rPr lang="en-US" b="1" dirty="0">
                <a:latin typeface="+mj-lt"/>
              </a:rPr>
              <a:t>RIA-LS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latin typeface="+mj-lt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13655BF5-96AF-4F96-978C-7606E7268659}"/>
              </a:ext>
            </a:extLst>
          </p:cNvPr>
          <p:cNvGraphicFramePr>
            <a:graphicFrameLocks noGrp="1"/>
          </p:cNvGraphicFramePr>
          <p:nvPr/>
        </p:nvGraphicFramePr>
        <p:xfrm>
          <a:off x="6317712" y="5580142"/>
          <a:ext cx="5159375" cy="6399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5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800" dirty="0"/>
                        <a:t> 19 </a:t>
                      </a:r>
                      <a:r>
                        <a:rPr lang="it-IT" sz="1800" dirty="0" err="1"/>
                        <a:t>September</a:t>
                      </a:r>
                      <a:r>
                        <a:rPr lang="it-IT" sz="1800" dirty="0"/>
                        <a:t> 2023 /11 April  2024 – </a:t>
                      </a:r>
                    </a:p>
                    <a:p>
                      <a:pPr algn="ctr"/>
                      <a:r>
                        <a:rPr lang="it-IT" sz="1800" dirty="0"/>
                        <a:t>TWO-STAGE</a:t>
                      </a:r>
                    </a:p>
                  </a:txBody>
                  <a:tcPr marL="91423" marR="91423" marT="45641" marB="4564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809" name="Imagen 4">
            <a:extLst>
              <a:ext uri="{FF2B5EF4-FFF2-40B4-BE49-F238E27FC236}">
                <a16:creationId xmlns:a16="http://schemas.microsoft.com/office/drawing/2014/main" id="{7B8AC8F4-DA4F-4E1B-9405-463D619D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3" y="871538"/>
            <a:ext cx="16589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Imagen 4">
            <a:extLst>
              <a:ext uri="{FF2B5EF4-FFF2-40B4-BE49-F238E27FC236}">
                <a16:creationId xmlns:a16="http://schemas.microsoft.com/office/drawing/2014/main" id="{BD67189A-B993-4FED-BFDF-4D301B34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513" y="871538"/>
            <a:ext cx="19383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150D92B-659B-4ED6-BD21-BE72C0B751CA}"/>
              </a:ext>
            </a:extLst>
          </p:cNvPr>
          <p:cNvSpPr/>
          <p:nvPr/>
        </p:nvSpPr>
        <p:spPr>
          <a:xfrm>
            <a:off x="566738" y="3043238"/>
            <a:ext cx="4986337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Affronta le principali sfide sociali come </a:t>
            </a:r>
            <a:r>
              <a:rPr lang="it-IT" b="1" dirty="0">
                <a:latin typeface="+mj-lt"/>
              </a:rPr>
              <a:t>l'obesità</a:t>
            </a:r>
            <a:r>
              <a:rPr lang="it-IT" dirty="0">
                <a:latin typeface="+mj-lt"/>
              </a:rPr>
              <a:t>, </a:t>
            </a:r>
            <a:r>
              <a:rPr lang="it-IT" b="1" dirty="0">
                <a:latin typeface="+mj-lt"/>
              </a:rPr>
              <a:t>l'invecchiamento</a:t>
            </a:r>
            <a:r>
              <a:rPr lang="it-IT" dirty="0">
                <a:latin typeface="+mj-lt"/>
              </a:rPr>
              <a:t> e il cambiamento demografico, la </a:t>
            </a:r>
            <a:r>
              <a:rPr lang="it-IT" b="1" dirty="0">
                <a:latin typeface="+mj-lt"/>
              </a:rPr>
              <a:t>salute mentale</a:t>
            </a:r>
            <a:r>
              <a:rPr lang="it-IT" dirty="0">
                <a:latin typeface="+mj-lt"/>
              </a:rPr>
              <a:t>, l’empowerment nell’ambito della </a:t>
            </a:r>
            <a:r>
              <a:rPr lang="it-IT" b="1" dirty="0" err="1">
                <a:latin typeface="+mj-lt"/>
              </a:rPr>
              <a:t>digital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health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literacy</a:t>
            </a:r>
            <a:r>
              <a:rPr lang="it-IT" dirty="0">
                <a:latin typeface="+mj-lt"/>
              </a:rPr>
              <a:t>, la </a:t>
            </a:r>
            <a:r>
              <a:rPr lang="it-IT" b="1" dirty="0">
                <a:latin typeface="+mj-lt"/>
              </a:rPr>
              <a:t>prevenzione personalizzata </a:t>
            </a:r>
            <a:r>
              <a:rPr lang="it-IT" dirty="0">
                <a:latin typeface="+mj-lt"/>
              </a:rPr>
              <a:t>e l'Intelligenza Artificiale applicata alle </a:t>
            </a:r>
            <a:r>
              <a:rPr lang="it-IT" b="1" dirty="0">
                <a:latin typeface="+mj-lt"/>
              </a:rPr>
              <a:t>malattie croniche</a:t>
            </a:r>
            <a:r>
              <a:rPr lang="it-IT" dirty="0">
                <a:latin typeface="+mj-lt"/>
              </a:rPr>
              <a:t>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Progetti di ricerca e innovazione che forniscano nuove evidenze, metodologie e strumenti per comprendere la transizione dalla salute alla malattia.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120 mil Eur (80 mil Eur 2024)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52AB8-3830-4CC9-BC48-FEF6C05C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60" y="607149"/>
            <a:ext cx="10515600" cy="928688"/>
          </a:xfrm>
        </p:spPr>
        <p:txBody>
          <a:bodyPr>
            <a:normAutofit fontScale="90000"/>
          </a:bodyPr>
          <a:lstStyle/>
          <a:p>
            <a:r>
              <a:rPr lang="it-IT" u="sng" dirty="0">
                <a:solidFill>
                  <a:srgbClr val="C00000"/>
                </a:solidFill>
                <a:latin typeface="+mn-lt"/>
              </a:rPr>
              <a:t>Agenda </a:t>
            </a:r>
            <a:br>
              <a:rPr lang="it-IT" u="sng" dirty="0">
                <a:solidFill>
                  <a:srgbClr val="C00000"/>
                </a:solidFill>
                <a:latin typeface="+mn-lt"/>
              </a:rPr>
            </a:br>
            <a:endParaRPr lang="it-IT" u="none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BCECFA5-5B8F-62EF-6A0C-59C1B86DD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82729"/>
              </p:ext>
            </p:extLst>
          </p:nvPr>
        </p:nvGraphicFramePr>
        <p:xfrm>
          <a:off x="692458" y="2491857"/>
          <a:ext cx="10519300" cy="2926080"/>
        </p:xfrm>
        <a:graphic>
          <a:graphicData uri="http://schemas.openxmlformats.org/drawingml/2006/table">
            <a:tbl>
              <a:tblPr/>
              <a:tblGrid>
                <a:gridCol w="5261500">
                  <a:extLst>
                    <a:ext uri="{9D8B030D-6E8A-4147-A177-3AD203B41FA5}">
                      <a16:colId xmlns:a16="http://schemas.microsoft.com/office/drawing/2014/main" val="9506821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03643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b="1" i="1" dirty="0">
                          <a:effectLst/>
                        </a:rPr>
                        <a:t>11.10  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>
                          <a:effectLst/>
                        </a:rPr>
                        <a:t>Opening </a:t>
                      </a:r>
                      <a:endParaRPr lang="it-IT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498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i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Horizon Europe: context, structure and main funding scheme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15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i="1" dirty="0">
                        <a:effectLst/>
                      </a:endParaRPr>
                    </a:p>
                    <a:p>
                      <a:r>
                        <a:rPr lang="it-IT" i="1" dirty="0">
                          <a:effectLst/>
                        </a:rPr>
                        <a:t> 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Horizon Europe Cluster “Health”: a general overview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962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i="1" dirty="0">
                        <a:effectLst/>
                      </a:endParaRPr>
                    </a:p>
                    <a:p>
                      <a:r>
                        <a:rPr lang="it-IT" i="1" dirty="0">
                          <a:effectLst/>
                        </a:rPr>
                        <a:t> 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Horizon Europe Cluster “Health”: funding opportunities under the WP 2023-2024 +</a:t>
                      </a:r>
                      <a:r>
                        <a:rPr lang="en-US" b="1">
                          <a:effectLst/>
                        </a:rPr>
                        <a:t> focus su EU Partnership IHI - Innovative Health Initiative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831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i="1">
                          <a:effectLst/>
                        </a:rPr>
                        <a:t>12.30 </a:t>
                      </a:r>
                      <a:endParaRPr lang="it-IT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>
                          <a:effectLst/>
                        </a:rPr>
                        <a:t>Closure</a:t>
                      </a:r>
                      <a:r>
                        <a:rPr lang="it-IT" b="1" dirty="0">
                          <a:effectLst/>
                        </a:rPr>
                        <a:t> 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60711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C173A2C-812B-4702-8AC5-5A778E34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60" y="1167241"/>
            <a:ext cx="94141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Caterina Buonocore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EU Horizon Europe – National Contact Point HEALTH, INFRASTRUCTURE, JRC, APRE – Agency for the Promotion of </a:t>
            </a:r>
            <a:r>
              <a:rPr kumimoji="0" lang="it-IT" altLang="it-IT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9834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C47A5-7B6A-49F3-BD7A-53C98D2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CLUSTER </a:t>
            </a:r>
            <a:r>
              <a:rPr i="1"/>
              <a:t>HEALTH</a:t>
            </a:r>
            <a:r>
              <a:t> | DESTINATION 2</a:t>
            </a:r>
          </a:p>
        </p:txBody>
      </p:sp>
      <p:sp>
        <p:nvSpPr>
          <p:cNvPr id="34819" name="Segnaposto contenuto 4">
            <a:extLst>
              <a:ext uri="{FF2B5EF4-FFF2-40B4-BE49-F238E27FC236}">
                <a16:creationId xmlns:a16="http://schemas.microsoft.com/office/drawing/2014/main" id="{66E82904-3250-45E8-A8C7-95980865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05412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C00000"/>
                </a:solidFill>
              </a:rPr>
              <a:t>Living and working in a health-promoting environment*</a:t>
            </a:r>
            <a:endParaRPr lang="it-IT" altLang="es-ES" b="1" dirty="0">
              <a:solidFill>
                <a:srgbClr val="C0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92F44B4-2677-457E-A53F-EF33D1872D63}"/>
              </a:ext>
            </a:extLst>
          </p:cNvPr>
          <p:cNvSpPr/>
          <p:nvPr/>
        </p:nvSpPr>
        <p:spPr>
          <a:xfrm>
            <a:off x="6443662" y="2458293"/>
            <a:ext cx="5552523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TOPICS 2023: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HORIZON-HLTH-2023-ENVHLTH-02-01: Planetary health: understanding the links between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environmental degradation and health impacts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HORIZON-HLTH-2023-ENVHLTH-02-02: Evidence-based interventions for promotion of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mental and physical health in changing working environments </a:t>
            </a:r>
            <a:r>
              <a:rPr lang="en-US" dirty="0">
                <a:latin typeface="+mj-lt"/>
              </a:rPr>
              <a:t>(post-pandemic workplaces)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HORIZON-HLTH-2023-ENVHLTH-02-03: Health impacts of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endocrine-disrupting chemicals</a:t>
            </a:r>
            <a:r>
              <a:rPr lang="en-US" dirty="0">
                <a:latin typeface="+mj-lt"/>
              </a:rPr>
              <a:t>: bridging science-policy gaps by addressing persistent scientific uncertainties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HORIZON-HLTH-2023-ENVHLTH-02-04: Global coordination of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exposome research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CSA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662195F-C2EB-4AAD-B8D9-A115F299F1C6}"/>
              </a:ext>
            </a:extLst>
          </p:cNvPr>
          <p:cNvSpPr/>
          <p:nvPr/>
        </p:nvSpPr>
        <p:spPr>
          <a:xfrm>
            <a:off x="438150" y="3094038"/>
            <a:ext cx="568007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Comprendere gli </a:t>
            </a:r>
            <a:r>
              <a:rPr lang="it-IT" b="1" dirty="0">
                <a:latin typeface="+mj-lt"/>
              </a:rPr>
              <a:t>impatti</a:t>
            </a:r>
            <a:r>
              <a:rPr lang="it-IT" dirty="0">
                <a:latin typeface="+mj-lt"/>
              </a:rPr>
              <a:t> dell'inquinamento atmosferico indoor/outdoor, delle sostanze chimiche, dei campi elettromagnetici, dell'urbanizzazione, del cambiamento climatico e di altri cambiamenti ambientali, delle disuguaglianze socioeconomiche e del cambiamento degli ambienti di lavoro.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Rafforzare la capacità di </a:t>
            </a:r>
            <a:r>
              <a:rPr lang="it-IT" b="1" dirty="0">
                <a:latin typeface="+mj-lt"/>
              </a:rPr>
              <a:t>adattamento</a:t>
            </a:r>
            <a:r>
              <a:rPr lang="it-IT" dirty="0">
                <a:latin typeface="+mj-lt"/>
              </a:rPr>
              <a:t> e la </a:t>
            </a:r>
            <a:r>
              <a:rPr lang="it-IT" b="1" dirty="0">
                <a:latin typeface="+mj-lt"/>
              </a:rPr>
              <a:t>resilienza</a:t>
            </a:r>
            <a:r>
              <a:rPr lang="it-IT" dirty="0">
                <a:latin typeface="+mj-lt"/>
              </a:rPr>
              <a:t> delle popolazioni e dei </a:t>
            </a:r>
            <a:r>
              <a:rPr lang="it-IT" b="1" dirty="0">
                <a:latin typeface="+mj-lt"/>
              </a:rPr>
              <a:t>sistemi sanitari </a:t>
            </a:r>
            <a:r>
              <a:rPr lang="it-IT" dirty="0">
                <a:latin typeface="+mj-lt"/>
              </a:rPr>
              <a:t>rispetto ai rischi per la salute legati ai cambiamenti climatici e ambientali.</a:t>
            </a:r>
          </a:p>
          <a:p>
            <a:pPr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163 mil Eur (103 mil Eur 2023)</a:t>
            </a:r>
            <a:endParaRPr lang="it-IT" dirty="0">
              <a:latin typeface="+mj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8099F46-9F16-47AA-8950-399D4B385763}"/>
              </a:ext>
            </a:extLst>
          </p:cNvPr>
          <p:cNvGraphicFramePr>
            <a:graphicFrameLocks noGrp="1"/>
          </p:cNvGraphicFramePr>
          <p:nvPr/>
        </p:nvGraphicFramePr>
        <p:xfrm>
          <a:off x="6479138" y="6411932"/>
          <a:ext cx="5517048" cy="365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1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 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13</a:t>
                      </a:r>
                      <a:r>
                        <a:rPr lang="it-IT" sz="1800" dirty="0"/>
                        <a:t> April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dirty="0"/>
                        <a:t> 2023 – SINGLE STAGE</a:t>
                      </a:r>
                    </a:p>
                  </a:txBody>
                  <a:tcPr marL="91449" marR="91449" marT="45641" marB="4564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28" name="Rettangolo 3">
            <a:extLst>
              <a:ext uri="{FF2B5EF4-FFF2-40B4-BE49-F238E27FC236}">
                <a16:creationId xmlns:a16="http://schemas.microsoft.com/office/drawing/2014/main" id="{D337A6A9-061D-4776-9FB8-DDBC7146A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5992813"/>
            <a:ext cx="451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i="1"/>
              <a:t>* Forte connessione con </a:t>
            </a:r>
            <a:r>
              <a:rPr lang="en-GB" altLang="es-ES" i="1">
                <a:hlinkClick r:id="rId2"/>
              </a:rPr>
              <a:t>European Green Deal</a:t>
            </a:r>
            <a:endParaRPr lang="en-GB" altLang="es-ES" i="1"/>
          </a:p>
        </p:txBody>
      </p:sp>
      <p:pic>
        <p:nvPicPr>
          <p:cNvPr id="34829" name="Imagen 4">
            <a:extLst>
              <a:ext uri="{FF2B5EF4-FFF2-40B4-BE49-F238E27FC236}">
                <a16:creationId xmlns:a16="http://schemas.microsoft.com/office/drawing/2014/main" id="{1EEAC288-A5D2-4C2B-8573-17DEEB27C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3" y="871538"/>
            <a:ext cx="16589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Imagen 4">
            <a:extLst>
              <a:ext uri="{FF2B5EF4-FFF2-40B4-BE49-F238E27FC236}">
                <a16:creationId xmlns:a16="http://schemas.microsoft.com/office/drawing/2014/main" id="{88E493BB-B59D-44FE-9997-779E23630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513" y="871538"/>
            <a:ext cx="19383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219ABD-B535-47D4-8548-B6947999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CLUSTER </a:t>
            </a:r>
            <a:r>
              <a:rPr i="1"/>
              <a:t>HEALTH</a:t>
            </a:r>
            <a:r>
              <a:t> | DESTINATION 2</a:t>
            </a:r>
          </a:p>
        </p:txBody>
      </p:sp>
      <p:sp>
        <p:nvSpPr>
          <p:cNvPr id="35843" name="Segnaposto contenuto 4">
            <a:extLst>
              <a:ext uri="{FF2B5EF4-FFF2-40B4-BE49-F238E27FC236}">
                <a16:creationId xmlns:a16="http://schemas.microsoft.com/office/drawing/2014/main" id="{839F3832-394B-43D6-81EF-1240ECC1C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71900" cy="4351338"/>
          </a:xfrm>
        </p:spPr>
        <p:txBody>
          <a:bodyPr/>
          <a:lstStyle/>
          <a:p>
            <a:r>
              <a:rPr lang="en-US" altLang="es-ES" b="1">
                <a:solidFill>
                  <a:srgbClr val="C00000"/>
                </a:solidFill>
              </a:rPr>
              <a:t>Living and working in a health-promoting environment*</a:t>
            </a:r>
            <a:endParaRPr lang="it-IT" altLang="es-ES" b="1">
              <a:solidFill>
                <a:srgbClr val="C0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3097EA4-0AE8-4C93-BEB7-EA95BE0D7213}"/>
              </a:ext>
            </a:extLst>
          </p:cNvPr>
          <p:cNvSpPr/>
          <p:nvPr/>
        </p:nvSpPr>
        <p:spPr>
          <a:xfrm>
            <a:off x="6345238" y="3100388"/>
            <a:ext cx="5354637" cy="24006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/>
                </a:solidFill>
                <a:latin typeface="+mj-lt"/>
              </a:rPr>
              <a:t>TOPICS 2024:</a:t>
            </a:r>
            <a:endParaRPr lang="en-US" sz="2400" b="1" dirty="0"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HORIZON-HLTH-2024-ENVHLTH-02-06-two-stage: The role of environmental pollution in non-communicable diseases: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air, noise and light and hazardous waste pollution </a:t>
            </a:r>
            <a:r>
              <a:rPr lang="en-US" dirty="0">
                <a:latin typeface="+mj-lt"/>
              </a:rPr>
              <a:t>– </a:t>
            </a:r>
            <a:r>
              <a:rPr lang="en-US" b="1" dirty="0">
                <a:latin typeface="+mj-lt"/>
              </a:rPr>
              <a:t>RIA-LS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6113BBD-FB91-47A5-85A0-4DC1A00E629C}"/>
              </a:ext>
            </a:extLst>
          </p:cNvPr>
          <p:cNvGraphicFramePr>
            <a:graphicFrameLocks noGrp="1"/>
          </p:cNvGraphicFramePr>
          <p:nvPr/>
        </p:nvGraphicFramePr>
        <p:xfrm>
          <a:off x="6345237" y="4854575"/>
          <a:ext cx="5354637" cy="6399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54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Deadline: </a:t>
                      </a:r>
                      <a:r>
                        <a:rPr lang="it-IT" sz="1800" dirty="0"/>
                        <a:t>19 </a:t>
                      </a:r>
                      <a:r>
                        <a:rPr lang="it-IT" sz="1800" dirty="0" err="1"/>
                        <a:t>September</a:t>
                      </a:r>
                      <a:r>
                        <a:rPr lang="it-IT" sz="1800" dirty="0"/>
                        <a:t> 2023 /11 April  2024 – </a:t>
                      </a:r>
                    </a:p>
                    <a:p>
                      <a:pPr algn="ctr"/>
                      <a:r>
                        <a:rPr lang="it-IT" sz="1800" dirty="0"/>
                        <a:t>TWO-STAGE</a:t>
                      </a:r>
                    </a:p>
                  </a:txBody>
                  <a:tcPr marL="91449" marR="91449" marT="45641" marB="4564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851" name="Rettangolo 3">
            <a:extLst>
              <a:ext uri="{FF2B5EF4-FFF2-40B4-BE49-F238E27FC236}">
                <a16:creationId xmlns:a16="http://schemas.microsoft.com/office/drawing/2014/main" id="{DFE122C0-9651-438B-BB2F-285C77C7E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992813"/>
            <a:ext cx="451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i="1"/>
              <a:t>* Forte connessione con </a:t>
            </a:r>
            <a:r>
              <a:rPr lang="en-GB" altLang="es-ES" i="1">
                <a:hlinkClick r:id="rId2"/>
              </a:rPr>
              <a:t>European Green Deal</a:t>
            </a:r>
            <a:endParaRPr lang="en-GB" altLang="es-ES" i="1"/>
          </a:p>
        </p:txBody>
      </p:sp>
      <p:pic>
        <p:nvPicPr>
          <p:cNvPr id="35852" name="Imagen 4">
            <a:extLst>
              <a:ext uri="{FF2B5EF4-FFF2-40B4-BE49-F238E27FC236}">
                <a16:creationId xmlns:a16="http://schemas.microsoft.com/office/drawing/2014/main" id="{C16B69EB-5DE8-49DB-A1F6-3255DCBF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3" y="871538"/>
            <a:ext cx="16589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Imagen 4">
            <a:extLst>
              <a:ext uri="{FF2B5EF4-FFF2-40B4-BE49-F238E27FC236}">
                <a16:creationId xmlns:a16="http://schemas.microsoft.com/office/drawing/2014/main" id="{1CCBB3B1-FA8C-44A8-893D-893625F38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513" y="871538"/>
            <a:ext cx="19383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F9888060-C9A1-40DC-8403-7D0F5998AEFE}"/>
              </a:ext>
            </a:extLst>
          </p:cNvPr>
          <p:cNvSpPr/>
          <p:nvPr/>
        </p:nvSpPr>
        <p:spPr>
          <a:xfrm>
            <a:off x="438150" y="3094038"/>
            <a:ext cx="57118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Comprendere gli </a:t>
            </a:r>
            <a:r>
              <a:rPr lang="it-IT" b="1" dirty="0">
                <a:latin typeface="+mj-lt"/>
              </a:rPr>
              <a:t>impatti</a:t>
            </a:r>
            <a:r>
              <a:rPr lang="it-IT" dirty="0">
                <a:latin typeface="+mj-lt"/>
              </a:rPr>
              <a:t> dell'inquinamento atmosferico indoor/outdoor, delle sostanze chimiche, dei campi elettromagnetici, dell'urbanizzazione, del cambiamento climatico e di altri cambiamenti ambientali, delle disuguaglianze socioeconomiche e del cambiamento degli ambienti di lavoro.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Rafforzare la capacità di </a:t>
            </a:r>
            <a:r>
              <a:rPr lang="it-IT" b="1" dirty="0">
                <a:latin typeface="+mj-lt"/>
              </a:rPr>
              <a:t>adattamento</a:t>
            </a:r>
            <a:r>
              <a:rPr lang="it-IT" dirty="0">
                <a:latin typeface="+mj-lt"/>
              </a:rPr>
              <a:t> e la </a:t>
            </a:r>
            <a:r>
              <a:rPr lang="it-IT" b="1" dirty="0">
                <a:latin typeface="+mj-lt"/>
              </a:rPr>
              <a:t>resilienza</a:t>
            </a:r>
            <a:r>
              <a:rPr lang="it-IT" dirty="0">
                <a:latin typeface="+mj-lt"/>
              </a:rPr>
              <a:t> delle popolazioni e dei </a:t>
            </a:r>
            <a:r>
              <a:rPr lang="it-IT" b="1" dirty="0">
                <a:latin typeface="+mj-lt"/>
              </a:rPr>
              <a:t>sistemi sanitari </a:t>
            </a:r>
            <a:r>
              <a:rPr lang="it-IT" dirty="0">
                <a:latin typeface="+mj-lt"/>
              </a:rPr>
              <a:t>rispetto ai rischi per la salute legati ai cambiamenti climatici e ambientali.</a:t>
            </a:r>
          </a:p>
          <a:p>
            <a:pPr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163 mil Eur (60 mil Eur 2024)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2">
            <a:extLst>
              <a:ext uri="{FF2B5EF4-FFF2-40B4-BE49-F238E27FC236}">
                <a16:creationId xmlns:a16="http://schemas.microsoft.com/office/drawing/2014/main" id="{4C1D1304-AC47-48BA-828D-5AF2B950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138" y="762000"/>
            <a:ext cx="415607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6A22EC-469E-4661-BFF7-705A081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CLUSTER </a:t>
            </a:r>
            <a:r>
              <a:rPr i="1" dirty="0"/>
              <a:t>HEALTH</a:t>
            </a:r>
            <a:r>
              <a:rPr dirty="0"/>
              <a:t> | DESTINATION 3</a:t>
            </a:r>
          </a:p>
        </p:txBody>
      </p:sp>
      <p:sp>
        <p:nvSpPr>
          <p:cNvPr id="36867" name="Segnaposto contenuto 4">
            <a:extLst>
              <a:ext uri="{FF2B5EF4-FFF2-40B4-BE49-F238E27FC236}">
                <a16:creationId xmlns:a16="http://schemas.microsoft.com/office/drawing/2014/main" id="{DA591CB8-DD0A-414D-A605-36586090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6" y="1433513"/>
            <a:ext cx="4506157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10A0D0"/>
                </a:solidFill>
              </a:rPr>
              <a:t>Tackling diseases and reducing disease burden*</a:t>
            </a:r>
            <a:endParaRPr lang="it-IT" altLang="es-ES" b="1" dirty="0">
              <a:solidFill>
                <a:srgbClr val="10A0D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16D2043-FC82-47F2-811F-A595110AB84E}"/>
              </a:ext>
            </a:extLst>
          </p:cNvPr>
          <p:cNvSpPr/>
          <p:nvPr/>
        </p:nvSpPr>
        <p:spPr>
          <a:xfrm>
            <a:off x="1603310" y="1456495"/>
            <a:ext cx="10405771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TOPICS 2023: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HORIZON-HLTH-2023-DISEASE-03-01: Novel approaches for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palliative and end-of-life care for non-cancer patients</a:t>
            </a:r>
            <a:r>
              <a:rPr lang="en-US" dirty="0">
                <a:latin typeface="+mj-lt"/>
              </a:rPr>
              <a:t>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HORIZON-HLTH-2023-DISEASE-03-03: Interventions in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city environments to reduce risk of non-communicable disease</a:t>
            </a:r>
            <a:r>
              <a:rPr lang="en-US" dirty="0">
                <a:latin typeface="+mj-lt"/>
              </a:rPr>
              <a:t> (Global Alliance for Chronic Diseases - GACD)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HORIZON-HLTH-2023-DISEASE-03-04: Pandemic preparedness and response: Broad spectrum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anti-viral therapeutics for infectious diseases</a:t>
            </a:r>
            <a:r>
              <a:rPr lang="en-US" dirty="0">
                <a:latin typeface="+mj-lt"/>
              </a:rPr>
              <a:t> with epidemic potential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HORIZON-HLTH-2023-DISEASE-03-05: Pandemic preparedness and response: Sustaining established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coordination mechanisms for European adaptive platform trials and for cohort networks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CSA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HORIZON-HLTH-2023-DISEASE-03-06: Towards structuring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brain health research</a:t>
            </a:r>
            <a:r>
              <a:rPr lang="en-US" dirty="0">
                <a:latin typeface="+mj-lt"/>
              </a:rPr>
              <a:t> in Europe - </a:t>
            </a:r>
            <a:r>
              <a:rPr lang="en-US" b="1" dirty="0">
                <a:latin typeface="+mj-lt"/>
              </a:rPr>
              <a:t>CSA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HORIZON-HLTH-2023-DISEASE-03-07: Relationship between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infections and non-communicable diseases </a:t>
            </a:r>
            <a:r>
              <a:rPr lang="en-US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HORIZON-HLTH-2023-DISEASE-03-17: Pandemic preparedness and response: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Understanding vaccine induced-immunity</a:t>
            </a:r>
            <a:r>
              <a:rPr lang="en-US" dirty="0">
                <a:latin typeface="+mj-lt"/>
              </a:rPr>
              <a:t>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HORIZON-HLTH-2023-DISEASE-03-18: Pandemic preparedness and response: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Immunogenicity of viral proteins of viruses</a:t>
            </a:r>
            <a:r>
              <a:rPr lang="en-US" dirty="0">
                <a:latin typeface="+mj-lt"/>
              </a:rPr>
              <a:t> with epidemic and pandemic potential –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b="1" dirty="0"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b="1" dirty="0"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HORIZON-HLTH-2023-DISEASE-07-01: European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Partnership on Rare Diseases </a:t>
            </a:r>
            <a:r>
              <a:rPr lang="en-US" dirty="0">
                <a:latin typeface="+mj-lt"/>
              </a:rPr>
              <a:t>– </a:t>
            </a:r>
            <a:r>
              <a:rPr lang="en-US" b="1" dirty="0">
                <a:latin typeface="+mj-lt"/>
              </a:rPr>
              <a:t>COFUND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E0D7BE-4939-4188-89DE-82BA6CBC3C6D}"/>
              </a:ext>
            </a:extLst>
          </p:cNvPr>
          <p:cNvSpPr/>
          <p:nvPr/>
        </p:nvSpPr>
        <p:spPr>
          <a:xfrm>
            <a:off x="451680" y="2230180"/>
            <a:ext cx="3758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Si concentra sulle principali sfide sociali come il </a:t>
            </a:r>
            <a:r>
              <a:rPr lang="it-IT" b="1" dirty="0">
                <a:latin typeface="+mj-lt"/>
              </a:rPr>
              <a:t>cancro</a:t>
            </a:r>
            <a:r>
              <a:rPr lang="it-IT" dirty="0">
                <a:latin typeface="+mj-lt"/>
              </a:rPr>
              <a:t>, le </a:t>
            </a:r>
            <a:r>
              <a:rPr lang="it-IT" b="1" dirty="0">
                <a:latin typeface="+mj-lt"/>
              </a:rPr>
              <a:t>malattie non trasmissibili</a:t>
            </a:r>
            <a:r>
              <a:rPr lang="it-IT" dirty="0">
                <a:latin typeface="+mj-lt"/>
              </a:rPr>
              <a:t>, le </a:t>
            </a:r>
            <a:r>
              <a:rPr lang="it-IT" b="1" dirty="0">
                <a:latin typeface="+mj-lt"/>
              </a:rPr>
              <a:t>malattie rare</a:t>
            </a:r>
            <a:r>
              <a:rPr lang="it-IT" dirty="0">
                <a:latin typeface="+mj-lt"/>
              </a:rPr>
              <a:t>, la </a:t>
            </a:r>
            <a:r>
              <a:rPr lang="it-IT" b="1" dirty="0">
                <a:latin typeface="+mj-lt"/>
              </a:rPr>
              <a:t>resistenza antimicrobica, </a:t>
            </a:r>
            <a:r>
              <a:rPr lang="it-IT" dirty="0">
                <a:latin typeface="+mj-lt"/>
              </a:rPr>
              <a:t>la </a:t>
            </a:r>
            <a:r>
              <a:rPr lang="it-IT" b="1" dirty="0">
                <a:latin typeface="+mj-lt"/>
              </a:rPr>
              <a:t>vaccinazione</a:t>
            </a:r>
            <a:r>
              <a:rPr lang="it-IT" dirty="0">
                <a:latin typeface="+mj-lt"/>
              </a:rPr>
              <a:t> e la preparazione alle epidemie.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Sviluppo di nuove misure di prevenzione, terapie e tecnologie sanitarie innovative.</a:t>
            </a:r>
          </a:p>
          <a:p>
            <a:pPr marL="0" lvl="1"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551 mil Eur (274 mil Eur 2023)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j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9368B23-6B00-4345-9BED-DF8653C9C7E3}"/>
              </a:ext>
            </a:extLst>
          </p:cNvPr>
          <p:cNvGraphicFramePr>
            <a:graphicFrameLocks noGrp="1"/>
          </p:cNvGraphicFramePr>
          <p:nvPr/>
        </p:nvGraphicFramePr>
        <p:xfrm>
          <a:off x="1603309" y="5680838"/>
          <a:ext cx="10405771" cy="366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0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 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13</a:t>
                      </a:r>
                      <a:r>
                        <a:rPr lang="it-IT" sz="1800" dirty="0"/>
                        <a:t> April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dirty="0"/>
                        <a:t> 2023 – SINGLE STAGE</a:t>
                      </a:r>
                    </a:p>
                  </a:txBody>
                  <a:tcPr marL="91435" marR="91435" marT="45839" marB="4583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876" name="Rettangolo 3">
            <a:extLst>
              <a:ext uri="{FF2B5EF4-FFF2-40B4-BE49-F238E27FC236}">
                <a16:creationId xmlns:a16="http://schemas.microsoft.com/office/drawing/2014/main" id="{807E6E54-76AC-4AC9-BCC3-FAAB14656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80" y="5356364"/>
            <a:ext cx="33740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i="1" dirty="0"/>
              <a:t>* </a:t>
            </a:r>
            <a:r>
              <a:rPr lang="en-GB" altLang="es-ES" i="1" dirty="0" err="1"/>
              <a:t>Complementa</a:t>
            </a:r>
            <a:r>
              <a:rPr lang="en-GB" altLang="es-ES" i="1" dirty="0"/>
              <a:t> all’ </a:t>
            </a:r>
            <a:r>
              <a:rPr lang="en-GB" altLang="es-ES" dirty="0">
                <a:hlinkClick r:id="rId3"/>
              </a:rPr>
              <a:t>Europe’s Beating Cancer Plan</a:t>
            </a:r>
            <a:r>
              <a:rPr lang="en-GB" altLang="es-ES" dirty="0"/>
              <a:t> e </a:t>
            </a:r>
            <a:r>
              <a:rPr lang="en-GB" altLang="es-ES" dirty="0">
                <a:hlinkClick r:id="rId4"/>
              </a:rPr>
              <a:t>EU4Health Programme</a:t>
            </a:r>
            <a:r>
              <a:rPr lang="en-GB" altLang="es-ES" i="1" dirty="0"/>
              <a:t> 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23BE9C88-FEDA-9F2B-2F24-78D84AB10698}"/>
              </a:ext>
            </a:extLst>
          </p:cNvPr>
          <p:cNvGraphicFramePr>
            <a:graphicFrameLocks noGrp="1"/>
          </p:cNvGraphicFramePr>
          <p:nvPr/>
        </p:nvGraphicFramePr>
        <p:xfrm>
          <a:off x="1603309" y="6479009"/>
          <a:ext cx="10405771" cy="366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0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 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19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September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dirty="0"/>
                        <a:t> 2023 – SINGLE STAGE</a:t>
                      </a:r>
                    </a:p>
                  </a:txBody>
                  <a:tcPr marL="91435" marR="91435" marT="45839" marB="4583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6" grpId="0" animBg="1"/>
      <p:bldP spid="10" grpId="0"/>
      <p:bldP spid="368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1" name="Picture 2">
            <a:extLst>
              <a:ext uri="{FF2B5EF4-FFF2-40B4-BE49-F238E27FC236}">
                <a16:creationId xmlns:a16="http://schemas.microsoft.com/office/drawing/2014/main" id="{E8397249-8867-4EF4-9036-AEB2ED41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550" y="869950"/>
            <a:ext cx="415607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87AA0B8-8D97-4EC5-800F-6512A8A6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CLUSTER </a:t>
            </a:r>
            <a:r>
              <a:rPr i="1" dirty="0"/>
              <a:t>HEALTH</a:t>
            </a:r>
            <a:r>
              <a:rPr dirty="0"/>
              <a:t> | DESTINATION 3*</a:t>
            </a:r>
          </a:p>
        </p:txBody>
      </p:sp>
      <p:sp>
        <p:nvSpPr>
          <p:cNvPr id="37891" name="Segnaposto contenuto 4">
            <a:extLst>
              <a:ext uri="{FF2B5EF4-FFF2-40B4-BE49-F238E27FC236}">
                <a16:creationId xmlns:a16="http://schemas.microsoft.com/office/drawing/2014/main" id="{76E8E7B6-C991-484A-B4BE-B894731A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1414463"/>
            <a:ext cx="4368800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10A0D0"/>
                </a:solidFill>
              </a:rPr>
              <a:t>Tackling diseases and reducing disease burden*</a:t>
            </a:r>
            <a:endParaRPr lang="it-IT" altLang="es-ES" b="1" dirty="0">
              <a:solidFill>
                <a:srgbClr val="10A0D0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54751BA-4A8B-4771-9259-CB1D1268E996}"/>
              </a:ext>
            </a:extLst>
          </p:cNvPr>
          <p:cNvSpPr/>
          <p:nvPr/>
        </p:nvSpPr>
        <p:spPr>
          <a:xfrm>
            <a:off x="303606" y="2208183"/>
            <a:ext cx="3715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Si concentra sulle principali sfide sociali come il </a:t>
            </a:r>
            <a:r>
              <a:rPr lang="it-IT" b="1" dirty="0">
                <a:latin typeface="+mj-lt"/>
              </a:rPr>
              <a:t>cancro</a:t>
            </a:r>
            <a:r>
              <a:rPr lang="it-IT" dirty="0">
                <a:latin typeface="+mj-lt"/>
              </a:rPr>
              <a:t>, le </a:t>
            </a:r>
            <a:r>
              <a:rPr lang="it-IT" b="1" dirty="0">
                <a:latin typeface="+mj-lt"/>
              </a:rPr>
              <a:t>malattie non trasmissibili</a:t>
            </a:r>
            <a:r>
              <a:rPr lang="it-IT" dirty="0">
                <a:latin typeface="+mj-lt"/>
              </a:rPr>
              <a:t>, le </a:t>
            </a:r>
            <a:r>
              <a:rPr lang="it-IT" b="1" dirty="0">
                <a:latin typeface="+mj-lt"/>
              </a:rPr>
              <a:t>malattie rare</a:t>
            </a:r>
            <a:r>
              <a:rPr lang="it-IT" dirty="0">
                <a:latin typeface="+mj-lt"/>
              </a:rPr>
              <a:t>, la </a:t>
            </a:r>
            <a:r>
              <a:rPr lang="it-IT" b="1" dirty="0">
                <a:latin typeface="+mj-lt"/>
              </a:rPr>
              <a:t>resistenza antimicrobica, </a:t>
            </a:r>
            <a:r>
              <a:rPr lang="it-IT" dirty="0">
                <a:latin typeface="+mj-lt"/>
              </a:rPr>
              <a:t>la </a:t>
            </a:r>
            <a:r>
              <a:rPr lang="it-IT" b="1" dirty="0">
                <a:latin typeface="+mj-lt"/>
              </a:rPr>
              <a:t>vaccinazione</a:t>
            </a:r>
            <a:r>
              <a:rPr lang="it-IT" dirty="0">
                <a:latin typeface="+mj-lt"/>
              </a:rPr>
              <a:t> e la preparazione alle epidemie.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Sviluppo di nuove misure di prevenzione, terapie e tecnologie sanitarie innovative.</a:t>
            </a:r>
          </a:p>
          <a:p>
            <a:pPr marL="0" lvl="1"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551 mil Eur (277 mil Eur 2024)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14FE310-A2B8-4E56-83C7-6833ADD539F1}"/>
              </a:ext>
            </a:extLst>
          </p:cNvPr>
          <p:cNvGraphicFramePr>
            <a:graphicFrameLocks noGrp="1"/>
          </p:cNvGraphicFramePr>
          <p:nvPr/>
        </p:nvGraphicFramePr>
        <p:xfrm>
          <a:off x="2866664" y="4126472"/>
          <a:ext cx="9238024" cy="366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3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2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Deadline: </a:t>
                      </a:r>
                      <a:r>
                        <a:rPr lang="it-IT" sz="1800" dirty="0"/>
                        <a:t>19 </a:t>
                      </a:r>
                      <a:r>
                        <a:rPr lang="it-IT" sz="1800" dirty="0" err="1"/>
                        <a:t>September</a:t>
                      </a:r>
                      <a:r>
                        <a:rPr lang="it-IT" sz="1800" dirty="0"/>
                        <a:t> 2023 /11 April  2024 – TWO-STAGE</a:t>
                      </a:r>
                    </a:p>
                  </a:txBody>
                  <a:tcPr marL="91442" marR="91442" marT="45839" marB="4583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900" name="Rettangolo 3">
            <a:extLst>
              <a:ext uri="{FF2B5EF4-FFF2-40B4-BE49-F238E27FC236}">
                <a16:creationId xmlns:a16="http://schemas.microsoft.com/office/drawing/2014/main" id="{9240FD5D-A921-498F-B30A-C094A4894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5417726"/>
            <a:ext cx="34767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i="1" dirty="0"/>
              <a:t>* </a:t>
            </a:r>
            <a:r>
              <a:rPr lang="en-GB" altLang="es-ES" i="1" dirty="0" err="1"/>
              <a:t>Complementa</a:t>
            </a:r>
            <a:r>
              <a:rPr lang="en-GB" altLang="es-ES" i="1" dirty="0"/>
              <a:t> all’ </a:t>
            </a:r>
            <a:r>
              <a:rPr lang="en-GB" altLang="es-ES" dirty="0">
                <a:hlinkClick r:id="rId4"/>
              </a:rPr>
              <a:t>Europe’s Beating Cancer Plan</a:t>
            </a:r>
            <a:r>
              <a:rPr lang="en-GB" altLang="es-ES" dirty="0"/>
              <a:t> e </a:t>
            </a:r>
            <a:r>
              <a:rPr lang="en-GB" altLang="es-ES" dirty="0">
                <a:hlinkClick r:id="rId5"/>
              </a:rPr>
              <a:t>EU4Health Programme</a:t>
            </a:r>
            <a:r>
              <a:rPr lang="en-GB" altLang="es-ES" i="1" dirty="0"/>
              <a:t> 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D9CA949D-4588-41A0-AAA5-E5A874CEA24D}"/>
              </a:ext>
            </a:extLst>
          </p:cNvPr>
          <p:cNvGraphicFramePr>
            <a:graphicFrameLocks noGrp="1"/>
          </p:cNvGraphicFramePr>
          <p:nvPr/>
        </p:nvGraphicFramePr>
        <p:xfrm>
          <a:off x="2866665" y="5484994"/>
          <a:ext cx="9238024" cy="365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3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800" dirty="0"/>
                        <a:t> 11 April</a:t>
                      </a:r>
                      <a:r>
                        <a:rPr lang="it-IT" sz="1800" baseline="0" dirty="0"/>
                        <a:t> 2024</a:t>
                      </a:r>
                      <a:r>
                        <a:rPr lang="it-IT" sz="1800" dirty="0"/>
                        <a:t>– SINGLE STAGE</a:t>
                      </a:r>
                    </a:p>
                  </a:txBody>
                  <a:tcPr marL="91442" marR="91442" marT="45641" marB="4564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ttangolo 3">
            <a:extLst>
              <a:ext uri="{FF2B5EF4-FFF2-40B4-BE49-F238E27FC236}">
                <a16:creationId xmlns:a16="http://schemas.microsoft.com/office/drawing/2014/main" id="{C3D354CB-4F3A-5FE6-9938-6178CF819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5424022"/>
            <a:ext cx="34767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i="1" dirty="0"/>
              <a:t>* </a:t>
            </a:r>
            <a:r>
              <a:rPr lang="en-GB" altLang="es-ES" i="1" dirty="0" err="1"/>
              <a:t>Complementa</a:t>
            </a:r>
            <a:r>
              <a:rPr lang="en-GB" altLang="es-ES" i="1" dirty="0"/>
              <a:t> all’ </a:t>
            </a:r>
            <a:r>
              <a:rPr lang="en-GB" altLang="es-ES" dirty="0">
                <a:hlinkClick r:id="rId4"/>
              </a:rPr>
              <a:t>Europe’s Beating Cancer Plan</a:t>
            </a:r>
            <a:r>
              <a:rPr lang="en-GB" altLang="es-ES" dirty="0"/>
              <a:t> e </a:t>
            </a:r>
            <a:r>
              <a:rPr lang="en-GB" altLang="es-ES" dirty="0">
                <a:hlinkClick r:id="rId5"/>
              </a:rPr>
              <a:t>EU4Health Programme</a:t>
            </a:r>
            <a:r>
              <a:rPr lang="en-GB" altLang="es-ES" i="1" dirty="0"/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2D43601-BCF0-4F76-B7B4-76E3B5818018}"/>
              </a:ext>
            </a:extLst>
          </p:cNvPr>
          <p:cNvSpPr/>
          <p:nvPr/>
        </p:nvSpPr>
        <p:spPr>
          <a:xfrm>
            <a:off x="2866664" y="1690688"/>
            <a:ext cx="9238024" cy="4832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2"/>
                </a:solidFill>
                <a:latin typeface="+mj-lt"/>
              </a:rPr>
              <a:t>TOPICS 2024: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HORIZON-HLTH-2024-DISEASE-03-08-two-stage: Comparative effectiveness research for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healthcare interventions in areas of high public health need </a:t>
            </a:r>
            <a:r>
              <a:rPr lang="en-US" b="1" dirty="0">
                <a:latin typeface="+mj-lt"/>
              </a:rPr>
              <a:t>– RIA-LS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HORIZON-HLTH-2024-DISEASE-03-11-two-stage: Pandemic preparedness and response: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Adaptive platform trials for pandemic preparedness </a:t>
            </a:r>
            <a:r>
              <a:rPr lang="en-US" dirty="0">
                <a:latin typeface="+mj-lt"/>
              </a:rPr>
              <a:t>– </a:t>
            </a:r>
            <a:r>
              <a:rPr lang="en-US" b="1" dirty="0">
                <a:latin typeface="+mj-lt"/>
              </a:rPr>
              <a:t>RIA-LS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HORIZON-HLTH-2024-DISEASE-03-13-two-stage: Validation of fluid-derived biomarkers for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prediction and prevention of brain disorders </a:t>
            </a:r>
            <a:r>
              <a:rPr lang="en-US" dirty="0">
                <a:latin typeface="+mj-lt"/>
              </a:rPr>
              <a:t>– </a:t>
            </a:r>
            <a:r>
              <a:rPr lang="en-US" b="1" dirty="0">
                <a:latin typeface="+mj-lt"/>
              </a:rPr>
              <a:t>RIA-LS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HORIZON-HLTH-2024-DISEASE-03-14-two-stage: Tackling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high-burden for patients</a:t>
            </a:r>
            <a:r>
              <a:rPr lang="en-US" dirty="0">
                <a:latin typeface="+mj-lt"/>
              </a:rPr>
              <a:t>, under-researched medical conditions – </a:t>
            </a:r>
            <a:r>
              <a:rPr lang="en-US" b="1" dirty="0">
                <a:latin typeface="+mj-lt"/>
              </a:rPr>
              <a:t>RIA-LS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en-US" dirty="0"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HORIZON-HLTH-2024-DISEASE-03-12: Pandemic preparedness and response: Maintaining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European partnership for pandemic preparedness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CSA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HORIZON-HLTH-2024-DISEASE-03-20: Pandemic preparedness and response: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Host-pathogen interactions of infectious diseases </a:t>
            </a:r>
            <a:r>
              <a:rPr lang="en-US" dirty="0">
                <a:latin typeface="+mj-lt"/>
              </a:rPr>
              <a:t>with epidemic potential –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en-US" b="1" dirty="0"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HORIZON-HLTH-2024-DISEASE-09-01: European Partnership: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One Health Anti-Microbial Resistance</a:t>
            </a:r>
            <a:r>
              <a:rPr lang="en-US" dirty="0">
                <a:latin typeface="+mj-lt"/>
              </a:rPr>
              <a:t> -</a:t>
            </a:r>
            <a:r>
              <a:rPr lang="en-US" b="1" dirty="0">
                <a:latin typeface="+mj-lt"/>
              </a:rPr>
              <a:t> COFUND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70AD8A77-5DFF-062C-17AE-5A583CE4FC63}"/>
              </a:ext>
            </a:extLst>
          </p:cNvPr>
          <p:cNvGraphicFramePr>
            <a:graphicFrameLocks noGrp="1"/>
          </p:cNvGraphicFramePr>
          <p:nvPr/>
        </p:nvGraphicFramePr>
        <p:xfrm>
          <a:off x="2907096" y="6374510"/>
          <a:ext cx="9238024" cy="365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3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800" dirty="0"/>
                        <a:t> 11 April</a:t>
                      </a:r>
                      <a:r>
                        <a:rPr lang="it-IT" sz="1800" baseline="0" dirty="0"/>
                        <a:t> 2024 </a:t>
                      </a:r>
                      <a:r>
                        <a:rPr lang="it-IT" sz="1800" dirty="0"/>
                        <a:t>– SINGLE STAGE</a:t>
                      </a:r>
                    </a:p>
                  </a:txBody>
                  <a:tcPr marL="91442" marR="91442" marT="45641" marB="4564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10" grpId="0"/>
      <p:bldP spid="1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CD7A9-6BCD-4C55-9A33-BA9EF3C2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CLUSTER </a:t>
            </a:r>
            <a:r>
              <a:rPr i="1"/>
              <a:t>HEALTH</a:t>
            </a:r>
            <a:r>
              <a:t> | DESTINATION 4</a:t>
            </a:r>
          </a:p>
        </p:txBody>
      </p:sp>
      <p:sp>
        <p:nvSpPr>
          <p:cNvPr id="39939" name="Segnaposto contenuto 4">
            <a:extLst>
              <a:ext uri="{FF2B5EF4-FFF2-40B4-BE49-F238E27FC236}">
                <a16:creationId xmlns:a16="http://schemas.microsoft.com/office/drawing/2014/main" id="{663EBBB0-F985-4A7F-BB7A-9D99EFBF5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3525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FBB334"/>
                </a:solidFill>
              </a:rPr>
              <a:t>Ensuring access to innovative, sustainable and high-quality care*</a:t>
            </a:r>
            <a:endParaRPr lang="it-IT" altLang="es-ES" b="1" dirty="0">
              <a:solidFill>
                <a:srgbClr val="FBB334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1A8C31-CA69-4F52-825B-24C31659119B}"/>
              </a:ext>
            </a:extLst>
          </p:cNvPr>
          <p:cNvSpPr/>
          <p:nvPr/>
        </p:nvSpPr>
        <p:spPr>
          <a:xfrm>
            <a:off x="5934075" y="2341494"/>
            <a:ext cx="6207125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TOPICS 2023: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HORIZON-HLTH-2023-CARE-04-01: Maintaining access to regular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health and care services in case of cross-border emergencies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HORIZON-HLTH-2023-CARE-04-02: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Resilience and mental wellbeing of the health and care workforce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HORIZON-HLTH-2023-CARE-04-03: Environmentally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sustainable and climate neutral health and care systems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HORIZON-HLTH-2023-CARE-08-01: European Partnership on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Personalised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Medicine </a:t>
            </a:r>
            <a:r>
              <a:rPr lang="en-US" dirty="0">
                <a:latin typeface="+mj-lt"/>
              </a:rPr>
              <a:t>– </a:t>
            </a:r>
            <a:r>
              <a:rPr lang="en-US" b="1" dirty="0">
                <a:latin typeface="+mj-lt"/>
              </a:rPr>
              <a:t>COFUND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en-US" dirty="0">
              <a:latin typeface="+mj-lt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E2DCBBE-F1B7-43FE-BE33-FCB9455C0655}"/>
              </a:ext>
            </a:extLst>
          </p:cNvPr>
          <p:cNvSpPr/>
          <p:nvPr/>
        </p:nvSpPr>
        <p:spPr>
          <a:xfrm>
            <a:off x="311149" y="2979638"/>
            <a:ext cx="5703887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Sviluppo e adozione di soluzioni sicure, convenienti e incentrate sulle persone, con particolare attenzione alla salute della popolazione, alla </a:t>
            </a:r>
            <a:r>
              <a:rPr lang="it-IT" b="1" dirty="0">
                <a:latin typeface="+mj-lt"/>
              </a:rPr>
              <a:t>resilienza dei sistemi sanitari </a:t>
            </a:r>
            <a:r>
              <a:rPr lang="it-IT" dirty="0">
                <a:latin typeface="+mj-lt"/>
              </a:rPr>
              <a:t>e</a:t>
            </a:r>
            <a:r>
              <a:rPr lang="it-IT" b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alle</a:t>
            </a:r>
            <a:r>
              <a:rPr lang="it-IT" b="1" dirty="0">
                <a:latin typeface="+mj-lt"/>
              </a:rPr>
              <a:t> politiche sanitarie basate sull'evidenza scientifica.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R&amp;I per supportare i sistemi sanitari nella loro trasformazione per garantire un </a:t>
            </a:r>
            <a:r>
              <a:rPr lang="it-IT" b="1" dirty="0">
                <a:latin typeface="+mj-lt"/>
              </a:rPr>
              <a:t>accesso equo </a:t>
            </a:r>
            <a:r>
              <a:rPr lang="it-IT" dirty="0">
                <a:latin typeface="+mj-lt"/>
              </a:rPr>
              <a:t>a servizi sanitari </a:t>
            </a:r>
            <a:r>
              <a:rPr lang="it-IT" b="1" dirty="0">
                <a:latin typeface="+mj-lt"/>
              </a:rPr>
              <a:t>sostenibili</a:t>
            </a:r>
            <a:r>
              <a:rPr lang="it-IT" dirty="0">
                <a:latin typeface="+mj-lt"/>
              </a:rPr>
              <a:t> di alta </a:t>
            </a:r>
            <a:r>
              <a:rPr lang="it-IT" b="1" dirty="0">
                <a:latin typeface="+mj-lt"/>
              </a:rPr>
              <a:t>qualità</a:t>
            </a:r>
            <a:r>
              <a:rPr lang="it-IT" dirty="0">
                <a:latin typeface="+mj-lt"/>
              </a:rPr>
              <a:t> per tutti i cittadini.</a:t>
            </a:r>
          </a:p>
          <a:p>
            <a:pPr marL="0" lvl="1"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190 mil Eur (160 mil Eur 2023)</a:t>
            </a:r>
            <a:endParaRPr lang="it-IT" dirty="0">
              <a:latin typeface="+mj-lt"/>
            </a:endParaRPr>
          </a:p>
        </p:txBody>
      </p:sp>
      <p:sp>
        <p:nvSpPr>
          <p:cNvPr id="39948" name="Rettangolo 3">
            <a:extLst>
              <a:ext uri="{FF2B5EF4-FFF2-40B4-BE49-F238E27FC236}">
                <a16:creationId xmlns:a16="http://schemas.microsoft.com/office/drawing/2014/main" id="{C54F9E18-CEF0-44D7-A7FA-12132561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5980113"/>
            <a:ext cx="458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i="1"/>
              <a:t>* Forte sinergia con </a:t>
            </a:r>
            <a:r>
              <a:rPr lang="en-GB" altLang="es-ES">
                <a:hlinkClick r:id="rId2"/>
              </a:rPr>
              <a:t>EU4Health Programme</a:t>
            </a:r>
            <a:r>
              <a:rPr lang="en-GB" altLang="es-ES" i="1"/>
              <a:t> </a:t>
            </a:r>
          </a:p>
        </p:txBody>
      </p:sp>
      <p:pic>
        <p:nvPicPr>
          <p:cNvPr id="39949" name="Picture 2">
            <a:extLst>
              <a:ext uri="{FF2B5EF4-FFF2-40B4-BE49-F238E27FC236}">
                <a16:creationId xmlns:a16="http://schemas.microsoft.com/office/drawing/2014/main" id="{AECEF65C-A876-495C-A1E4-34DADC72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650" y="831850"/>
            <a:ext cx="411797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5980B5B0-26F1-AF25-BCCC-4D205A5C3AFB}"/>
              </a:ext>
            </a:extLst>
          </p:cNvPr>
          <p:cNvGraphicFramePr>
            <a:graphicFrameLocks noGrp="1"/>
          </p:cNvGraphicFramePr>
          <p:nvPr/>
        </p:nvGraphicFramePr>
        <p:xfrm>
          <a:off x="5931693" y="5183178"/>
          <a:ext cx="6126162" cy="366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 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13</a:t>
                      </a:r>
                      <a:r>
                        <a:rPr lang="it-IT" sz="1800" dirty="0"/>
                        <a:t> April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dirty="0"/>
                        <a:t> 2023 – SINGLE STAGE</a:t>
                      </a:r>
                    </a:p>
                  </a:txBody>
                  <a:tcPr marL="91435" marR="91435" marT="45839" marB="4583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7371F-3910-4B6C-B3C0-4CE6CDBB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CLUSTER </a:t>
            </a:r>
            <a:r>
              <a:rPr i="1"/>
              <a:t>HEALTH</a:t>
            </a:r>
            <a:r>
              <a:t> | DESTINATION 4</a:t>
            </a:r>
          </a:p>
        </p:txBody>
      </p:sp>
      <p:sp>
        <p:nvSpPr>
          <p:cNvPr id="40963" name="Segnaposto contenuto 4">
            <a:extLst>
              <a:ext uri="{FF2B5EF4-FFF2-40B4-BE49-F238E27FC236}">
                <a16:creationId xmlns:a16="http://schemas.microsoft.com/office/drawing/2014/main" id="{5784580F-BB71-4F90-83EF-A97C9570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FBB334"/>
                </a:solidFill>
              </a:rPr>
              <a:t>Ensuring access to innovative, sustainable and high-quality care*</a:t>
            </a:r>
            <a:endParaRPr lang="it-IT" altLang="es-ES" b="1" dirty="0">
              <a:solidFill>
                <a:srgbClr val="FBB334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EF2B35B-E063-4E41-A5FF-2A2969C4E328}"/>
              </a:ext>
            </a:extLst>
          </p:cNvPr>
          <p:cNvSpPr/>
          <p:nvPr/>
        </p:nvSpPr>
        <p:spPr>
          <a:xfrm>
            <a:off x="6376988" y="2935288"/>
            <a:ext cx="5549900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/>
                </a:solidFill>
                <a:latin typeface="+mj-lt"/>
              </a:rPr>
              <a:t>TOPICS 2024: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HORIZON-HLTH-2024-CARE-04-04-two-stage: Access to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health and care services for people in vulnerable situations </a:t>
            </a:r>
            <a:r>
              <a:rPr lang="en-US" dirty="0">
                <a:latin typeface="+mj-lt"/>
              </a:rPr>
              <a:t>– </a:t>
            </a:r>
            <a:r>
              <a:rPr lang="en-US" b="1" dirty="0">
                <a:latin typeface="+mj-lt"/>
              </a:rPr>
              <a:t>RIA-LS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7A4370A-BA29-46B9-A897-56AD402B00A1}"/>
              </a:ext>
            </a:extLst>
          </p:cNvPr>
          <p:cNvSpPr/>
          <p:nvPr/>
        </p:nvSpPr>
        <p:spPr>
          <a:xfrm>
            <a:off x="519113" y="3087688"/>
            <a:ext cx="573405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Sviluppo e adozione di soluzioni sicure, convenienti e incentrate sulle persone, con particolare attenzione alla salute della popolazione, alla </a:t>
            </a:r>
            <a:r>
              <a:rPr lang="it-IT" b="1" dirty="0">
                <a:latin typeface="+mj-lt"/>
              </a:rPr>
              <a:t>resilienza dei sistemi sanitari </a:t>
            </a:r>
            <a:r>
              <a:rPr lang="it-IT" dirty="0">
                <a:latin typeface="+mj-lt"/>
              </a:rPr>
              <a:t>e</a:t>
            </a:r>
            <a:r>
              <a:rPr lang="it-IT" b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alle</a:t>
            </a:r>
            <a:r>
              <a:rPr lang="it-IT" b="1" dirty="0">
                <a:latin typeface="+mj-lt"/>
              </a:rPr>
              <a:t> politiche sanitarie basate sull'evidenza scientifica.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R&amp;I per supportare i sistemi sanitari nella loro trasformazione per garantire un </a:t>
            </a:r>
            <a:r>
              <a:rPr lang="it-IT" b="1" dirty="0">
                <a:latin typeface="+mj-lt"/>
              </a:rPr>
              <a:t>accesso equo </a:t>
            </a:r>
            <a:r>
              <a:rPr lang="it-IT" dirty="0">
                <a:latin typeface="+mj-lt"/>
              </a:rPr>
              <a:t>a servizi sanitari </a:t>
            </a:r>
            <a:r>
              <a:rPr lang="it-IT" b="1" dirty="0">
                <a:latin typeface="+mj-lt"/>
              </a:rPr>
              <a:t>sostenibili</a:t>
            </a:r>
            <a:r>
              <a:rPr lang="it-IT" dirty="0">
                <a:latin typeface="+mj-lt"/>
              </a:rPr>
              <a:t> di alta </a:t>
            </a:r>
            <a:r>
              <a:rPr lang="it-IT" b="1" dirty="0">
                <a:latin typeface="+mj-lt"/>
              </a:rPr>
              <a:t>qualità</a:t>
            </a:r>
            <a:r>
              <a:rPr lang="it-IT" dirty="0">
                <a:latin typeface="+mj-lt"/>
              </a:rPr>
              <a:t> per tutti i cittadini.</a:t>
            </a:r>
          </a:p>
          <a:p>
            <a:pPr marL="0" lvl="1"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190 mil Eur (30 mil Eur 2024)</a:t>
            </a:r>
            <a:endParaRPr lang="it-IT" dirty="0">
              <a:latin typeface="+mj-lt"/>
            </a:endParaRPr>
          </a:p>
        </p:txBody>
      </p:sp>
      <p:sp>
        <p:nvSpPr>
          <p:cNvPr id="40972" name="Rettangolo 3">
            <a:extLst>
              <a:ext uri="{FF2B5EF4-FFF2-40B4-BE49-F238E27FC236}">
                <a16:creationId xmlns:a16="http://schemas.microsoft.com/office/drawing/2014/main" id="{92D1423C-07BC-4F44-A462-5080909D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5875338"/>
            <a:ext cx="458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i="1"/>
              <a:t>* Forte sinergia con </a:t>
            </a:r>
            <a:r>
              <a:rPr lang="en-GB" altLang="es-ES">
                <a:hlinkClick r:id="rId2"/>
              </a:rPr>
              <a:t>EU4Health Programme</a:t>
            </a:r>
            <a:r>
              <a:rPr lang="en-GB" altLang="es-ES" i="1"/>
              <a:t> </a:t>
            </a:r>
          </a:p>
        </p:txBody>
      </p:sp>
      <p:pic>
        <p:nvPicPr>
          <p:cNvPr id="40973" name="Picture 2">
            <a:extLst>
              <a:ext uri="{FF2B5EF4-FFF2-40B4-BE49-F238E27FC236}">
                <a16:creationId xmlns:a16="http://schemas.microsoft.com/office/drawing/2014/main" id="{78A40F47-E83C-4FAD-895B-8E439D91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650" y="831850"/>
            <a:ext cx="411797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0A81597-A694-31FC-23E6-4D90779785DE}"/>
              </a:ext>
            </a:extLst>
          </p:cNvPr>
          <p:cNvGraphicFramePr>
            <a:graphicFrameLocks noGrp="1"/>
          </p:cNvGraphicFramePr>
          <p:nvPr/>
        </p:nvGraphicFramePr>
        <p:xfrm>
          <a:off x="6386512" y="4174097"/>
          <a:ext cx="5511802" cy="6403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11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2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Deadline: </a:t>
                      </a:r>
                      <a:r>
                        <a:rPr lang="it-IT" sz="1800" dirty="0"/>
                        <a:t>19 </a:t>
                      </a:r>
                      <a:r>
                        <a:rPr lang="it-IT" sz="1800" dirty="0" err="1"/>
                        <a:t>September</a:t>
                      </a:r>
                      <a:r>
                        <a:rPr lang="it-IT" sz="1800" dirty="0"/>
                        <a:t> 2023 /11 April  2024 –</a:t>
                      </a:r>
                    </a:p>
                    <a:p>
                      <a:pPr algn="ctr"/>
                      <a:r>
                        <a:rPr lang="it-IT" sz="1800" dirty="0"/>
                        <a:t> TWO-STAGE</a:t>
                      </a:r>
                    </a:p>
                  </a:txBody>
                  <a:tcPr marL="91442" marR="91442" marT="45839" marB="4583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63765-8024-4AA2-893F-36C24FC0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461753"/>
            <a:ext cx="10515600" cy="928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CLUSTER </a:t>
            </a:r>
            <a:r>
              <a:rPr i="1" dirty="0"/>
              <a:t>HEALTH</a:t>
            </a:r>
            <a:r>
              <a:rPr dirty="0"/>
              <a:t> | DESTINATION 5</a:t>
            </a:r>
          </a:p>
        </p:txBody>
      </p:sp>
      <p:sp>
        <p:nvSpPr>
          <p:cNvPr id="41987" name="Segnaposto contenuto 4">
            <a:extLst>
              <a:ext uri="{FF2B5EF4-FFF2-40B4-BE49-F238E27FC236}">
                <a16:creationId xmlns:a16="http://schemas.microsoft.com/office/drawing/2014/main" id="{D9CAFF4E-44CA-4B27-9DC9-C4408EDF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53331"/>
            <a:ext cx="5146675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00B050"/>
                </a:solidFill>
              </a:rPr>
              <a:t>Unlocking the full potential of new tools, technologies and digital solutions for a healthy society*</a:t>
            </a:r>
            <a:endParaRPr lang="it-IT" altLang="es-ES" b="1" dirty="0">
              <a:solidFill>
                <a:srgbClr val="00B05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302B202-30B4-44BC-ABC0-82B0EAE5A576}"/>
              </a:ext>
            </a:extLst>
          </p:cNvPr>
          <p:cNvSpPr/>
          <p:nvPr/>
        </p:nvSpPr>
        <p:spPr>
          <a:xfrm>
            <a:off x="3545633" y="2296692"/>
            <a:ext cx="8507126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TOPICS 2023: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HORIZON-HLTH-2023-TOOL-05-01: Clinical trials of combined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Advanced Therapy Medicinal Products </a:t>
            </a:r>
            <a:r>
              <a:rPr lang="en-US" dirty="0">
                <a:latin typeface="+mj-lt"/>
              </a:rPr>
              <a:t>(ATMPs)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HORIZON-HLTH-2023-TOOL-05-03: Integrated, multi-scale computational models of patient </a:t>
            </a:r>
            <a:r>
              <a:rPr lang="en-US" dirty="0" err="1">
                <a:latin typeface="+mj-lt"/>
              </a:rPr>
              <a:t>patho</a:t>
            </a:r>
            <a:r>
              <a:rPr lang="en-US" dirty="0">
                <a:latin typeface="+mj-lt"/>
              </a:rPr>
              <a:t>-physiology (‘virtual twins’) for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personalised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disease management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HORIZON-HLTH-2023-TOOL-05-04: Better integration and use of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health-related real-world and research data</a:t>
            </a:r>
            <a:r>
              <a:rPr lang="en-US" dirty="0">
                <a:latin typeface="+mj-lt"/>
              </a:rPr>
              <a:t>, including genomics, for improved clinical outcomes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HORIZON-HLTH-2023-TOOL-05-05: Harnessing the potential of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real-time data analysis and secure Point-of-Care computing </a:t>
            </a:r>
            <a:r>
              <a:rPr lang="en-US" dirty="0">
                <a:latin typeface="+mj-lt"/>
              </a:rPr>
              <a:t>for the benefit of person-</a:t>
            </a:r>
            <a:r>
              <a:rPr lang="en-US" dirty="0" err="1">
                <a:latin typeface="+mj-lt"/>
              </a:rPr>
              <a:t>centred</a:t>
            </a:r>
            <a:r>
              <a:rPr lang="en-US" dirty="0">
                <a:latin typeface="+mj-lt"/>
              </a:rPr>
              <a:t> health and care delivery - </a:t>
            </a:r>
            <a:r>
              <a:rPr lang="en-US" b="1" dirty="0">
                <a:latin typeface="+mj-lt"/>
              </a:rPr>
              <a:t>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HORIZON-HLTH-2023-TOOL-05-08: Pandemic preparedness and response: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In vitro diagnostic devices </a:t>
            </a:r>
            <a:r>
              <a:rPr lang="en-US" dirty="0">
                <a:latin typeface="+mj-lt"/>
              </a:rPr>
              <a:t>to tackle cross-border health threats - </a:t>
            </a:r>
            <a:r>
              <a:rPr lang="en-US" b="1" dirty="0">
                <a:latin typeface="+mj-lt"/>
              </a:rPr>
              <a:t>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HORIZON-HLTH-2023-TOOL-05-09: Developing a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Data Quality and Utility Label </a:t>
            </a:r>
            <a:r>
              <a:rPr lang="en-US" dirty="0">
                <a:latin typeface="+mj-lt"/>
              </a:rPr>
              <a:t>for the European Health Data Space - </a:t>
            </a:r>
            <a:r>
              <a:rPr lang="en-US" b="1" dirty="0">
                <a:latin typeface="+mj-lt"/>
              </a:rPr>
              <a:t>CSA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BB9EBBB-CFBF-48A5-A472-FE1385105B1C}"/>
              </a:ext>
            </a:extLst>
          </p:cNvPr>
          <p:cNvSpPr/>
          <p:nvPr/>
        </p:nvSpPr>
        <p:spPr>
          <a:xfrm>
            <a:off x="409575" y="2805592"/>
            <a:ext cx="48914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Promuovere lo sviluppo di strumenti, tecnologie e soluzioni digitali per trattamenti, farmaci, dispositivi medici, tenendo in considerazione </a:t>
            </a:r>
            <a:r>
              <a:rPr lang="it-IT" b="1" dirty="0">
                <a:latin typeface="+mj-lt"/>
              </a:rPr>
              <a:t>sicurezza, efficacia, adeguatezza, accessibilità </a:t>
            </a:r>
            <a:r>
              <a:rPr lang="it-IT" dirty="0">
                <a:latin typeface="+mj-lt"/>
              </a:rPr>
              <a:t>e valore aggiunto.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b="1" dirty="0">
                <a:latin typeface="+mj-lt"/>
              </a:rPr>
              <a:t>I dati sanitari </a:t>
            </a:r>
            <a:r>
              <a:rPr lang="it-IT" dirty="0">
                <a:latin typeface="+mj-lt"/>
              </a:rPr>
              <a:t>e gli strumenti analitici innovativi vengono utilizzati in modo </a:t>
            </a:r>
            <a:r>
              <a:rPr lang="it-IT" b="1" dirty="0">
                <a:latin typeface="+mj-lt"/>
              </a:rPr>
              <a:t>sicuro ed etico.</a:t>
            </a:r>
          </a:p>
          <a:p>
            <a:pPr marL="0" lvl="1"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264 mil Eur (214 mil Eur 2023)</a:t>
            </a:r>
            <a:endParaRPr lang="it-IT" b="1" dirty="0">
              <a:latin typeface="+mj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F06EC29-1501-465C-94E3-26EA7A9F88D0}"/>
              </a:ext>
            </a:extLst>
          </p:cNvPr>
          <p:cNvGraphicFramePr>
            <a:graphicFrameLocks noGrp="1"/>
          </p:cNvGraphicFramePr>
          <p:nvPr/>
        </p:nvGraphicFramePr>
        <p:xfrm>
          <a:off x="3545633" y="6197322"/>
          <a:ext cx="8507126" cy="365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0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 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13</a:t>
                      </a:r>
                      <a:r>
                        <a:rPr lang="it-IT" sz="1800" dirty="0"/>
                        <a:t> April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dirty="0"/>
                        <a:t> 2023 – SINGLE STAGE</a:t>
                      </a:r>
                    </a:p>
                  </a:txBody>
                  <a:tcPr marL="91423" marR="91423" marT="45641" marB="4564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996" name="Rettangolo 3">
            <a:extLst>
              <a:ext uri="{FF2B5EF4-FFF2-40B4-BE49-F238E27FC236}">
                <a16:creationId xmlns:a16="http://schemas.microsoft.com/office/drawing/2014/main" id="{9AE29DBB-11D9-44D5-B7A5-EBD7D025C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29" y="5477809"/>
            <a:ext cx="45088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i="1" dirty="0"/>
              <a:t>* [!] </a:t>
            </a:r>
            <a:r>
              <a:rPr lang="en-US" altLang="es-ES" dirty="0">
                <a:hlinkClick r:id="rId2"/>
              </a:rPr>
              <a:t>European Health Data Space</a:t>
            </a:r>
            <a:r>
              <a:rPr lang="en-GB" altLang="es-ES" i="1" dirty="0"/>
              <a:t> per </a:t>
            </a:r>
            <a:r>
              <a:rPr lang="it-IT" altLang="es-ES" i="1" dirty="0"/>
              <a:t>promuovere lo scambio di dati sanitari e la ricerca transfrontaliera.</a:t>
            </a:r>
            <a:endParaRPr lang="en-GB" altLang="es-ES" i="1" dirty="0"/>
          </a:p>
        </p:txBody>
      </p:sp>
      <p:pic>
        <p:nvPicPr>
          <p:cNvPr id="41997" name="Imagen 4">
            <a:extLst>
              <a:ext uri="{FF2B5EF4-FFF2-40B4-BE49-F238E27FC236}">
                <a16:creationId xmlns:a16="http://schemas.microsoft.com/office/drawing/2014/main" id="{8921A3E0-52BF-441B-BCBE-3F0D32E314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4300" y="758825"/>
            <a:ext cx="14573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6" grpId="0" animBg="1"/>
      <p:bldP spid="10" grpId="0"/>
      <p:bldP spid="419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EA0CD-6654-40A7-857C-2A71B199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CLUSTER </a:t>
            </a:r>
            <a:r>
              <a:rPr i="1" dirty="0"/>
              <a:t>HEALTH</a:t>
            </a:r>
            <a:r>
              <a:rPr dirty="0"/>
              <a:t> | DESTINATION 5</a:t>
            </a:r>
          </a:p>
        </p:txBody>
      </p:sp>
      <p:sp>
        <p:nvSpPr>
          <p:cNvPr id="43011" name="Segnaposto contenuto 4">
            <a:extLst>
              <a:ext uri="{FF2B5EF4-FFF2-40B4-BE49-F238E27FC236}">
                <a16:creationId xmlns:a16="http://schemas.microsoft.com/office/drawing/2014/main" id="{756DF790-68CC-41B6-B0E8-AAB266A7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6675" cy="4351338"/>
          </a:xfrm>
        </p:spPr>
        <p:txBody>
          <a:bodyPr/>
          <a:lstStyle/>
          <a:p>
            <a:r>
              <a:rPr lang="en-US" altLang="es-ES" b="1">
                <a:solidFill>
                  <a:srgbClr val="00B050"/>
                </a:solidFill>
              </a:rPr>
              <a:t>Unlocking the full potential of new tools, technologies and digital solutions for a healthy society*</a:t>
            </a:r>
            <a:endParaRPr lang="it-IT" altLang="es-ES" b="1">
              <a:solidFill>
                <a:srgbClr val="00B05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156840C-C825-4557-8CFE-D1437B4B41BD}"/>
              </a:ext>
            </a:extLst>
          </p:cNvPr>
          <p:cNvSpPr/>
          <p:nvPr/>
        </p:nvSpPr>
        <p:spPr>
          <a:xfrm>
            <a:off x="6392862" y="2333625"/>
            <a:ext cx="5549899" cy="24006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/>
                </a:solidFill>
                <a:latin typeface="+mj-lt"/>
              </a:rPr>
              <a:t>TOPICS 2024: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HORIZON-HLTH-2024-TOOL-05-02: Bio-printing of living cells for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regenerative medicine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HORIZON-HLTH-2024-TOOL-05-06-two-stage: Innovative non-animal human-based tools and strategies for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biomedical research </a:t>
            </a:r>
            <a:r>
              <a:rPr lang="en-US" dirty="0">
                <a:latin typeface="+mj-lt"/>
              </a:rPr>
              <a:t>– </a:t>
            </a:r>
            <a:r>
              <a:rPr lang="en-US" b="1" dirty="0">
                <a:latin typeface="+mj-lt"/>
              </a:rPr>
              <a:t>RIA-LS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10064A8-78EB-4E57-9873-776FD2834822}"/>
              </a:ext>
            </a:extLst>
          </p:cNvPr>
          <p:cNvSpPr/>
          <p:nvPr/>
        </p:nvSpPr>
        <p:spPr>
          <a:xfrm>
            <a:off x="519113" y="3327400"/>
            <a:ext cx="517048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Promuovere lo sviluppo di strumenti, tecnologie e soluzioni digitali per trattamenti, farmaci, dispositivi medici, tenendo in considerazione </a:t>
            </a:r>
            <a:r>
              <a:rPr lang="it-IT" b="1" dirty="0">
                <a:latin typeface="+mj-lt"/>
              </a:rPr>
              <a:t>sicurezza, efficacia, adeguatezza, accessibilità </a:t>
            </a:r>
            <a:r>
              <a:rPr lang="it-IT" dirty="0">
                <a:latin typeface="+mj-lt"/>
              </a:rPr>
              <a:t>e valore aggiunto.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b="1" dirty="0">
                <a:latin typeface="+mj-lt"/>
              </a:rPr>
              <a:t>I dati sanitari </a:t>
            </a:r>
            <a:r>
              <a:rPr lang="it-IT" dirty="0">
                <a:latin typeface="+mj-lt"/>
              </a:rPr>
              <a:t>e gli strumenti analitici innovativi vengono utilizzati in modo </a:t>
            </a:r>
            <a:r>
              <a:rPr lang="it-IT" b="1" dirty="0">
                <a:latin typeface="+mj-lt"/>
              </a:rPr>
              <a:t>sicuro ed etico.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u="sng" spc="-10" dirty="0">
                <a:solidFill>
                  <a:srgbClr val="C00000"/>
                </a:solidFill>
                <a:cs typeface="Calibri"/>
              </a:rPr>
              <a:t>Budget: 264 mil Eur (50 mil Eur 2024)</a:t>
            </a:r>
            <a:endParaRPr lang="it-IT" b="1" dirty="0">
              <a:latin typeface="+mj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37FE9F4-1DEA-41F6-B3BB-120D5BE58257}"/>
              </a:ext>
            </a:extLst>
          </p:cNvPr>
          <p:cNvGraphicFramePr>
            <a:graphicFrameLocks noGrp="1"/>
          </p:cNvGraphicFramePr>
          <p:nvPr/>
        </p:nvGraphicFramePr>
        <p:xfrm>
          <a:off x="6392862" y="3350596"/>
          <a:ext cx="5549900" cy="366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800" dirty="0"/>
                        <a:t> 11 April</a:t>
                      </a:r>
                      <a:r>
                        <a:rPr lang="it-IT" sz="1800" baseline="0" dirty="0"/>
                        <a:t> 2024</a:t>
                      </a:r>
                      <a:r>
                        <a:rPr lang="it-IT" sz="1800" dirty="0"/>
                        <a:t>– SINGLE STAGE</a:t>
                      </a:r>
                    </a:p>
                  </a:txBody>
                  <a:tcPr marL="91449" marR="91449" marT="45839" marB="4583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20" name="Rettangolo 3">
            <a:extLst>
              <a:ext uri="{FF2B5EF4-FFF2-40B4-BE49-F238E27FC236}">
                <a16:creationId xmlns:a16="http://schemas.microsoft.com/office/drawing/2014/main" id="{DC07203E-5D36-4831-A976-6F611DCC7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5675313"/>
            <a:ext cx="528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i="1"/>
              <a:t>* [!] </a:t>
            </a:r>
            <a:r>
              <a:rPr lang="en-US" altLang="es-ES">
                <a:hlinkClick r:id="rId2"/>
              </a:rPr>
              <a:t>European Health Data Space</a:t>
            </a:r>
            <a:r>
              <a:rPr lang="en-GB" altLang="es-ES" i="1"/>
              <a:t> per </a:t>
            </a:r>
            <a:r>
              <a:rPr lang="it-IT" altLang="es-ES" i="1"/>
              <a:t>promuovere lo scambio di dati sanitari e la ricerca transfrontaliera.</a:t>
            </a:r>
            <a:endParaRPr lang="en-GB" altLang="es-ES" i="1"/>
          </a:p>
        </p:txBody>
      </p:sp>
      <p:pic>
        <p:nvPicPr>
          <p:cNvPr id="43021" name="Imagen 4">
            <a:extLst>
              <a:ext uri="{FF2B5EF4-FFF2-40B4-BE49-F238E27FC236}">
                <a16:creationId xmlns:a16="http://schemas.microsoft.com/office/drawing/2014/main" id="{FA0B47CB-7D64-41C1-928C-8C186B7D33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4300" y="758825"/>
            <a:ext cx="14573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D0CD4A22-8C70-42D2-AFED-DE3001494407}"/>
              </a:ext>
            </a:extLst>
          </p:cNvPr>
          <p:cNvGraphicFramePr>
            <a:graphicFrameLocks noGrp="1"/>
          </p:cNvGraphicFramePr>
          <p:nvPr/>
        </p:nvGraphicFramePr>
        <p:xfrm>
          <a:off x="6392861" y="4734280"/>
          <a:ext cx="5549900" cy="6399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Deadline: </a:t>
                      </a:r>
                      <a:r>
                        <a:rPr lang="it-IT" sz="1800" dirty="0"/>
                        <a:t>19 </a:t>
                      </a:r>
                      <a:r>
                        <a:rPr lang="it-IT" sz="1800" dirty="0" err="1"/>
                        <a:t>September</a:t>
                      </a:r>
                      <a:r>
                        <a:rPr lang="it-IT" sz="1800" dirty="0"/>
                        <a:t> 2023 /11 April  2024 –</a:t>
                      </a:r>
                    </a:p>
                    <a:p>
                      <a:pPr algn="ctr"/>
                      <a:r>
                        <a:rPr lang="it-IT" sz="1800" dirty="0"/>
                        <a:t> TWO-STAGE</a:t>
                      </a:r>
                    </a:p>
                  </a:txBody>
                  <a:tcPr marL="91449" marR="91449" marT="45641" marB="4564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0A68E-EA88-4326-87A0-FD5F0878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CLUSTER </a:t>
            </a:r>
            <a:r>
              <a:rPr i="1"/>
              <a:t>HEALTH</a:t>
            </a:r>
            <a:r>
              <a:t> | DESTINATION 6</a:t>
            </a:r>
          </a:p>
        </p:txBody>
      </p:sp>
      <p:sp>
        <p:nvSpPr>
          <p:cNvPr id="44035" name="Segnaposto contenuto 4">
            <a:extLst>
              <a:ext uri="{FF2B5EF4-FFF2-40B4-BE49-F238E27FC236}">
                <a16:creationId xmlns:a16="http://schemas.microsoft.com/office/drawing/2014/main" id="{6372D120-CF53-4AFD-AC7F-3E0DA289B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73250"/>
            <a:ext cx="5146675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0070C0"/>
                </a:solidFill>
              </a:rPr>
              <a:t>Maintaining an innovative, sustainable and globally competitive health industry</a:t>
            </a:r>
            <a:endParaRPr lang="it-IT" altLang="es-ES" b="1" dirty="0">
              <a:solidFill>
                <a:srgbClr val="0070C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5A5E6BF-F550-4B0B-A4BB-42986042F077}"/>
              </a:ext>
            </a:extLst>
          </p:cNvPr>
          <p:cNvSpPr/>
          <p:nvPr/>
        </p:nvSpPr>
        <p:spPr>
          <a:xfrm>
            <a:off x="4953000" y="2395538"/>
            <a:ext cx="7140575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TOPICS 2023: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HORIZON-HLTH-2023-IND-06-01: Supporting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uptake of innovative Health Technology Assessment (HTA) </a:t>
            </a:r>
            <a:r>
              <a:rPr lang="en-US" dirty="0">
                <a:latin typeface="+mj-lt"/>
              </a:rPr>
              <a:t>methodology and advancing HTA expertise across EU - </a:t>
            </a:r>
            <a:r>
              <a:rPr lang="en-US" b="1" dirty="0">
                <a:latin typeface="+mj-lt"/>
              </a:rPr>
              <a:t>CSA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HORIZON-HLTH-2023-IND-06-02: Expanding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European Electronic Health Record exchange Format </a:t>
            </a:r>
            <a:r>
              <a:rPr lang="en-US" dirty="0">
                <a:latin typeface="+mj-lt"/>
              </a:rPr>
              <a:t>to improve interoperability within the European Health Data Space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HORIZON-HLTH-2023-IND-06-04: Modelling and simulation to address regulatory needs in the development of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orphan and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paediatric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medicines</a:t>
            </a:r>
            <a:r>
              <a:rPr lang="en-US" dirty="0">
                <a:latin typeface="+mj-lt"/>
              </a:rPr>
              <a:t>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HORIZON-HLTH-2023-IND-06-05: Mapping the hurdles for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clinical applications of Advanced Therapy Medicinal Products </a:t>
            </a:r>
            <a:r>
              <a:rPr lang="en-US" dirty="0">
                <a:latin typeface="+mj-lt"/>
              </a:rPr>
              <a:t>(ATMPs) - </a:t>
            </a:r>
            <a:r>
              <a:rPr lang="en-US" b="1" dirty="0">
                <a:latin typeface="+mj-lt"/>
              </a:rPr>
              <a:t>CSA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HORIZON-HLTH-2023-IND-06-07: Development and </a:t>
            </a:r>
            <a:r>
              <a:rPr lang="en-US" dirty="0" err="1">
                <a:latin typeface="+mj-lt"/>
              </a:rPr>
              <a:t>harmonisation</a:t>
            </a:r>
            <a:r>
              <a:rPr lang="en-US" dirty="0">
                <a:latin typeface="+mj-lt"/>
              </a:rPr>
              <a:t> of methodologies for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assessing digital health technologies in Europe </a:t>
            </a:r>
            <a:r>
              <a:rPr lang="en-US" dirty="0">
                <a:latin typeface="+mj-lt"/>
              </a:rPr>
              <a:t>- </a:t>
            </a:r>
            <a:r>
              <a:rPr lang="en-US" b="1" dirty="0">
                <a:latin typeface="+mj-lt"/>
              </a:rPr>
              <a:t>RIA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6277477-A65E-4B7F-BEE8-C1CAD7138B83}"/>
              </a:ext>
            </a:extLst>
          </p:cNvPr>
          <p:cNvSpPr/>
          <p:nvPr/>
        </p:nvSpPr>
        <p:spPr>
          <a:xfrm>
            <a:off x="476250" y="3290888"/>
            <a:ext cx="4133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>
                <a:latin typeface="+mj-lt"/>
              </a:rPr>
              <a:t>Adozione di tecnologie e innovazioni rivoluzionarie in grado di </a:t>
            </a:r>
            <a:r>
              <a:rPr lang="it-IT" sz="2000" b="1" dirty="0">
                <a:latin typeface="+mj-lt"/>
              </a:rPr>
              <a:t>integrare gli attori della catena del valore</a:t>
            </a:r>
            <a:r>
              <a:rPr lang="it-IT" sz="2000" dirty="0">
                <a:latin typeface="+mj-lt"/>
              </a:rPr>
              <a:t>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b="1" dirty="0">
                <a:latin typeface="+mj-lt"/>
              </a:rPr>
              <a:t>L'industria sanitaria dell'UE </a:t>
            </a:r>
            <a:r>
              <a:rPr lang="it-IT" sz="2000" dirty="0">
                <a:latin typeface="+mj-lt"/>
              </a:rPr>
              <a:t>è più competitiva, sostenibile e </a:t>
            </a:r>
            <a:r>
              <a:rPr lang="it-IT" sz="2000" b="1" dirty="0">
                <a:latin typeface="+mj-lt"/>
              </a:rPr>
              <a:t>strategicamente autonoma</a:t>
            </a:r>
            <a:r>
              <a:rPr lang="it-IT" sz="2000" dirty="0">
                <a:latin typeface="+mj-lt"/>
              </a:rPr>
              <a:t>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u="sng" spc="-10" dirty="0">
                <a:solidFill>
                  <a:srgbClr val="C00000"/>
                </a:solidFill>
                <a:cs typeface="Calibri"/>
              </a:rPr>
              <a:t>Budget: 68 mil Eur (56 mil Eur 2023)</a:t>
            </a:r>
            <a:endParaRPr lang="it-IT" sz="2000" dirty="0">
              <a:latin typeface="+mj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D01ED2B-9E7F-498D-A4EC-0D376F708325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6259255"/>
          <a:ext cx="7140574" cy="365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40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 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13</a:t>
                      </a:r>
                      <a:r>
                        <a:rPr lang="it-IT" sz="1800" dirty="0"/>
                        <a:t> April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dirty="0"/>
                        <a:t> 2023 – SINGLE STAGE</a:t>
                      </a:r>
                    </a:p>
                  </a:txBody>
                  <a:tcPr marL="91449" marR="91449" marT="45641" marB="4564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044" name="Imagen 4">
            <a:extLst>
              <a:ext uri="{FF2B5EF4-FFF2-40B4-BE49-F238E27FC236}">
                <a16:creationId xmlns:a16="http://schemas.microsoft.com/office/drawing/2014/main" id="{58CFB928-304A-4646-B166-36597D558E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4300" y="758825"/>
            <a:ext cx="14573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Imagen 4">
            <a:extLst>
              <a:ext uri="{FF2B5EF4-FFF2-40B4-BE49-F238E27FC236}">
                <a16:creationId xmlns:a16="http://schemas.microsoft.com/office/drawing/2014/main" id="{6B718847-F492-4C99-8CC0-5EE569A68D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3788" y="838200"/>
            <a:ext cx="14160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98D9E-D20E-441D-ACF2-00A55225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CLUSTER </a:t>
            </a:r>
            <a:r>
              <a:rPr i="1"/>
              <a:t>HEALTH</a:t>
            </a:r>
            <a:r>
              <a:t> | DESTINATION 6</a:t>
            </a:r>
          </a:p>
        </p:txBody>
      </p:sp>
      <p:sp>
        <p:nvSpPr>
          <p:cNvPr id="45059" name="Segnaposto contenuto 4">
            <a:extLst>
              <a:ext uri="{FF2B5EF4-FFF2-40B4-BE49-F238E27FC236}">
                <a16:creationId xmlns:a16="http://schemas.microsoft.com/office/drawing/2014/main" id="{92F53991-310B-4EFC-BF7B-3724F23E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6675" cy="4351338"/>
          </a:xfrm>
        </p:spPr>
        <p:txBody>
          <a:bodyPr/>
          <a:lstStyle/>
          <a:p>
            <a:r>
              <a:rPr lang="en-US" altLang="es-ES" b="1" dirty="0">
                <a:solidFill>
                  <a:srgbClr val="0070C0"/>
                </a:solidFill>
              </a:rPr>
              <a:t>Maintaining an innovative, sustainable and globally competitive health industry</a:t>
            </a:r>
            <a:endParaRPr lang="it-IT" altLang="es-ES" b="1" dirty="0">
              <a:solidFill>
                <a:srgbClr val="0070C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92BB7A9-0135-4181-B256-FD9828258D7F}"/>
              </a:ext>
            </a:extLst>
          </p:cNvPr>
          <p:cNvSpPr/>
          <p:nvPr/>
        </p:nvSpPr>
        <p:spPr>
          <a:xfrm>
            <a:off x="5416550" y="2689274"/>
            <a:ext cx="6686550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2"/>
                </a:solidFill>
                <a:latin typeface="+mj-lt"/>
              </a:rPr>
              <a:t>TOPICS 2024: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HORIZON-HLTH-2024-IND-06-08: Developing EU methodological frameworks for clinical/performance evaluation and post-market clinical/performance follow-up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of medical devices and in vitro diagnostic medical devices</a:t>
            </a:r>
            <a:r>
              <a:rPr lang="en-US" dirty="0">
                <a:latin typeface="+mj-lt"/>
              </a:rPr>
              <a:t> (IVDs) - </a:t>
            </a:r>
            <a:r>
              <a:rPr lang="en-US" b="1" dirty="0">
                <a:latin typeface="+mj-lt"/>
              </a:rPr>
              <a:t>RIA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j-lt"/>
              </a:rPr>
              <a:t>HORIZON-HLTH-2024-IND-06-09: Gaining experience and confidence in New Approach Methodologies (NAM) for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regulatory safety and efficacy testing </a:t>
            </a:r>
            <a:r>
              <a:rPr lang="en-US" dirty="0">
                <a:latin typeface="+mj-lt"/>
              </a:rPr>
              <a:t>– coordinated training and experience exchange for EU regulators - </a:t>
            </a:r>
            <a:r>
              <a:rPr lang="en-US" b="1" dirty="0">
                <a:latin typeface="+mj-lt"/>
              </a:rPr>
              <a:t>CSA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727631C-91C8-47F5-BD6E-6D49AD226E99}"/>
              </a:ext>
            </a:extLst>
          </p:cNvPr>
          <p:cNvSpPr/>
          <p:nvPr/>
        </p:nvSpPr>
        <p:spPr>
          <a:xfrm>
            <a:off x="527050" y="3368675"/>
            <a:ext cx="517048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>
                <a:latin typeface="+mj-lt"/>
              </a:rPr>
              <a:t>Adozione di tecnologie e innovazioni rivoluzionarie in grado di </a:t>
            </a:r>
            <a:r>
              <a:rPr lang="it-IT" sz="2000" b="1" dirty="0">
                <a:latin typeface="+mj-lt"/>
              </a:rPr>
              <a:t>integrare gli attori della catena del valore</a:t>
            </a:r>
            <a:r>
              <a:rPr lang="it-IT" sz="2000" dirty="0">
                <a:latin typeface="+mj-lt"/>
              </a:rPr>
              <a:t>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b="1" dirty="0">
                <a:latin typeface="+mj-lt"/>
              </a:rPr>
              <a:t>L'industria sanitaria dell'UE </a:t>
            </a:r>
            <a:r>
              <a:rPr lang="it-IT" sz="2000" dirty="0">
                <a:latin typeface="+mj-lt"/>
              </a:rPr>
              <a:t>è più competitiva, sostenibile e </a:t>
            </a:r>
            <a:r>
              <a:rPr lang="it-IT" sz="2000" b="1" dirty="0">
                <a:latin typeface="+mj-lt"/>
              </a:rPr>
              <a:t>strategicamente autonoma</a:t>
            </a:r>
            <a:r>
              <a:rPr lang="it-IT" sz="2000" dirty="0">
                <a:latin typeface="+mj-lt"/>
              </a:rPr>
              <a:t>.</a:t>
            </a:r>
          </a:p>
          <a:p>
            <a:pPr marL="0" lvl="1">
              <a:defRPr/>
            </a:pPr>
            <a:r>
              <a:rPr lang="it-IT" sz="2000" i="1" u="sng" spc="-10" dirty="0">
                <a:solidFill>
                  <a:srgbClr val="C00000"/>
                </a:solidFill>
                <a:cs typeface="Calibri"/>
              </a:rPr>
              <a:t>Budget: 68 mil Eur (12 mil Eur 2024)</a:t>
            </a:r>
            <a:endParaRPr lang="it-IT" sz="2000" dirty="0">
              <a:latin typeface="+mj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+mj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6AAEB3F-9381-42BC-A084-8AA68951D616}"/>
              </a:ext>
            </a:extLst>
          </p:cNvPr>
          <p:cNvGraphicFramePr>
            <a:graphicFrameLocks noGrp="1"/>
          </p:cNvGraphicFramePr>
          <p:nvPr/>
        </p:nvGraphicFramePr>
        <p:xfrm>
          <a:off x="5416549" y="5238471"/>
          <a:ext cx="6686549" cy="366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8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Deadline: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800" dirty="0"/>
                        <a:t> 11 April</a:t>
                      </a:r>
                      <a:r>
                        <a:rPr lang="it-IT" sz="1800" baseline="0" dirty="0"/>
                        <a:t> 2024</a:t>
                      </a:r>
                      <a:r>
                        <a:rPr lang="it-IT" sz="1800" dirty="0"/>
                        <a:t>– SINGLE STAGE</a:t>
                      </a:r>
                    </a:p>
                  </a:txBody>
                  <a:tcPr marL="91449" marR="91449" marT="45839" marB="4583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068" name="Imagen 4">
            <a:extLst>
              <a:ext uri="{FF2B5EF4-FFF2-40B4-BE49-F238E27FC236}">
                <a16:creationId xmlns:a16="http://schemas.microsoft.com/office/drawing/2014/main" id="{0434868F-66C1-45A0-986A-227CE44D72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4300" y="758825"/>
            <a:ext cx="14573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Imagen 4">
            <a:extLst>
              <a:ext uri="{FF2B5EF4-FFF2-40B4-BE49-F238E27FC236}">
                <a16:creationId xmlns:a16="http://schemas.microsoft.com/office/drawing/2014/main" id="{B6E02D91-EE8F-442C-BA52-C5E2CEA9E9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3788" y="838200"/>
            <a:ext cx="14160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77234"/>
            <a:ext cx="10515600" cy="564543"/>
          </a:xfrm>
        </p:spPr>
        <p:txBody>
          <a:bodyPr/>
          <a:lstStyle/>
          <a:p>
            <a:r>
              <a:rPr lang="en-US" u="none" dirty="0">
                <a:solidFill>
                  <a:schemeClr val="accen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National Contact Points – NCPs</a:t>
            </a:r>
            <a:br>
              <a:rPr lang="en-US" u="none" dirty="0">
                <a:solidFill>
                  <a:schemeClr val="accen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lang="en-US" u="none" dirty="0">
                <a:solidFill>
                  <a:schemeClr val="accen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WE OFFER</a:t>
            </a:r>
            <a:endParaRPr lang="en-GB" u="none" dirty="0">
              <a:solidFill>
                <a:schemeClr val="accent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199" y="2013522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1200"/>
              </a:spcBef>
              <a:buClr>
                <a:schemeClr val="accent2"/>
              </a:buClr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NCPs provide information and advice to potential applicants and beneficiaries, through the project life cycle, in their own language, by a personalized approach.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buClr>
                <a:schemeClr val="accent2"/>
              </a:buClr>
            </a:pPr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EAFAD979-83B2-7C99-B343-59B9FAA71F78}"/>
              </a:ext>
            </a:extLst>
          </p:cNvPr>
          <p:cNvGraphicFramePr/>
          <p:nvPr/>
        </p:nvGraphicFramePr>
        <p:xfrm>
          <a:off x="0" y="4445876"/>
          <a:ext cx="12191999" cy="169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5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C649AD-974B-1289-C003-145C2F24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3" y="587536"/>
            <a:ext cx="10515600" cy="928688"/>
          </a:xfrm>
        </p:spPr>
        <p:txBody>
          <a:bodyPr/>
          <a:lstStyle/>
          <a:p>
            <a:r>
              <a:rPr lang="it-IT" dirty="0"/>
              <a:t>BUDGET IN WPS AND PER DESTINATIONS*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A8ACB9D-C2B6-AC93-8BA3-B10E3883916A}"/>
              </a:ext>
            </a:extLst>
          </p:cNvPr>
          <p:cNvGraphicFramePr>
            <a:graphicFrameLocks/>
          </p:cNvGraphicFramePr>
          <p:nvPr/>
        </p:nvGraphicFramePr>
        <p:xfrm>
          <a:off x="544287" y="1329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980F35B4-FEFA-25C0-23A0-60915788C5A9}"/>
              </a:ext>
            </a:extLst>
          </p:cNvPr>
          <p:cNvGraphicFramePr>
            <a:graphicFrameLocks/>
          </p:cNvGraphicFramePr>
          <p:nvPr/>
        </p:nvGraphicFramePr>
        <p:xfrm>
          <a:off x="5309317" y="1942069"/>
          <a:ext cx="6760764" cy="400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5181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F02A90-EA94-4860-9083-5A88B7F6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936625"/>
            <a:ext cx="11841162" cy="54387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s-ES" sz="3400" b="1" dirty="0">
                <a:solidFill>
                  <a:srgbClr val="C00000"/>
                </a:solidFill>
              </a:rPr>
              <a:t>	</a:t>
            </a:r>
            <a:r>
              <a:rPr lang="en-US" sz="4300" b="1" u="heavy" dirty="0"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International cooperation</a:t>
            </a:r>
            <a:endParaRPr lang="en-US" sz="3600" b="1" u="heavy" dirty="0">
              <a:uFill>
                <a:solidFill>
                  <a:srgbClr val="19418A"/>
                </a:solidFill>
              </a:uFill>
              <a:latin typeface="+mj-lt"/>
              <a:ea typeface="+mj-ea"/>
              <a:cs typeface="+mj-cs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900" b="1" u="heavy" dirty="0">
              <a:uFill>
                <a:solidFill>
                  <a:srgbClr val="19418A"/>
                </a:solidFill>
              </a:uFill>
              <a:latin typeface="+mj-lt"/>
              <a:ea typeface="+mj-ea"/>
              <a:cs typeface="+mj-cs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2000" b="1" u="sng" dirty="0"/>
              <a:t>Main areas for international cooperation </a:t>
            </a:r>
            <a:r>
              <a:rPr lang="en-US" sz="2000" b="1" dirty="0"/>
              <a:t>and activities to be aligned with R&amp;I of third countries/regions at major scale or to be carried out in cooperation with organizations in third countries: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00B050"/>
                </a:solidFill>
              </a:rPr>
              <a:t>Infectious diseases, antimicrobial resistances and public health emergencies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2200" b="1" dirty="0">
                <a:solidFill>
                  <a:srgbClr val="00B050"/>
                </a:solidFill>
              </a:rPr>
              <a:t>Global </a:t>
            </a:r>
            <a:r>
              <a:rPr lang="es-ES_tradnl" sz="2200" b="1" dirty="0" err="1">
                <a:solidFill>
                  <a:srgbClr val="00B050"/>
                </a:solidFill>
              </a:rPr>
              <a:t>Health</a:t>
            </a:r>
            <a:endParaRPr lang="es-ES_tradnl" sz="22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2200" b="1" dirty="0" err="1">
                <a:solidFill>
                  <a:srgbClr val="00B050"/>
                </a:solidFill>
              </a:rPr>
              <a:t>Personalised</a:t>
            </a:r>
            <a:r>
              <a:rPr lang="es-ES_tradnl" sz="2200" b="1" dirty="0">
                <a:solidFill>
                  <a:srgbClr val="00B050"/>
                </a:solidFill>
              </a:rPr>
              <a:t> medicine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2200" b="1" dirty="0" err="1">
                <a:solidFill>
                  <a:srgbClr val="00B050"/>
                </a:solidFill>
              </a:rPr>
              <a:t>Chronic</a:t>
            </a:r>
            <a:r>
              <a:rPr lang="es-ES_tradnl" sz="2200" b="1" dirty="0">
                <a:solidFill>
                  <a:srgbClr val="00B050"/>
                </a:solidFill>
              </a:rPr>
              <a:t> </a:t>
            </a:r>
            <a:r>
              <a:rPr lang="es-ES_tradnl" sz="2200" b="1" dirty="0" err="1">
                <a:solidFill>
                  <a:srgbClr val="00B050"/>
                </a:solidFill>
              </a:rPr>
              <a:t>diseases</a:t>
            </a:r>
            <a:endParaRPr lang="es-ES_tradnl" sz="22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00B050"/>
                </a:solidFill>
              </a:rPr>
              <a:t>Cohorts-based clinical studies of health and diseases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00B050"/>
                </a:solidFill>
              </a:rPr>
              <a:t>Brain and Mental Health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00B050"/>
                </a:solidFill>
              </a:rPr>
              <a:t>Impact of the environment on human health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00B050"/>
                </a:solidFill>
              </a:rPr>
              <a:t>Improving access, sustainability and quality of health care in low- and middle-income countries (LMICs)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00B050"/>
                </a:solidFill>
              </a:rPr>
              <a:t>US participants of projects funded under the health cluster (</a:t>
            </a:r>
            <a:r>
              <a:rPr lang="en-US" sz="2200" b="1" i="1" dirty="0">
                <a:solidFill>
                  <a:srgbClr val="00B050"/>
                </a:solidFill>
              </a:rPr>
              <a:t>eligible for funding</a:t>
            </a:r>
            <a:r>
              <a:rPr lang="en-US" sz="2200" b="1" dirty="0">
                <a:solidFill>
                  <a:srgbClr val="00B050"/>
                </a:solidFill>
              </a:rPr>
              <a:t>)</a:t>
            </a:r>
            <a:endParaRPr lang="es-ES_tradnl" sz="2000" dirty="0">
              <a:solidFill>
                <a:srgbClr val="0D4193"/>
              </a:solidFill>
            </a:endParaRPr>
          </a:p>
        </p:txBody>
      </p:sp>
      <p:pic>
        <p:nvPicPr>
          <p:cNvPr id="46083" name="Picture 2" descr="International cooperation is the key to global recovery - World leading  higher education information and services">
            <a:extLst>
              <a:ext uri="{FF2B5EF4-FFF2-40B4-BE49-F238E27FC236}">
                <a16:creationId xmlns:a16="http://schemas.microsoft.com/office/drawing/2014/main" id="{186DFB62-27A9-4CB7-9965-8FF22EF7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2836863"/>
            <a:ext cx="3562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EC05D-17CD-46A2-D835-39102B84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0" y="1124614"/>
            <a:ext cx="6304279" cy="928688"/>
          </a:xfrm>
        </p:spPr>
        <p:txBody>
          <a:bodyPr>
            <a:noAutofit/>
          </a:bodyPr>
          <a:lstStyle/>
          <a:p>
            <a:r>
              <a:rPr lang="it-IT" sz="4300" dirty="0"/>
              <a:t>PARTNERSHIPS IN HE</a:t>
            </a:r>
            <a:br>
              <a:rPr lang="it-IT" sz="3600" u="none" dirty="0">
                <a:solidFill>
                  <a:schemeClr val="accen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endParaRPr lang="it-IT" sz="3600" u="none" dirty="0">
              <a:solidFill>
                <a:schemeClr val="accent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149DD0-B598-C8D2-501F-BA96B50E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34" y="2053302"/>
            <a:ext cx="598424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CAN WE COMPARE THEM WITH JOINT ACTIONS?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A824E9-A722-F96A-4C02-B0F51E91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20/09/2022</a:t>
            </a:r>
          </a:p>
        </p:txBody>
      </p:sp>
      <p:pic>
        <p:nvPicPr>
          <p:cNvPr id="1026" name="Picture 2" descr="Overview of 49 proposals for European Partnerships in Horizon Europe">
            <a:extLst>
              <a:ext uri="{FF2B5EF4-FFF2-40B4-BE49-F238E27FC236}">
                <a16:creationId xmlns:a16="http://schemas.microsoft.com/office/drawing/2014/main" id="{1241D165-6CB7-E5F6-3F4D-BDA64F1CC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5"/>
          <a:stretch/>
        </p:blipFill>
        <p:spPr bwMode="auto">
          <a:xfrm>
            <a:off x="6614159" y="806321"/>
            <a:ext cx="5581968" cy="55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EE2B822-3E76-5EB0-4E93-1E8C80EEBE1A}"/>
              </a:ext>
            </a:extLst>
          </p:cNvPr>
          <p:cNvSpPr/>
          <p:nvPr/>
        </p:nvSpPr>
        <p:spPr>
          <a:xfrm>
            <a:off x="8270240" y="3027680"/>
            <a:ext cx="1158240" cy="2377440"/>
          </a:xfrm>
          <a:prstGeom prst="rect">
            <a:avLst/>
          </a:prstGeom>
          <a:solidFill>
            <a:schemeClr val="accent2">
              <a:alpha val="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B2DFD4-CD61-845F-CE83-48B1FB25F46E}"/>
              </a:ext>
            </a:extLst>
          </p:cNvPr>
          <p:cNvSpPr/>
          <p:nvPr/>
        </p:nvSpPr>
        <p:spPr>
          <a:xfrm>
            <a:off x="9428480" y="3027680"/>
            <a:ext cx="1158240" cy="2001520"/>
          </a:xfrm>
          <a:prstGeom prst="rect">
            <a:avLst/>
          </a:prstGeom>
          <a:solidFill>
            <a:schemeClr val="accent2">
              <a:alpha val="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3908A08-CBB7-3FE6-C8BA-B0CD638DC7E6}"/>
              </a:ext>
            </a:extLst>
          </p:cNvPr>
          <p:cNvSpPr/>
          <p:nvPr/>
        </p:nvSpPr>
        <p:spPr>
          <a:xfrm>
            <a:off x="6342674" y="2371595"/>
            <a:ext cx="542968" cy="769201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76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B25CEF-2243-D05A-C0AD-C9D6562CD1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31" y="1483567"/>
            <a:ext cx="10961710" cy="537443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561A0A-6AFB-215C-B896-3AFC620BB359}"/>
              </a:ext>
            </a:extLst>
          </p:cNvPr>
          <p:cNvSpPr txBox="1"/>
          <p:nvPr/>
        </p:nvSpPr>
        <p:spPr>
          <a:xfrm>
            <a:off x="382555" y="633709"/>
            <a:ext cx="797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heavy" dirty="0" err="1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Paartherships</a:t>
            </a:r>
            <a:r>
              <a:rPr lang="it-IT" sz="3600" b="1" u="heavy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: </a:t>
            </a:r>
            <a:r>
              <a:rPr lang="it-IT" sz="3600" b="1" u="heavy" dirty="0" err="1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past</a:t>
            </a:r>
            <a:r>
              <a:rPr lang="it-IT" sz="3600" b="1" u="heavy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/</a:t>
            </a:r>
            <a:r>
              <a:rPr lang="it-IT" sz="3600" b="1" u="heavy" dirty="0" err="1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present</a:t>
            </a:r>
            <a:r>
              <a:rPr lang="it-IT" sz="3600" b="1" u="heavy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/future</a:t>
            </a:r>
          </a:p>
        </p:txBody>
      </p:sp>
    </p:spTree>
    <p:extLst>
      <p:ext uri="{BB962C8B-B14F-4D97-AF65-F5344CB8AC3E}">
        <p14:creationId xmlns:p14="http://schemas.microsoft.com/office/powerpoint/2010/main" val="3094128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703A7F2-FBB5-415C-B256-CE80D9C40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763" y="2016125"/>
            <a:ext cx="8958262" cy="4351338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b="1">
                <a:solidFill>
                  <a:srgbClr val="28B032"/>
                </a:solidFill>
              </a:rPr>
              <a:t>Institutionalized Partnerships: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b="1"/>
              <a:t>Innovative Health Initiative </a:t>
            </a:r>
            <a:r>
              <a:rPr lang="en-US"/>
              <a:t>(2021) (ex-IMI2)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b="1"/>
              <a:t>European Partnership for EU-Africa Global Health </a:t>
            </a:r>
            <a:r>
              <a:rPr lang="en-US"/>
              <a:t>(2021) (ex-EDCTP2)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b="1">
                <a:solidFill>
                  <a:srgbClr val="28B032"/>
                </a:solidFill>
              </a:rPr>
              <a:t>Co-funded Partnerships: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b="1"/>
              <a:t>European Partnership for the Assessment of Risks from Chemicals </a:t>
            </a:r>
            <a:r>
              <a:rPr lang="en-US"/>
              <a:t>(PARC) (2021)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b="1"/>
              <a:t>European Partnership Fostering an ERA for Health research </a:t>
            </a:r>
            <a:r>
              <a:rPr lang="en-US"/>
              <a:t>(2022)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b="1"/>
              <a:t>European Partnership on Transforming Health and Care Systems</a:t>
            </a:r>
            <a:r>
              <a:rPr lang="en-US"/>
              <a:t> (2022)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b="1"/>
              <a:t>European Partnership for </a:t>
            </a:r>
            <a:r>
              <a:rPr lang="en-US" b="1" err="1"/>
              <a:t>Personalised</a:t>
            </a:r>
            <a:r>
              <a:rPr lang="en-US" b="1"/>
              <a:t> Medicine </a:t>
            </a:r>
            <a:r>
              <a:rPr lang="en-US"/>
              <a:t>(2023)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b="1"/>
              <a:t>European Partnership on Rare Diseases </a:t>
            </a:r>
            <a:r>
              <a:rPr lang="en-US"/>
              <a:t>(2024)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b="1"/>
              <a:t>European Partnership for One Health/AMR Antimicrobial Resistance </a:t>
            </a:r>
            <a:r>
              <a:rPr lang="en-US"/>
              <a:t>(AMR) (2024/25)</a:t>
            </a:r>
          </a:p>
          <a:p>
            <a:pPr algn="just" fontAlgn="auto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389F8E-EDD5-472B-A73F-C8422339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EU PARTNERSHIP |HEALTH</a:t>
            </a:r>
            <a:endParaRPr b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9DD51EE-8CE9-4876-B2D0-6482ED33FD8F}"/>
              </a:ext>
            </a:extLst>
          </p:cNvPr>
          <p:cNvSpPr/>
          <p:nvPr/>
        </p:nvSpPr>
        <p:spPr>
          <a:xfrm>
            <a:off x="9650412" y="1671266"/>
            <a:ext cx="2155825" cy="428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Draft proposals </a:t>
            </a:r>
            <a:r>
              <a:rPr lang="en-US" sz="1600" dirty="0"/>
              <a:t>of the candidates for European Partnerships in Health: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https://ec.europa.eu/info/horizon-europe/european-partnerships-horizon-europe/candidates-european-partnerships-health_en </a:t>
            </a:r>
          </a:p>
        </p:txBody>
      </p:sp>
      <p:pic>
        <p:nvPicPr>
          <p:cNvPr id="47109" name="Picture 2" descr="Partnership">
            <a:extLst>
              <a:ext uri="{FF2B5EF4-FFF2-40B4-BE49-F238E27FC236}">
                <a16:creationId xmlns:a16="http://schemas.microsoft.com/office/drawing/2014/main" id="{14CE1C42-B936-4A9E-B0BB-C28252DD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8" y="844550"/>
            <a:ext cx="23256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177B0-16A3-4099-94B4-759B1FCA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115653-C3E0-485C-9F6D-B3445B09AD16}" type="slidenum">
              <a:rPr lang="it-IT" altLang="es-ES">
                <a:solidFill>
                  <a:srgbClr val="898989"/>
                </a:solidFill>
              </a:rPr>
              <a:pPr/>
              <a:t>35</a:t>
            </a:fld>
            <a:endParaRPr lang="it-IT" altLang="es-ES">
              <a:solidFill>
                <a:srgbClr val="898989"/>
              </a:solidFill>
            </a:endParaRPr>
          </a:p>
        </p:txBody>
      </p:sp>
      <p:pic>
        <p:nvPicPr>
          <p:cNvPr id="54275" name="Immagine 7">
            <a:extLst>
              <a:ext uri="{FF2B5EF4-FFF2-40B4-BE49-F238E27FC236}">
                <a16:creationId xmlns:a16="http://schemas.microsoft.com/office/drawing/2014/main" id="{4965EA63-7616-4FA1-9EE6-09BE6A53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118" y="728222"/>
            <a:ext cx="749935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5670D37E-70ED-4C07-9C66-57E406F59C41}"/>
              </a:ext>
            </a:extLst>
          </p:cNvPr>
          <p:cNvSpPr/>
          <p:nvPr/>
        </p:nvSpPr>
        <p:spPr>
          <a:xfrm>
            <a:off x="4345473" y="2641596"/>
            <a:ext cx="7326313" cy="995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2EB074-EDF5-59C7-11EF-F09407F15EBC}"/>
              </a:ext>
            </a:extLst>
          </p:cNvPr>
          <p:cNvSpPr txBox="1"/>
          <p:nvPr/>
        </p:nvSpPr>
        <p:spPr>
          <a:xfrm>
            <a:off x="594827" y="5745977"/>
            <a:ext cx="282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linkClick r:id="rId3"/>
              </a:rPr>
              <a:t>https://www.ihi.europa.eu</a:t>
            </a:r>
            <a:endParaRPr lang="it-IT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160314-F3F2-7A74-66A2-6B0FAFBC4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60" y="1185425"/>
            <a:ext cx="3666931" cy="16614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505806-E32B-9907-E22A-3772485C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70" y="500743"/>
            <a:ext cx="10515600" cy="928688"/>
          </a:xfrm>
        </p:spPr>
        <p:txBody>
          <a:bodyPr/>
          <a:lstStyle/>
          <a:p>
            <a:r>
              <a:rPr lang="it-IT" dirty="0"/>
              <a:t>IHI – EU PPP Partnership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901F68-FE89-63E7-98B9-27E960437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84" y="1559568"/>
            <a:ext cx="11677262" cy="4351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b="1" i="0" dirty="0">
                <a:solidFill>
                  <a:srgbClr val="004455"/>
                </a:solidFill>
                <a:effectLst/>
              </a:rPr>
              <a:t>IHI call 3 (single stage call) </a:t>
            </a:r>
            <a:r>
              <a:rPr lang="en-US" sz="1900" b="1" i="1" dirty="0">
                <a:solidFill>
                  <a:srgbClr val="C00000"/>
                </a:solidFill>
                <a:effectLst/>
                <a:latin typeface="+mj-lt"/>
              </a:rPr>
              <a:t>P</a:t>
            </a:r>
            <a:r>
              <a:rPr lang="en-US" sz="1900" b="1" i="1" dirty="0">
                <a:solidFill>
                  <a:srgbClr val="C00000"/>
                </a:solidFill>
                <a:latin typeface="+mj-lt"/>
              </a:rPr>
              <a:t>ublication: 13 December 2022 | Deadline: 15 March 2023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sng" dirty="0">
                <a:solidFill>
                  <a:srgbClr val="28B03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Topic 1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Screening platform and biomarkers for </a:t>
            </a:r>
            <a:r>
              <a:rPr lang="en-US" sz="2000" b="1" i="0" u="sng" dirty="0">
                <a:solidFill>
                  <a:srgbClr val="FF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prediction and prevention of diseases 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unmet public health need</a:t>
            </a:r>
            <a:endParaRPr lang="en-US" sz="2000" b="0" i="0" dirty="0">
              <a:solidFill>
                <a:srgbClr val="004455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sng" dirty="0">
                <a:solidFill>
                  <a:srgbClr val="28B03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Topic 2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2000" b="1" i="0" u="sng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generated evidence 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improve outcomes, support decision making, and accelerate innovation</a:t>
            </a:r>
            <a:endParaRPr lang="en-US" sz="2000" b="0" i="0" dirty="0">
              <a:solidFill>
                <a:srgbClr val="004455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sng" dirty="0">
                <a:solidFill>
                  <a:srgbClr val="28B03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Topic 3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Combining hospital interventional approaches to </a:t>
            </a:r>
            <a:r>
              <a:rPr lang="en-US" sz="2000" b="1" i="0" u="sng" dirty="0">
                <a:solidFill>
                  <a:srgbClr val="FF000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improve patient outcomes and increase hospital efficiencies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sng" dirty="0">
                <a:solidFill>
                  <a:srgbClr val="28B032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Topic 4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Strengthening the European ecosystem for </a:t>
            </a:r>
            <a:r>
              <a:rPr lang="en-US" sz="2000" b="1" i="0" u="sng" dirty="0">
                <a:solidFill>
                  <a:srgbClr val="FF00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Advanced Therapy Medicinal Products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(ATMPs) and other innovative therapeutic modalities for rare diseases</a:t>
            </a:r>
            <a:endParaRPr lang="en-US" sz="2000" b="0" i="0" dirty="0">
              <a:solidFill>
                <a:srgbClr val="004455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sng" dirty="0">
                <a:solidFill>
                  <a:srgbClr val="28B032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Topic 5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Digital health technologies for the </a:t>
            </a:r>
            <a:r>
              <a:rPr lang="en-US" sz="2000" b="1" i="0" u="sng" dirty="0">
                <a:solidFill>
                  <a:srgbClr val="FF000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prevention and </a:t>
            </a:r>
            <a:r>
              <a:rPr lang="en-US" sz="2000" b="1" i="0" u="sng" dirty="0" err="1">
                <a:solidFill>
                  <a:srgbClr val="FF000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personalised</a:t>
            </a:r>
            <a:r>
              <a:rPr lang="en-US" sz="2000" b="1" i="0" u="sng" dirty="0">
                <a:solidFill>
                  <a:srgbClr val="FF000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management of mental disorders 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their long-term health consequences</a:t>
            </a:r>
            <a:endParaRPr lang="en-US" sz="2000" b="0" i="0" dirty="0">
              <a:solidFill>
                <a:srgbClr val="004455"/>
              </a:solidFill>
              <a:effectLst/>
            </a:endParaRPr>
          </a:p>
          <a:p>
            <a:pPr algn="l"/>
            <a:r>
              <a:rPr lang="en-US" sz="2000" b="1" i="0" dirty="0">
                <a:solidFill>
                  <a:srgbClr val="004455"/>
                </a:solidFill>
                <a:effectLst/>
              </a:rPr>
              <a:t>IHI call 4 (two stage call) </a:t>
            </a:r>
            <a:r>
              <a:rPr lang="en-US" sz="2000" b="1" i="1" dirty="0">
                <a:solidFill>
                  <a:srgbClr val="C00000"/>
                </a:solidFill>
                <a:latin typeface="+mj-lt"/>
              </a:rPr>
              <a:t>Publication: 17 January 2023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sng" dirty="0">
                <a:solidFill>
                  <a:srgbClr val="28B032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Topic 1: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Expanding translational knowledge in minipigs: a path to </a:t>
            </a:r>
            <a:r>
              <a:rPr lang="en-US" sz="2000" b="1" i="0" u="sng" dirty="0">
                <a:solidFill>
                  <a:srgbClr val="FF0000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reduce and replace non-human primates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non-clinical drug safety assessment</a:t>
            </a:r>
            <a:endParaRPr lang="en-US" sz="2000" b="0" i="0" dirty="0">
              <a:solidFill>
                <a:srgbClr val="004455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sng" dirty="0">
                <a:solidFill>
                  <a:srgbClr val="28B032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Topic 2</a:t>
            </a:r>
            <a:r>
              <a:rPr lang="en-US" sz="2000" b="0" i="0" u="sng" dirty="0">
                <a:solidFill>
                  <a:srgbClr val="28B032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Patient-centric blood sample collection to enable </a:t>
            </a:r>
            <a:r>
              <a:rPr lang="en-US" sz="2000" b="1" i="0" u="sng" dirty="0" err="1">
                <a:solidFill>
                  <a:srgbClr val="FF0000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decentralised</a:t>
            </a:r>
            <a:r>
              <a:rPr lang="en-US" sz="2000" b="1" i="0" u="sng" dirty="0">
                <a:solidFill>
                  <a:srgbClr val="FF0000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clinical trials and improve access to healthcare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1026" name="Picture 2" descr="Impresa comune &quot;Iniziativa per l'innovazione nel settore della salute&quot; (IHI)">
            <a:extLst>
              <a:ext uri="{FF2B5EF4-FFF2-40B4-BE49-F238E27FC236}">
                <a16:creationId xmlns:a16="http://schemas.microsoft.com/office/drawing/2014/main" id="{FF99B836-2E28-7ABE-4684-6702D469D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7123" y="831348"/>
            <a:ext cx="3051404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716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5B4B39-C10F-44BA-BE39-31F1DB0F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B21239-C238-4A1E-A6C2-8BFE5A207897}" type="slidenum">
              <a:rPr lang="it-IT" altLang="es-ES">
                <a:solidFill>
                  <a:srgbClr val="898989"/>
                </a:solidFill>
              </a:rPr>
              <a:pPr/>
              <a:t>37</a:t>
            </a:fld>
            <a:endParaRPr lang="it-IT" altLang="es-ES">
              <a:solidFill>
                <a:srgbClr val="898989"/>
              </a:solidFill>
            </a:endParaRPr>
          </a:p>
        </p:txBody>
      </p:sp>
      <p:pic>
        <p:nvPicPr>
          <p:cNvPr id="55299" name="Immagine 5">
            <a:extLst>
              <a:ext uri="{FF2B5EF4-FFF2-40B4-BE49-F238E27FC236}">
                <a16:creationId xmlns:a16="http://schemas.microsoft.com/office/drawing/2014/main" id="{32BC7DEE-A83F-4943-91C8-7D8BE91B0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020" y="724676"/>
            <a:ext cx="7661275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0B5EE20F-D229-4BC4-A352-6D8A567742DC}"/>
              </a:ext>
            </a:extLst>
          </p:cNvPr>
          <p:cNvSpPr/>
          <p:nvPr/>
        </p:nvSpPr>
        <p:spPr>
          <a:xfrm>
            <a:off x="4315020" y="1391426"/>
            <a:ext cx="6870700" cy="882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9E41AA-8D51-AF7C-76DC-430FD74AD620}"/>
              </a:ext>
            </a:extLst>
          </p:cNvPr>
          <p:cNvSpPr txBox="1"/>
          <p:nvPr/>
        </p:nvSpPr>
        <p:spPr>
          <a:xfrm>
            <a:off x="753448" y="5679623"/>
            <a:ext cx="2792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linkClick r:id="rId3"/>
              </a:rPr>
              <a:t>https://www.edctp.org/</a:t>
            </a:r>
            <a:endParaRPr lang="it-IT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DAD7383-C7F6-8C37-7251-B29F0C916F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1250301"/>
            <a:ext cx="2397968" cy="186508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>
            <a:extLst>
              <a:ext uri="{FF2B5EF4-FFF2-40B4-BE49-F238E27FC236}">
                <a16:creationId xmlns:a16="http://schemas.microsoft.com/office/drawing/2014/main" id="{3FBF7857-DF02-4088-B3F2-EEBE4D9B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1598613"/>
            <a:ext cx="4233862" cy="2593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8131" name="object 3">
            <a:extLst>
              <a:ext uri="{FF2B5EF4-FFF2-40B4-BE49-F238E27FC236}">
                <a16:creationId xmlns:a16="http://schemas.microsoft.com/office/drawing/2014/main" id="{05E8E3C1-ECBF-48AD-973C-F80E532D6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766763"/>
            <a:ext cx="7864475" cy="61960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AF7A974F-5144-4DB4-A82F-A3EC1E4C76CA}"/>
              </a:ext>
            </a:extLst>
          </p:cNvPr>
          <p:cNvSpPr/>
          <p:nvPr/>
        </p:nvSpPr>
        <p:spPr>
          <a:xfrm>
            <a:off x="198438" y="2998788"/>
            <a:ext cx="2074862" cy="1539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F1DA0470-C595-4E4B-AB8F-BD18B8FC8693}"/>
              </a:ext>
            </a:extLst>
          </p:cNvPr>
          <p:cNvSpPr/>
          <p:nvPr/>
        </p:nvSpPr>
        <p:spPr>
          <a:xfrm>
            <a:off x="4621213" y="3201988"/>
            <a:ext cx="7118350" cy="7667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4D3E5A-BA80-61B1-BE4B-71230EB49AFA}"/>
              </a:ext>
            </a:extLst>
          </p:cNvPr>
          <p:cNvSpPr txBox="1"/>
          <p:nvPr/>
        </p:nvSpPr>
        <p:spPr>
          <a:xfrm>
            <a:off x="501520" y="5754172"/>
            <a:ext cx="2810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linkClick r:id="rId4"/>
              </a:rPr>
              <a:t>https://www.eu-parc.eu/</a:t>
            </a:r>
            <a:endParaRPr lang="it-IT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2">
            <a:extLst>
              <a:ext uri="{FF2B5EF4-FFF2-40B4-BE49-F238E27FC236}">
                <a16:creationId xmlns:a16="http://schemas.microsoft.com/office/drawing/2014/main" id="{D4EFF240-5379-4979-8FF0-BE3ADE329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8" y="771525"/>
            <a:ext cx="8845550" cy="564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9155" name="object 2">
            <a:extLst>
              <a:ext uri="{FF2B5EF4-FFF2-40B4-BE49-F238E27FC236}">
                <a16:creationId xmlns:a16="http://schemas.microsoft.com/office/drawing/2014/main" id="{813E8D7A-6481-4EE0-A94C-8A82ADF5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57163"/>
            <a:ext cx="5265738" cy="369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35FF8588-503A-4C52-99CA-FFC562B03023}"/>
              </a:ext>
            </a:extLst>
          </p:cNvPr>
          <p:cNvSpPr/>
          <p:nvPr/>
        </p:nvSpPr>
        <p:spPr>
          <a:xfrm>
            <a:off x="2108200" y="2622550"/>
            <a:ext cx="8296275" cy="7667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DC28D7-4AE9-64A1-3AFC-EF0B1877522C}"/>
              </a:ext>
            </a:extLst>
          </p:cNvPr>
          <p:cNvSpPr txBox="1"/>
          <p:nvPr/>
        </p:nvSpPr>
        <p:spPr>
          <a:xfrm>
            <a:off x="8522574" y="6413500"/>
            <a:ext cx="3398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linkClick r:id="rId4"/>
              </a:rPr>
              <a:t>https://www.thcspartnership.eu/</a:t>
            </a:r>
            <a:endParaRPr lang="it-IT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30447-2228-66B0-A4DC-CCE5B202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244"/>
            <a:ext cx="10515600" cy="928688"/>
          </a:xfrm>
        </p:spPr>
        <p:txBody>
          <a:bodyPr>
            <a:normAutofit/>
          </a:bodyPr>
          <a:lstStyle/>
          <a:p>
            <a:r>
              <a:rPr lang="it-IT" sz="4000" u="none" dirty="0">
                <a:solidFill>
                  <a:schemeClr val="accen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NCP NETWORKS IN HORIZON EUROPE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D4841-226F-256A-9CA3-4F60016F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DD33A6E-1E0A-EE31-53AC-486DC9FAE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0" t="23111" r="8250" b="57047"/>
          <a:stretch/>
        </p:blipFill>
        <p:spPr>
          <a:xfrm>
            <a:off x="707382" y="2912475"/>
            <a:ext cx="7198127" cy="12357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6E48EDA-66CA-2617-A341-58565CAE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6" y="1632183"/>
            <a:ext cx="2391594" cy="77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1D52A48-633F-C3B8-BF3C-527B55507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794" y="4945023"/>
            <a:ext cx="1781175" cy="952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3935051-0BD7-4CFD-2C0F-284834A8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0" t="71249" r="29494" b="11770"/>
          <a:stretch/>
        </p:blipFill>
        <p:spPr>
          <a:xfrm>
            <a:off x="1157468" y="4519886"/>
            <a:ext cx="5382228" cy="116451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9FAD074-7DD4-6D10-CE8D-70C0D426D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777" y="3647523"/>
            <a:ext cx="1809750" cy="952500"/>
          </a:xfrm>
          <a:prstGeom prst="rect">
            <a:avLst/>
          </a:prstGeom>
        </p:spPr>
      </p:pic>
      <p:pic>
        <p:nvPicPr>
          <p:cNvPr id="12" name="Picture 4" descr="Homepage - Cosmos">
            <a:hlinkClick r:id="rId6"/>
            <a:extLst>
              <a:ext uri="{FF2B5EF4-FFF2-40B4-BE49-F238E27FC236}">
                <a16:creationId xmlns:a16="http://schemas.microsoft.com/office/drawing/2014/main" id="{237C0146-FC5B-F654-B9EF-49D83D6C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456" y="4886242"/>
            <a:ext cx="1499753" cy="11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CH Home page">
            <a:extLst>
              <a:ext uri="{FF2B5EF4-FFF2-40B4-BE49-F238E27FC236}">
                <a16:creationId xmlns:a16="http://schemas.microsoft.com/office/drawing/2014/main" id="{5632FFA7-A5EF-72A9-5E4C-847172AC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92" y="1755341"/>
            <a:ext cx="1804479" cy="6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RE4BIOlogo">
            <a:extLst>
              <a:ext uri="{FF2B5EF4-FFF2-40B4-BE49-F238E27FC236}">
                <a16:creationId xmlns:a16="http://schemas.microsoft.com/office/drawing/2014/main" id="{E4D7C172-EE8B-257E-D591-29BEA2327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457" y="2842142"/>
            <a:ext cx="1493135" cy="68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UCL-EU 2020">
            <a:extLst>
              <a:ext uri="{FF2B5EF4-FFF2-40B4-BE49-F238E27FC236}">
                <a16:creationId xmlns:a16="http://schemas.microsoft.com/office/drawing/2014/main" id="{0628699C-0576-6ECF-DB42-2FD2AAF0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114" y="3765517"/>
            <a:ext cx="1439845" cy="69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me">
            <a:extLst>
              <a:ext uri="{FF2B5EF4-FFF2-40B4-BE49-F238E27FC236}">
                <a16:creationId xmlns:a16="http://schemas.microsoft.com/office/drawing/2014/main" id="{C589E65E-750A-6092-65AB-8BD75D23F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04" y="2518396"/>
            <a:ext cx="984773" cy="8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39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Immagine 5">
            <a:extLst>
              <a:ext uri="{FF2B5EF4-FFF2-40B4-BE49-F238E27FC236}">
                <a16:creationId xmlns:a16="http://schemas.microsoft.com/office/drawing/2014/main" id="{37BD024C-59FF-4658-9069-18015A99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5458408" cy="33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object 3">
            <a:extLst>
              <a:ext uri="{FF2B5EF4-FFF2-40B4-BE49-F238E27FC236}">
                <a16:creationId xmlns:a16="http://schemas.microsoft.com/office/drawing/2014/main" id="{3672D040-3D5D-4AF0-90A4-FDF86FDA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862" y="789182"/>
            <a:ext cx="6246812" cy="4662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0179" name="object 4">
            <a:extLst>
              <a:ext uri="{FF2B5EF4-FFF2-40B4-BE49-F238E27FC236}">
                <a16:creationId xmlns:a16="http://schemas.microsoft.com/office/drawing/2014/main" id="{1ABB912D-B5F9-4D03-B113-D09A178B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79041"/>
            <a:ext cx="5387975" cy="2851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ECF83590-33E5-4173-B184-0F480AC0610D}"/>
              </a:ext>
            </a:extLst>
          </p:cNvPr>
          <p:cNvSpPr/>
          <p:nvPr/>
        </p:nvSpPr>
        <p:spPr>
          <a:xfrm>
            <a:off x="5865813" y="2967038"/>
            <a:ext cx="2660650" cy="2165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49A3A2-35C4-8DE4-05FA-B7B3FA669267}"/>
              </a:ext>
            </a:extLst>
          </p:cNvPr>
          <p:cNvSpPr txBox="1"/>
          <p:nvPr/>
        </p:nvSpPr>
        <p:spPr>
          <a:xfrm>
            <a:off x="8619153" y="5884152"/>
            <a:ext cx="2530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linkClick r:id="rId5"/>
              </a:rPr>
              <a:t>https://era4health.eu/</a:t>
            </a:r>
            <a:endParaRPr lang="it-IT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3E5CDA-705C-442D-82D0-E5C31345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1AEF58-DA53-4B9F-B45D-8A13929BFDFA}" type="slidenum">
              <a:rPr lang="it-IT" altLang="es-ES">
                <a:solidFill>
                  <a:srgbClr val="898989"/>
                </a:solidFill>
              </a:rPr>
              <a:pPr/>
              <a:t>41</a:t>
            </a:fld>
            <a:endParaRPr lang="it-IT" altLang="es-ES">
              <a:solidFill>
                <a:srgbClr val="898989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52146A8-3E0C-4831-A92B-0D2B01B8CCF0}"/>
              </a:ext>
            </a:extLst>
          </p:cNvPr>
          <p:cNvSpPr/>
          <p:nvPr/>
        </p:nvSpPr>
        <p:spPr>
          <a:xfrm>
            <a:off x="519113" y="723900"/>
            <a:ext cx="112776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19418A"/>
                </a:solidFill>
                <a:latin typeface="+mn-lt"/>
              </a:rPr>
              <a:t>European Partnership for </a:t>
            </a:r>
            <a:r>
              <a:rPr lang="en-US" sz="3000" b="1" dirty="0" err="1">
                <a:solidFill>
                  <a:srgbClr val="19418A"/>
                </a:solidFill>
                <a:latin typeface="+mn-lt"/>
              </a:rPr>
              <a:t>Personalised</a:t>
            </a:r>
            <a:r>
              <a:rPr lang="en-US" sz="3000" b="1" dirty="0">
                <a:solidFill>
                  <a:srgbClr val="19418A"/>
                </a:solidFill>
                <a:latin typeface="+mn-lt"/>
              </a:rPr>
              <a:t> Medicine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19418A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</a:rPr>
              <a:t>The partnership aims to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coordinate research in personalized medicine between the EU, EU countries and regions</a:t>
            </a:r>
            <a:r>
              <a:rPr lang="en-US" sz="2400" dirty="0">
                <a:solidFill>
                  <a:srgbClr val="404040"/>
                </a:solidFill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40404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</a:rPr>
              <a:t>Aims: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</a:rPr>
              <a:t>faster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uptake of research and innovation results into clinical practice</a:t>
            </a:r>
            <a:r>
              <a:rPr lang="en-US" sz="2400" dirty="0">
                <a:solidFill>
                  <a:srgbClr val="404040"/>
                </a:solidFill>
                <a:latin typeface="+mn-lt"/>
              </a:rPr>
              <a:t>, secure Europe's position in state-of-the-art healthcare provision.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</a:rPr>
              <a:t>facilitate a shift from a ‘one size fits all’ approach towards taking into account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individual differences and better utilizing the accumulating data </a:t>
            </a:r>
            <a:r>
              <a:rPr lang="en-US" sz="2400" dirty="0">
                <a:solidFill>
                  <a:srgbClr val="404040"/>
                </a:solidFill>
                <a:latin typeface="+mn-lt"/>
              </a:rPr>
              <a:t>to manage health, disease and its predisposition.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</a:rPr>
              <a:t>sustainable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health systems and independence in data </a:t>
            </a:r>
            <a:r>
              <a:rPr lang="en-US" sz="2400" dirty="0">
                <a:solidFill>
                  <a:srgbClr val="404040"/>
                </a:solidFill>
                <a:latin typeface="+mn-lt"/>
              </a:rPr>
              <a:t>intensive healthcare.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40404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Under preparation! 2023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rgbClr val="004494"/>
              </a:solidFill>
              <a:latin typeface="+mn-lt"/>
              <a:hlinkClick r:id="rId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1A4D1F-D6BF-4807-97D1-0E759E30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3E240C-A811-46EF-B400-AD772293F34E}" type="slidenum">
              <a:rPr lang="it-IT" altLang="es-ES">
                <a:solidFill>
                  <a:srgbClr val="898989"/>
                </a:solidFill>
              </a:rPr>
              <a:pPr/>
              <a:t>42</a:t>
            </a:fld>
            <a:endParaRPr lang="it-IT" altLang="es-ES">
              <a:solidFill>
                <a:srgbClr val="898989"/>
              </a:solidFill>
            </a:endParaRPr>
          </a:p>
        </p:txBody>
      </p:sp>
      <p:sp>
        <p:nvSpPr>
          <p:cNvPr id="52227" name="Rettangolo 1">
            <a:extLst>
              <a:ext uri="{FF2B5EF4-FFF2-40B4-BE49-F238E27FC236}">
                <a16:creationId xmlns:a16="http://schemas.microsoft.com/office/drawing/2014/main" id="{CBC75455-34C7-4804-BD29-9781D4127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919163"/>
            <a:ext cx="1134268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3000" b="1" dirty="0">
                <a:solidFill>
                  <a:srgbClr val="19418A"/>
                </a:solidFill>
              </a:rPr>
              <a:t>European Partnership on Rare Diseases</a:t>
            </a:r>
          </a:p>
          <a:p>
            <a:pPr eaLnBrk="1" hangingPunct="1"/>
            <a:endParaRPr lang="en-US" altLang="es-ES" sz="3000" b="1" dirty="0">
              <a:solidFill>
                <a:srgbClr val="19418A"/>
              </a:solidFill>
            </a:endParaRPr>
          </a:p>
          <a:p>
            <a:pPr eaLnBrk="1" hangingPunct="1"/>
            <a:r>
              <a:rPr lang="en-US" altLang="es-ES" sz="2400" dirty="0">
                <a:solidFill>
                  <a:srgbClr val="404040"/>
                </a:solidFill>
              </a:rPr>
              <a:t>The partnership </a:t>
            </a:r>
            <a:r>
              <a:rPr lang="en-US" altLang="es-ES" sz="2400" b="1" dirty="0">
                <a:solidFill>
                  <a:srgbClr val="C00000"/>
                </a:solidFill>
              </a:rPr>
              <a:t>will coordinate national, local and European research and innovation </a:t>
            </a:r>
            <a:r>
              <a:rPr lang="en-US" altLang="es-ES" sz="2400" b="1" dirty="0" err="1">
                <a:solidFill>
                  <a:srgbClr val="C00000"/>
                </a:solidFill>
              </a:rPr>
              <a:t>programmes</a:t>
            </a:r>
            <a:r>
              <a:rPr lang="en-US" altLang="es-ES" sz="2400" dirty="0">
                <a:solidFill>
                  <a:srgbClr val="404040"/>
                </a:solidFill>
              </a:rPr>
              <a:t>, combining research funding and implementation of research supportive activities such as training, data access infrastructures, data standards etc.</a:t>
            </a:r>
          </a:p>
          <a:p>
            <a:pPr eaLnBrk="1" hangingPunct="1"/>
            <a:endParaRPr lang="en-US" altLang="es-ES" sz="2400" dirty="0">
              <a:solidFill>
                <a:srgbClr val="404040"/>
              </a:solidFill>
            </a:endParaRPr>
          </a:p>
          <a:p>
            <a:pPr eaLnBrk="1" hangingPunct="1"/>
            <a:r>
              <a:rPr lang="en-US" altLang="es-ES" sz="2400" dirty="0">
                <a:solidFill>
                  <a:srgbClr val="404040"/>
                </a:solidFill>
              </a:rPr>
              <a:t>The main goal is to </a:t>
            </a:r>
            <a:r>
              <a:rPr lang="en-US" altLang="es-ES" sz="2400" b="1" dirty="0">
                <a:solidFill>
                  <a:srgbClr val="00B050"/>
                </a:solidFill>
              </a:rPr>
              <a:t>improve the life of patients with rare diseases by developing diagnostics and treatments for rare diseases through multidisciplinary research and innovation </a:t>
            </a:r>
            <a:r>
              <a:rPr lang="en-US" altLang="es-ES" sz="2400" b="1" dirty="0" err="1">
                <a:solidFill>
                  <a:srgbClr val="00B050"/>
                </a:solidFill>
              </a:rPr>
              <a:t>programmes</a:t>
            </a:r>
            <a:r>
              <a:rPr lang="en-US" altLang="es-ES" sz="2400" b="1" dirty="0">
                <a:solidFill>
                  <a:srgbClr val="00B050"/>
                </a:solidFill>
              </a:rPr>
              <a:t> with all relevant stakeholders</a:t>
            </a:r>
            <a:r>
              <a:rPr lang="en-US" altLang="es-ES" sz="2400" dirty="0">
                <a:solidFill>
                  <a:srgbClr val="404040"/>
                </a:solidFill>
              </a:rPr>
              <a:t>. This will increase impact and uptake of research results as well as increase the visibility of EU leadership in rare diseases research.</a:t>
            </a:r>
          </a:p>
          <a:p>
            <a:pPr eaLnBrk="1" hangingPunct="1"/>
            <a:endParaRPr lang="en-US" altLang="es-ES" sz="2400" dirty="0">
              <a:solidFill>
                <a:srgbClr val="404040"/>
              </a:solidFill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+mn-lt"/>
              </a:rPr>
              <a:t>Under preparation! 2023</a:t>
            </a:r>
            <a:endParaRPr lang="en-US" altLang="es-ES" sz="2400" dirty="0">
              <a:solidFill>
                <a:srgbClr val="404040"/>
              </a:solidFill>
            </a:endParaRPr>
          </a:p>
          <a:p>
            <a:pPr eaLnBrk="1" hangingPunct="1"/>
            <a:endParaRPr lang="en-US" altLang="es-ES" sz="24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6D6EDF-782D-4FB5-B7E2-93E90332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9270DA-EBF1-40A7-BAAD-1F4671B343D8}" type="slidenum">
              <a:rPr lang="it-IT" altLang="es-ES">
                <a:solidFill>
                  <a:srgbClr val="898989"/>
                </a:solidFill>
              </a:rPr>
              <a:pPr/>
              <a:t>43</a:t>
            </a:fld>
            <a:endParaRPr lang="it-IT" altLang="es-ES">
              <a:solidFill>
                <a:srgbClr val="898989"/>
              </a:solidFill>
            </a:endParaRPr>
          </a:p>
        </p:txBody>
      </p:sp>
      <p:sp>
        <p:nvSpPr>
          <p:cNvPr id="53251" name="Rettangolo 1">
            <a:extLst>
              <a:ext uri="{FF2B5EF4-FFF2-40B4-BE49-F238E27FC236}">
                <a16:creationId xmlns:a16="http://schemas.microsoft.com/office/drawing/2014/main" id="{D39C5A89-1213-4724-9252-4E20941EE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742950"/>
            <a:ext cx="11606213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2800" b="1" dirty="0">
                <a:solidFill>
                  <a:srgbClr val="19418A"/>
                </a:solidFill>
              </a:rPr>
              <a:t>European Partnership for One Health/AMR Antimicrobial Resistance (AMR)</a:t>
            </a:r>
          </a:p>
          <a:p>
            <a:pPr eaLnBrk="1" hangingPunct="1"/>
            <a:endParaRPr lang="en-US" altLang="es-ES" sz="1000" b="1" dirty="0">
              <a:solidFill>
                <a:srgbClr val="19418A"/>
              </a:solidFill>
            </a:endParaRPr>
          </a:p>
          <a:p>
            <a:pPr eaLnBrk="1" hangingPunct="1"/>
            <a:endParaRPr lang="en-US" altLang="es-ES" sz="1000" b="1" dirty="0">
              <a:solidFill>
                <a:srgbClr val="19418A"/>
              </a:solidFill>
            </a:endParaRPr>
          </a:p>
          <a:p>
            <a:pPr eaLnBrk="1" hangingPunct="1"/>
            <a:endParaRPr lang="en-US" altLang="es-ES" sz="1000" b="1" dirty="0">
              <a:solidFill>
                <a:srgbClr val="19418A"/>
              </a:solidFill>
            </a:endParaRPr>
          </a:p>
          <a:p>
            <a:pPr eaLnBrk="1" hangingPunct="1"/>
            <a:r>
              <a:rPr lang="en-US" altLang="es-ES" sz="2600" dirty="0">
                <a:solidFill>
                  <a:srgbClr val="404040"/>
                </a:solidFill>
              </a:rPr>
              <a:t>The partnership aims to </a:t>
            </a:r>
            <a:r>
              <a:rPr lang="en-US" altLang="es-ES" sz="2600" b="1" dirty="0">
                <a:solidFill>
                  <a:srgbClr val="C00000"/>
                </a:solidFill>
              </a:rPr>
              <a:t>coordinate and align activities and funding between countries as well as with the Commission</a:t>
            </a:r>
            <a:r>
              <a:rPr lang="en-US" altLang="es-ES" sz="2600" dirty="0">
                <a:solidFill>
                  <a:srgbClr val="404040"/>
                </a:solidFill>
              </a:rPr>
              <a:t>. It will also facilitate national coherence between different services and ministries with responsibility for the various aspects of AMR (e.g. human health, agriculture, environment, industry, finances).</a:t>
            </a:r>
          </a:p>
          <a:p>
            <a:pPr eaLnBrk="1" hangingPunct="1"/>
            <a:endParaRPr lang="en-US" altLang="es-ES" sz="2600" dirty="0">
              <a:solidFill>
                <a:srgbClr val="404040"/>
              </a:solidFill>
            </a:endParaRPr>
          </a:p>
          <a:p>
            <a:pPr eaLnBrk="1" hangingPunct="1"/>
            <a:r>
              <a:rPr lang="en-US" altLang="es-ES" sz="2600" dirty="0">
                <a:solidFill>
                  <a:srgbClr val="404040"/>
                </a:solidFill>
              </a:rPr>
              <a:t>The main goal is to contribute to </a:t>
            </a:r>
            <a:r>
              <a:rPr lang="en-US" altLang="es-ES" sz="2600" b="1" dirty="0">
                <a:solidFill>
                  <a:srgbClr val="00B050"/>
                </a:solidFill>
              </a:rPr>
              <a:t>achieving the objectives of the</a:t>
            </a:r>
            <a:r>
              <a:rPr lang="en-US" altLang="es-ES" sz="2600" dirty="0">
                <a:solidFill>
                  <a:srgbClr val="404040"/>
                </a:solidFill>
              </a:rPr>
              <a:t> </a:t>
            </a:r>
            <a:r>
              <a:rPr lang="en-US" altLang="es-ES" sz="2600" u="sng" dirty="0">
                <a:solidFill>
                  <a:srgbClr val="004494"/>
                </a:solidFill>
                <a:hlinkClick r:id="rId2"/>
              </a:rPr>
              <a:t>European One Health Action Plan against AMR</a:t>
            </a:r>
            <a:r>
              <a:rPr lang="en-US" altLang="es-ES" sz="2600" dirty="0">
                <a:solidFill>
                  <a:srgbClr val="404040"/>
                </a:solidFill>
              </a:rPr>
              <a:t> and the </a:t>
            </a:r>
            <a:r>
              <a:rPr lang="en-US" altLang="es-ES" sz="2600" u="sng" dirty="0">
                <a:solidFill>
                  <a:srgbClr val="004494"/>
                </a:solidFill>
                <a:hlinkClick r:id="rId3"/>
              </a:rPr>
              <a:t>WHO Global Action Plan on AMR</a:t>
            </a:r>
            <a:r>
              <a:rPr lang="en-US" altLang="es-ES" sz="2600" dirty="0">
                <a:solidFill>
                  <a:srgbClr val="404040"/>
                </a:solidFill>
              </a:rPr>
              <a:t>, by reducing the threat of AMR.</a:t>
            </a:r>
          </a:p>
          <a:p>
            <a:pPr eaLnBrk="1" hangingPunct="1"/>
            <a:endParaRPr lang="en-US" altLang="es-ES" sz="2600" dirty="0">
              <a:solidFill>
                <a:srgbClr val="404040"/>
              </a:solidFill>
            </a:endParaRPr>
          </a:p>
          <a:p>
            <a:r>
              <a:rPr lang="en-US" sz="2800" b="1" i="1" dirty="0">
                <a:solidFill>
                  <a:srgbClr val="FF0000"/>
                </a:solidFill>
                <a:latin typeface="+mn-lt"/>
              </a:rPr>
              <a:t>Under preparation! 2024</a:t>
            </a:r>
            <a:endParaRPr lang="en-US" altLang="es-ES" sz="2800" dirty="0">
              <a:solidFill>
                <a:srgbClr val="404040"/>
              </a:solidFill>
            </a:endParaRPr>
          </a:p>
          <a:p>
            <a:pPr eaLnBrk="1" hangingPunct="1"/>
            <a:endParaRPr lang="en-US" altLang="es-ES" sz="2600" dirty="0">
              <a:solidFill>
                <a:srgbClr val="404040"/>
              </a:solidFill>
            </a:endParaRPr>
          </a:p>
          <a:p>
            <a:pPr eaLnBrk="1" hangingPunct="1"/>
            <a:endParaRPr lang="en-US" altLang="es-ES" sz="28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F88E1-0BB6-4EA2-BE7B-C3CBF08B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42" y="4227094"/>
            <a:ext cx="10515600" cy="928688"/>
          </a:xfrm>
        </p:spPr>
        <p:txBody>
          <a:bodyPr>
            <a:normAutofit/>
          </a:bodyPr>
          <a:lstStyle/>
          <a:p>
            <a:r>
              <a:rPr lang="it-IT" sz="4000" dirty="0"/>
              <a:t>MISSIONS</a:t>
            </a:r>
          </a:p>
        </p:txBody>
      </p:sp>
      <p:pic>
        <p:nvPicPr>
          <p:cNvPr id="2050" name="Picture 2" descr="FOKABS Inc - Vision, Mission,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821" y="983831"/>
            <a:ext cx="9525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8080-BA53-4BE6-9255-DF5372133DA0}" type="slidenum">
              <a:rPr lang="it-IT" smtClean="0"/>
              <a:pPr/>
              <a:t>44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2229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F548684-655D-4778-AB0D-3EE7DCE9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762"/>
            <a:ext cx="10515600" cy="845821"/>
          </a:xfrm>
        </p:spPr>
        <p:txBody>
          <a:bodyPr>
            <a:normAutofit/>
          </a:bodyPr>
          <a:lstStyle/>
          <a:p>
            <a:r>
              <a:rPr lang="en-US" dirty="0"/>
              <a:t>MISSIONS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99031" y="3178400"/>
            <a:ext cx="115562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achieve, </a:t>
            </a:r>
            <a:r>
              <a:rPr lang="en-GB" sz="2800" b="1" i="1" dirty="0"/>
              <a:t>within a set timeframe</a:t>
            </a:r>
            <a:r>
              <a:rPr lang="en-GB" sz="2800" dirty="0"/>
              <a:t>, </a:t>
            </a:r>
            <a:r>
              <a:rPr lang="en-GB" sz="2800" b="1" dirty="0"/>
              <a:t>a measurable </a:t>
            </a:r>
            <a:r>
              <a:rPr lang="en-GB" sz="2800" b="1" u="sng" dirty="0"/>
              <a:t>goal that could not be achieved through individual 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have </a:t>
            </a:r>
            <a:r>
              <a:rPr lang="en-GB" sz="2800" b="1" i="1" u="sng" dirty="0"/>
              <a:t>impact on society and policy-making </a:t>
            </a:r>
            <a:r>
              <a:rPr lang="en-GB" sz="2800" dirty="0"/>
              <a:t>through science and technology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be </a:t>
            </a:r>
            <a:r>
              <a:rPr lang="en-GB" sz="2800" b="1" i="1" dirty="0"/>
              <a:t>relevant</a:t>
            </a:r>
            <a:r>
              <a:rPr lang="en-GB" sz="2800" dirty="0"/>
              <a:t> </a:t>
            </a:r>
            <a:r>
              <a:rPr lang="en-GB" sz="2800" b="1" i="1" dirty="0"/>
              <a:t>for</a:t>
            </a:r>
            <a:r>
              <a:rPr lang="en-GB" sz="2800" dirty="0"/>
              <a:t> a significant part of the European population and a wide range of </a:t>
            </a:r>
            <a:r>
              <a:rPr lang="en-GB" sz="2800" b="1" i="1" u="sng" dirty="0"/>
              <a:t>European citiz</a:t>
            </a:r>
            <a:r>
              <a:rPr lang="en-GB" sz="2800" b="1" i="1" dirty="0"/>
              <a:t>ens</a:t>
            </a:r>
            <a:endParaRPr lang="en-US" sz="2800" b="1" i="1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675E10F-3F23-4929-B62F-C7847F9C8A39}"/>
              </a:ext>
            </a:extLst>
          </p:cNvPr>
          <p:cNvSpPr/>
          <p:nvPr/>
        </p:nvSpPr>
        <p:spPr>
          <a:xfrm>
            <a:off x="547077" y="1635013"/>
            <a:ext cx="766510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chemeClr val="bg1"/>
                </a:solidFill>
              </a:rPr>
              <a:t>Mission</a:t>
            </a:r>
            <a:r>
              <a:rPr lang="en-GB" sz="2400" dirty="0">
                <a:solidFill>
                  <a:schemeClr val="bg1"/>
                </a:solidFill>
              </a:rPr>
              <a:t> means a </a:t>
            </a:r>
            <a:r>
              <a:rPr lang="en-GB" sz="2400" b="1" dirty="0">
                <a:solidFill>
                  <a:srgbClr val="FFFF00"/>
                </a:solidFill>
              </a:rPr>
              <a:t>portfolio of excellence-based and impact-driven R&amp;I actions across disciplines and sectors</a:t>
            </a:r>
            <a:r>
              <a:rPr lang="en-GB" sz="2400" dirty="0">
                <a:solidFill>
                  <a:schemeClr val="bg1"/>
                </a:solidFill>
              </a:rPr>
              <a:t>, intended to: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45</a:t>
            </a:fld>
            <a:endParaRPr lang="it-IT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033" y="940526"/>
            <a:ext cx="3689902" cy="206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4013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D58061E-E81F-4448-AEF1-E5369C682555}"/>
              </a:ext>
            </a:extLst>
          </p:cNvPr>
          <p:cNvSpPr txBox="1"/>
          <p:nvPr/>
        </p:nvSpPr>
        <p:spPr>
          <a:xfrm>
            <a:off x="5422352" y="3487536"/>
            <a:ext cx="15240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D4193"/>
                </a:solidFill>
                <a:latin typeface="Verdana"/>
                <a:cs typeface="Verdana"/>
              </a:rPr>
              <a:t>Mission  areas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733F198-D567-4515-AF4E-2FD0433E8BB1}"/>
              </a:ext>
            </a:extLst>
          </p:cNvPr>
          <p:cNvSpPr/>
          <p:nvPr/>
        </p:nvSpPr>
        <p:spPr>
          <a:xfrm>
            <a:off x="3485220" y="2889748"/>
            <a:ext cx="1438656" cy="14401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7081F1E-9BE7-45B3-986F-66CC140A6EF6}"/>
              </a:ext>
            </a:extLst>
          </p:cNvPr>
          <p:cNvSpPr/>
          <p:nvPr/>
        </p:nvSpPr>
        <p:spPr>
          <a:xfrm>
            <a:off x="5402413" y="1591300"/>
            <a:ext cx="1440180" cy="14401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2B5A8FC-6A6E-48EB-807E-04EF63611A2C}"/>
              </a:ext>
            </a:extLst>
          </p:cNvPr>
          <p:cNvSpPr/>
          <p:nvPr/>
        </p:nvSpPr>
        <p:spPr>
          <a:xfrm>
            <a:off x="7386660" y="2889748"/>
            <a:ext cx="1440180" cy="14401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4F7A1BA-8A76-45A8-A242-D4FB1C099DC1}"/>
              </a:ext>
            </a:extLst>
          </p:cNvPr>
          <p:cNvSpPr txBox="1"/>
          <p:nvPr/>
        </p:nvSpPr>
        <p:spPr>
          <a:xfrm>
            <a:off x="4629236" y="689218"/>
            <a:ext cx="29870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Adaptation </a:t>
            </a:r>
            <a:r>
              <a:rPr sz="1600" b="1" spc="-5" dirty="0">
                <a:solidFill>
                  <a:srgbClr val="444342"/>
                </a:solidFill>
                <a:latin typeface="Verdana"/>
                <a:cs typeface="Verdana"/>
              </a:rPr>
              <a:t>to </a:t>
            </a: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climate  change, including societal  transformation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053D56EE-2DBB-4146-B27F-A1CD0DC6C009}"/>
              </a:ext>
            </a:extLst>
          </p:cNvPr>
          <p:cNvSpPr txBox="1"/>
          <p:nvPr/>
        </p:nvSpPr>
        <p:spPr>
          <a:xfrm>
            <a:off x="9000322" y="3487536"/>
            <a:ext cx="807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44342"/>
                </a:solidFill>
                <a:latin typeface="Verdana"/>
                <a:cs typeface="Verdana"/>
              </a:rPr>
              <a:t>Cancer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D33CC69-23F4-4E65-8142-B314864610F7}"/>
              </a:ext>
            </a:extLst>
          </p:cNvPr>
          <p:cNvSpPr txBox="1"/>
          <p:nvPr/>
        </p:nvSpPr>
        <p:spPr>
          <a:xfrm>
            <a:off x="2089338" y="2871841"/>
            <a:ext cx="12249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5715" indent="-12700" algn="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H</a:t>
            </a:r>
            <a:r>
              <a:rPr sz="1600" b="1" spc="-15" dirty="0">
                <a:solidFill>
                  <a:srgbClr val="444342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444342"/>
                </a:solidFill>
                <a:latin typeface="Verdana"/>
                <a:cs typeface="Verdana"/>
              </a:rPr>
              <a:t>althy  o</a:t>
            </a:r>
            <a:r>
              <a:rPr sz="1600" b="1" spc="-15" dirty="0">
                <a:solidFill>
                  <a:srgbClr val="444342"/>
                </a:solidFill>
                <a:latin typeface="Verdana"/>
                <a:cs typeface="Verdana"/>
              </a:rPr>
              <a:t>c</a:t>
            </a: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ean</a:t>
            </a:r>
            <a:r>
              <a:rPr sz="1600" b="1" spc="-5" dirty="0">
                <a:solidFill>
                  <a:srgbClr val="444342"/>
                </a:solidFill>
                <a:latin typeface="Verdana"/>
                <a:cs typeface="Verdana"/>
              </a:rPr>
              <a:t>s,</a:t>
            </a:r>
            <a:endParaRPr sz="1600">
              <a:latin typeface="Verdana"/>
              <a:cs typeface="Verdana"/>
            </a:endParaRPr>
          </a:p>
          <a:p>
            <a:pPr marL="12700" marR="5715" indent="614045" algn="r">
              <a:lnSpc>
                <a:spcPct val="100000"/>
              </a:lnSpc>
            </a:pP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sea</a:t>
            </a:r>
            <a:r>
              <a:rPr sz="1600" b="1" spc="-5" dirty="0">
                <a:solidFill>
                  <a:srgbClr val="444342"/>
                </a:solidFill>
                <a:latin typeface="Verdana"/>
                <a:cs typeface="Verdana"/>
              </a:rPr>
              <a:t>s,  </a:t>
            </a: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c</a:t>
            </a:r>
            <a:r>
              <a:rPr sz="1600" b="1" spc="-20" dirty="0">
                <a:solidFill>
                  <a:srgbClr val="444342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444342"/>
                </a:solidFill>
                <a:latin typeface="Verdana"/>
                <a:cs typeface="Verdana"/>
              </a:rPr>
              <a:t>astal  and</a:t>
            </a:r>
            <a:r>
              <a:rPr sz="1600" b="1" spc="-65" dirty="0">
                <a:solidFill>
                  <a:srgbClr val="444342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inland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600" b="1" spc="-5" dirty="0">
                <a:solidFill>
                  <a:srgbClr val="444342"/>
                </a:solidFill>
                <a:latin typeface="Verdana"/>
                <a:cs typeface="Verdana"/>
              </a:rPr>
              <a:t>waters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A42A23AF-7A87-4B26-B3E7-E8415486B2B3}"/>
              </a:ext>
            </a:extLst>
          </p:cNvPr>
          <p:cNvSpPr txBox="1"/>
          <p:nvPr/>
        </p:nvSpPr>
        <p:spPr>
          <a:xfrm>
            <a:off x="8187142" y="5179558"/>
            <a:ext cx="12388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Soil health  </a:t>
            </a:r>
            <a:r>
              <a:rPr sz="1600" b="1" spc="-5" dirty="0">
                <a:solidFill>
                  <a:srgbClr val="444342"/>
                </a:solidFill>
                <a:latin typeface="Verdana"/>
                <a:cs typeface="Verdana"/>
              </a:rPr>
              <a:t>and </a:t>
            </a: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food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314CE741-F7CE-49B5-971E-BB3E6967EE60}"/>
              </a:ext>
            </a:extLst>
          </p:cNvPr>
          <p:cNvSpPr txBox="1"/>
          <p:nvPr/>
        </p:nvSpPr>
        <p:spPr>
          <a:xfrm>
            <a:off x="2354514" y="5258806"/>
            <a:ext cx="1858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Climate-neutral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44342"/>
                </a:solidFill>
                <a:latin typeface="Verdana"/>
                <a:cs typeface="Verdana"/>
              </a:rPr>
              <a:t>and smart</a:t>
            </a:r>
            <a:r>
              <a:rPr sz="1600" b="1" spc="-45" dirty="0">
                <a:solidFill>
                  <a:srgbClr val="444342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444342"/>
                </a:solidFill>
                <a:latin typeface="Verdana"/>
                <a:cs typeface="Verdana"/>
              </a:rPr>
              <a:t>cities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551AA852-1499-4A1E-BD6A-6772681DD23A}"/>
              </a:ext>
            </a:extLst>
          </p:cNvPr>
          <p:cNvSpPr/>
          <p:nvPr/>
        </p:nvSpPr>
        <p:spPr>
          <a:xfrm>
            <a:off x="4419432" y="4797796"/>
            <a:ext cx="1440180" cy="144018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C02BEB36-2FE1-46B4-82AB-4A9ED22EBBF6}"/>
              </a:ext>
            </a:extLst>
          </p:cNvPr>
          <p:cNvSpPr/>
          <p:nvPr/>
        </p:nvSpPr>
        <p:spPr>
          <a:xfrm>
            <a:off x="6473784" y="4797796"/>
            <a:ext cx="1437132" cy="144018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C2B9CE4-F924-4E93-87C4-92EA00033A53}"/>
              </a:ext>
            </a:extLst>
          </p:cNvPr>
          <p:cNvSpPr/>
          <p:nvPr/>
        </p:nvSpPr>
        <p:spPr>
          <a:xfrm>
            <a:off x="7671603" y="676327"/>
            <a:ext cx="2471018" cy="75692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Cluster 5, Cluster 2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E47DE98-5968-4425-AA40-3216294C0402}"/>
              </a:ext>
            </a:extLst>
          </p:cNvPr>
          <p:cNvSpPr/>
          <p:nvPr/>
        </p:nvSpPr>
        <p:spPr>
          <a:xfrm>
            <a:off x="9980889" y="3185199"/>
            <a:ext cx="1937084" cy="75692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Cluster 1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A2F55E5-347A-4A1B-92BE-AC5E89AC0791}"/>
              </a:ext>
            </a:extLst>
          </p:cNvPr>
          <p:cNvSpPr/>
          <p:nvPr/>
        </p:nvSpPr>
        <p:spPr>
          <a:xfrm>
            <a:off x="9702253" y="5136886"/>
            <a:ext cx="1937084" cy="75692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Cluster 6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9A268AD-F141-4FF5-A9E3-5B706FBA4D75}"/>
              </a:ext>
            </a:extLst>
          </p:cNvPr>
          <p:cNvSpPr/>
          <p:nvPr/>
        </p:nvSpPr>
        <p:spPr>
          <a:xfrm>
            <a:off x="368297" y="3166330"/>
            <a:ext cx="1937084" cy="75692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Cluster 6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DCAC24E-D25B-4145-8E99-8F99A5BF0752}"/>
              </a:ext>
            </a:extLst>
          </p:cNvPr>
          <p:cNvSpPr/>
          <p:nvPr/>
        </p:nvSpPr>
        <p:spPr>
          <a:xfrm>
            <a:off x="415339" y="5143031"/>
            <a:ext cx="1937084" cy="75692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Cluster 5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1AA5-3717-475A-87D2-C352E1A06ABB}" type="slidenum">
              <a:rPr lang="it-IT" altLang="it-IT" smtClean="0"/>
              <a:pPr/>
              <a:t>46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2361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46312" y="1693888"/>
            <a:ext cx="111535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dirty="0"/>
              <a:t>There is </a:t>
            </a:r>
            <a:r>
              <a:rPr lang="en-GB" sz="2800" b="1" dirty="0"/>
              <a:t>no fixed budget </a:t>
            </a:r>
            <a:r>
              <a:rPr lang="en-GB" sz="2800" dirty="0"/>
              <a:t>for each mission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dirty="0"/>
              <a:t>During the </a:t>
            </a:r>
            <a:r>
              <a:rPr lang="en-GB" sz="2800" b="1" dirty="0"/>
              <a:t>first three years </a:t>
            </a:r>
            <a:r>
              <a:rPr lang="en-GB" sz="2800" dirty="0"/>
              <a:t>of the programme, a </a:t>
            </a:r>
            <a:r>
              <a:rPr lang="en-GB" sz="2800" b="1" dirty="0"/>
              <a:t>maximum of 10% </a:t>
            </a:r>
            <a:r>
              <a:rPr lang="en-GB" sz="2800" dirty="0"/>
              <a:t>of the annual budget of </a:t>
            </a:r>
            <a:r>
              <a:rPr lang="en-GB" sz="2800" b="1" dirty="0"/>
              <a:t>Pillar II</a:t>
            </a:r>
            <a:r>
              <a:rPr lang="en-GB" sz="2800" dirty="0"/>
              <a:t> shall be programmed through specific calls for implementing the missions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dirty="0"/>
              <a:t>For the remaining part of the programme, and </a:t>
            </a:r>
            <a:r>
              <a:rPr lang="en-GB" sz="2800" b="1" dirty="0"/>
              <a:t>only after a positive assessment</a:t>
            </a:r>
            <a:r>
              <a:rPr lang="en-GB" sz="2800" dirty="0"/>
              <a:t> of the mission selection and management process, this </a:t>
            </a:r>
            <a:r>
              <a:rPr lang="en-GB" sz="2800" b="1" dirty="0"/>
              <a:t>percentage may be increased</a:t>
            </a:r>
            <a:endParaRPr lang="en-US" sz="2800" b="1" i="1" dirty="0"/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006C4EDE-B06C-431C-B22C-9711E751D50F}"/>
              </a:ext>
            </a:extLst>
          </p:cNvPr>
          <p:cNvSpPr txBox="1">
            <a:spLocks/>
          </p:cNvSpPr>
          <p:nvPr/>
        </p:nvSpPr>
        <p:spPr>
          <a:xfrm>
            <a:off x="977537" y="765305"/>
            <a:ext cx="10515600" cy="84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u="heavy" kern="1200" baseline="0">
                <a:solidFill>
                  <a:schemeClr val="tx1"/>
                </a:solidFill>
                <a:uFill>
                  <a:solidFill>
                    <a:srgbClr val="19418A"/>
                  </a:solidFill>
                </a:u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MISSION – </a:t>
            </a:r>
            <a:r>
              <a:rPr lang="en-US" b="0" dirty="0"/>
              <a:t>BUDGET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47</a:t>
            </a:fld>
            <a:endParaRPr lang="it-IT"/>
          </a:p>
        </p:txBody>
      </p:sp>
      <p:pic>
        <p:nvPicPr>
          <p:cNvPr id="4098" name="Picture 2" descr="The importance of budget monitoring | Education Busin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3474" y="682543"/>
            <a:ext cx="3606346" cy="202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2877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2F79D3-3B4A-4F8B-906C-AB9E7689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687388"/>
            <a:ext cx="10515600" cy="928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/>
              <a:t>MISSION CANCER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89A639-673E-4A4B-8F89-E1BA71A7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3813175"/>
            <a:ext cx="7721600" cy="22590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400"/>
              <a:t>Aggiornata la pagina delle Mission sul sito della Commissione: </a:t>
            </a:r>
            <a:r>
              <a:rPr lang="it-IT" sz="2400">
                <a:hlinkClick r:id="rId2"/>
              </a:rPr>
              <a:t>https://ec.europa.eu/info/horizon-europe/missions-horizon-europe_en</a:t>
            </a:r>
            <a:endParaRPr lang="it-IT" sz="2400"/>
          </a:p>
          <a:p>
            <a:pPr lvl="1" fontAlgn="auto">
              <a:spcAft>
                <a:spcPts val="0"/>
              </a:spcAft>
              <a:defRPr/>
            </a:pPr>
            <a:r>
              <a:rPr lang="it-IT" sz="1800"/>
              <a:t>Nomine dei </a:t>
            </a:r>
            <a:r>
              <a:rPr lang="it-IT" sz="1800" b="1" err="1"/>
              <a:t>mission</a:t>
            </a:r>
            <a:r>
              <a:rPr lang="it-IT" sz="1800" b="1"/>
              <a:t> </a:t>
            </a:r>
            <a:r>
              <a:rPr lang="it-IT" sz="1800" b="1" err="1"/>
              <a:t>managers</a:t>
            </a:r>
            <a:r>
              <a:rPr lang="it-IT" sz="1800"/>
              <a:t> e dei vice: </a:t>
            </a:r>
            <a:r>
              <a:rPr lang="it-IT" sz="1800">
                <a:hlinkClick r:id="rId2"/>
              </a:rPr>
              <a:t>https://ec.europa.eu/info/horizon-europe/missions-horizon-europe_en</a:t>
            </a:r>
            <a:r>
              <a:rPr lang="it-IT" sz="1800"/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sz="1800"/>
              <a:t>Schede per la valutazione dei </a:t>
            </a:r>
            <a:r>
              <a:rPr lang="it-IT" sz="1800" b="1"/>
              <a:t>piani d’implementazione</a:t>
            </a:r>
            <a:r>
              <a:rPr lang="it-IT" sz="1800"/>
              <a:t>, che dovrebbero essere presentati a giugno: </a:t>
            </a:r>
            <a:r>
              <a:rPr lang="it-IT" sz="1800">
                <a:hlinkClick r:id="rId3"/>
              </a:rPr>
              <a:t>https://ec.europa.eu/info/horizon-europe/missions-horizon-europe/assessment-criteria_en</a:t>
            </a:r>
            <a:r>
              <a:rPr lang="it-IT" sz="1800"/>
              <a:t> 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it-IT" sz="24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A367818-2752-4242-A430-C04A91FB504A}"/>
              </a:ext>
            </a:extLst>
          </p:cNvPr>
          <p:cNvSpPr/>
          <p:nvPr/>
        </p:nvSpPr>
        <p:spPr>
          <a:xfrm>
            <a:off x="8054975" y="3916363"/>
            <a:ext cx="4060825" cy="2889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57349" name="object 7">
            <a:extLst>
              <a:ext uri="{FF2B5EF4-FFF2-40B4-BE49-F238E27FC236}">
                <a16:creationId xmlns:a16="http://schemas.microsoft.com/office/drawing/2014/main" id="{34C4D596-8984-42B0-8788-C77E1F287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16075"/>
            <a:ext cx="2228850" cy="188436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7350" name="Rettangolo 5">
            <a:extLst>
              <a:ext uri="{FF2B5EF4-FFF2-40B4-BE49-F238E27FC236}">
                <a16:creationId xmlns:a16="http://schemas.microsoft.com/office/drawing/2014/main" id="{0206D9AC-B4E2-45DD-BBA4-1AC564CE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1392238"/>
            <a:ext cx="73056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2000" b="1" u="sng">
                <a:solidFill>
                  <a:srgbClr val="004494"/>
                </a:solidFill>
                <a:hlinkClick r:id="rId6"/>
              </a:rPr>
              <a:t>Conquering Cancer: Mission Possible</a:t>
            </a:r>
            <a:endParaRPr lang="en-US" altLang="es-ES" sz="1600">
              <a:solidFill>
                <a:srgbClr val="404040"/>
              </a:solidFill>
            </a:endParaRPr>
          </a:p>
          <a:p>
            <a:pPr eaLnBrk="1" hangingPunct="1"/>
            <a:br>
              <a:rPr lang="en-US" altLang="es-ES" sz="1600">
                <a:solidFill>
                  <a:srgbClr val="404040"/>
                </a:solidFill>
              </a:rPr>
            </a:br>
            <a:r>
              <a:rPr lang="en-US" altLang="es-ES" sz="2000">
                <a:solidFill>
                  <a:srgbClr val="404040"/>
                </a:solidFill>
              </a:rPr>
              <a:t>Targets by 2030: </a:t>
            </a:r>
            <a:r>
              <a:rPr lang="en-US" altLang="es-ES" sz="2000" b="1">
                <a:solidFill>
                  <a:srgbClr val="C00000"/>
                </a:solidFill>
              </a:rPr>
              <a:t>more than 3 million lives saved, living longer and better</a:t>
            </a:r>
            <a:r>
              <a:rPr lang="en-US" altLang="es-ES" sz="2000">
                <a:solidFill>
                  <a:srgbClr val="404040"/>
                </a:solidFill>
              </a:rPr>
              <a:t>: achieve a thorough </a:t>
            </a:r>
            <a:r>
              <a:rPr lang="en-US" altLang="es-ES" sz="2000" b="1">
                <a:solidFill>
                  <a:srgbClr val="002060"/>
                </a:solidFill>
              </a:rPr>
              <a:t>understanding</a:t>
            </a:r>
            <a:r>
              <a:rPr lang="en-US" altLang="es-ES" sz="2000">
                <a:solidFill>
                  <a:srgbClr val="404040"/>
                </a:solidFill>
              </a:rPr>
              <a:t> of cancer, </a:t>
            </a:r>
            <a:r>
              <a:rPr lang="en-US" altLang="es-ES" sz="2000" b="1">
                <a:solidFill>
                  <a:srgbClr val="002060"/>
                </a:solidFill>
              </a:rPr>
              <a:t>prevent</a:t>
            </a:r>
            <a:r>
              <a:rPr lang="en-US" altLang="es-ES" sz="2000">
                <a:solidFill>
                  <a:srgbClr val="404040"/>
                </a:solidFill>
              </a:rPr>
              <a:t> what is preventable, optimize </a:t>
            </a:r>
            <a:r>
              <a:rPr lang="en-US" altLang="es-ES" sz="2000" b="1">
                <a:solidFill>
                  <a:srgbClr val="002060"/>
                </a:solidFill>
              </a:rPr>
              <a:t>diagnosis and treatment</a:t>
            </a:r>
            <a:r>
              <a:rPr lang="en-US" altLang="es-ES" sz="2000">
                <a:solidFill>
                  <a:srgbClr val="404040"/>
                </a:solidFill>
              </a:rPr>
              <a:t>, support the </a:t>
            </a:r>
            <a:r>
              <a:rPr lang="en-US" altLang="es-ES" sz="2000" b="1">
                <a:solidFill>
                  <a:srgbClr val="002060"/>
                </a:solidFill>
              </a:rPr>
              <a:t>quality of life </a:t>
            </a:r>
            <a:r>
              <a:rPr lang="en-US" altLang="es-ES" sz="2000">
                <a:solidFill>
                  <a:srgbClr val="404040"/>
                </a:solidFill>
              </a:rPr>
              <a:t>of all people exposed to cancer, and ensure </a:t>
            </a:r>
            <a:r>
              <a:rPr lang="en-US" altLang="es-ES" sz="2000" b="1">
                <a:solidFill>
                  <a:srgbClr val="002060"/>
                </a:solidFill>
              </a:rPr>
              <a:t>equitable access </a:t>
            </a:r>
            <a:r>
              <a:rPr lang="en-US" altLang="es-ES" sz="2000">
                <a:solidFill>
                  <a:srgbClr val="404040"/>
                </a:solidFill>
              </a:rPr>
              <a:t>to the above across Europe.</a:t>
            </a:r>
          </a:p>
          <a:p>
            <a:pPr eaLnBrk="1" hangingPunct="1"/>
            <a:endParaRPr lang="en-US" altLang="es-ES" sz="1400">
              <a:solidFill>
                <a:srgbClr val="404040"/>
              </a:solidFill>
            </a:endParaRPr>
          </a:p>
        </p:txBody>
      </p:sp>
      <p:sp>
        <p:nvSpPr>
          <p:cNvPr id="57351" name="Rettangolo 6">
            <a:extLst>
              <a:ext uri="{FF2B5EF4-FFF2-40B4-BE49-F238E27FC236}">
                <a16:creationId xmlns:a16="http://schemas.microsoft.com/office/drawing/2014/main" id="{531EDC11-9438-4BB9-B52C-D8F098992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425" y="1414463"/>
            <a:ext cx="2262188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b="1">
                <a:solidFill>
                  <a:schemeClr val="bg1"/>
                </a:solidFill>
                <a:cs typeface="Arial" panose="020B0604020202020204" pitchFamily="34" charset="0"/>
              </a:rPr>
              <a:t>13 recommendations</a:t>
            </a:r>
            <a:r>
              <a:rPr lang="en-US" altLang="es-ES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it-IT" altLang="es-ES">
              <a:solidFill>
                <a:schemeClr val="bg1"/>
              </a:solidFill>
            </a:endParaRPr>
          </a:p>
        </p:txBody>
      </p:sp>
      <p:sp>
        <p:nvSpPr>
          <p:cNvPr id="57352" name="object 6">
            <a:extLst>
              <a:ext uri="{FF2B5EF4-FFF2-40B4-BE49-F238E27FC236}">
                <a16:creationId xmlns:a16="http://schemas.microsoft.com/office/drawing/2014/main" id="{409DE022-E896-4707-B9C4-375922BBF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9275" y="879475"/>
            <a:ext cx="1441450" cy="14398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D80B4BE-7683-43E8-8A0D-EB7605BF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09" y="1257105"/>
            <a:ext cx="11922007" cy="23074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HORIZON-MISS-2021-CANCER-02-01: </a:t>
            </a:r>
            <a:r>
              <a:rPr lang="en-US" sz="18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Develop new methods and technologies for </a:t>
            </a:r>
            <a:r>
              <a:rPr lang="en-US" sz="18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screening and early detection </a:t>
            </a:r>
            <a:r>
              <a:rPr lang="en-US" sz="1800" b="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(RIA)</a:t>
            </a:r>
            <a:br>
              <a:rPr lang="en-US" sz="18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HORIZON-MISS-2021-CANCER-02-02: </a:t>
            </a:r>
            <a:r>
              <a:rPr lang="en-US" sz="18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Develop and validate a set of </a:t>
            </a:r>
            <a:r>
              <a:rPr lang="en-US" sz="18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quality-of-life measures for cancer patients and survivors </a:t>
            </a:r>
            <a:r>
              <a:rPr lang="en-US" sz="1800" b="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(RIA)</a:t>
            </a:r>
            <a:br>
              <a:rPr lang="en-US" sz="18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br>
              <a:rPr lang="en-US" sz="1400" dirty="0"/>
            </a:br>
            <a:r>
              <a:rPr lang="en-US" sz="18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HORIZON-MISS-2021-CANCER-02-03: Better </a:t>
            </a:r>
            <a:r>
              <a:rPr lang="en-US" sz="18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understand healthy versus cancer cells </a:t>
            </a:r>
            <a:r>
              <a:rPr lang="en-US" sz="18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at individual and population level </a:t>
            </a:r>
            <a:r>
              <a:rPr lang="en-US" sz="1800" b="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(RIA)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DE1FC48-B32A-4D8E-ABA4-1834B1369E68}"/>
              </a:ext>
            </a:extLst>
          </p:cNvPr>
          <p:cNvSpPr txBox="1">
            <a:spLocks/>
          </p:cNvSpPr>
          <p:nvPr/>
        </p:nvSpPr>
        <p:spPr>
          <a:xfrm>
            <a:off x="729842" y="835168"/>
            <a:ext cx="8442150" cy="782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3400" b="1">
                <a:solidFill>
                  <a:srgbClr val="C000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Mission on Cancer: </a:t>
            </a:r>
            <a:r>
              <a:rPr lang="de-DE" dirty="0" err="1"/>
              <a:t>topics</a:t>
            </a:r>
            <a:r>
              <a:rPr lang="de-DE" dirty="0"/>
              <a:t> in 2021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example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65D09B9-064A-4D66-B79D-7935DDDDCCC9}"/>
              </a:ext>
            </a:extLst>
          </p:cNvPr>
          <p:cNvSpPr txBox="1"/>
          <p:nvPr/>
        </p:nvSpPr>
        <p:spPr>
          <a:xfrm>
            <a:off x="1182847" y="4418958"/>
            <a:ext cx="3294776" cy="805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b="1" dirty="0"/>
              <a:t>Opening: 22 Dec 2021</a:t>
            </a:r>
            <a:endParaRPr lang="it-IT" sz="2000" b="1" dirty="0"/>
          </a:p>
          <a:p>
            <a:r>
              <a:rPr lang="en-GB" sz="2000" b="1" dirty="0"/>
              <a:t>Deadline(s): 26 Apr 2022</a:t>
            </a:r>
            <a:endParaRPr lang="it-IT" sz="20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1C47FCF-066E-48B6-B561-4A4A91278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122" y="3365384"/>
            <a:ext cx="6224630" cy="34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4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2B101-7B97-265E-EEF2-835E9BF9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11" y="745209"/>
            <a:ext cx="10515600" cy="928688"/>
          </a:xfrm>
        </p:spPr>
        <p:txBody>
          <a:bodyPr>
            <a:normAutofit/>
          </a:bodyPr>
          <a:lstStyle/>
          <a:p>
            <a:r>
              <a:rPr lang="it-IT" sz="3600" u="none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NCP projects: SERVICES FOR APPLICANTS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0318DC-C4B9-35ED-DD77-4902A4F5A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1" y="58188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2"/>
              </a:rPr>
              <a:t>https://horizoneuropencpportal.eu/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B77F5BA0-4479-FB84-5B4A-189AF5EF3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297714"/>
              </p:ext>
            </p:extLst>
          </p:nvPr>
        </p:nvGraphicFramePr>
        <p:xfrm>
          <a:off x="467811" y="1808471"/>
          <a:ext cx="11626127" cy="390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900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6571F1-04AD-4420-CB9C-F0DB4D85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Matchmaking events on  Cluster 1 Health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EDD0B-FD06-EDE6-43F8-8A184F8C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09" y="1595535"/>
            <a:ext cx="11489874" cy="3919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u="sng" dirty="0"/>
              <a:t>PAST:</a:t>
            </a:r>
          </a:p>
          <a:p>
            <a:r>
              <a:rPr lang="it-IT" sz="1600" b="1" u="sng" dirty="0"/>
              <a:t>19 Gennaio 2023 (virtuale)</a:t>
            </a:r>
            <a:r>
              <a:rPr lang="it-IT" sz="1600" b="1" dirty="0"/>
              <a:t>: </a:t>
            </a:r>
            <a:r>
              <a:rPr lang="it-IT" sz="1600" i="1" dirty="0" err="1"/>
              <a:t>Infoday</a:t>
            </a:r>
            <a:r>
              <a:rPr lang="it-IT" sz="1600" i="1" dirty="0"/>
              <a:t> WP CL1 2023-2024</a:t>
            </a:r>
          </a:p>
          <a:p>
            <a:pPr marL="0" indent="0">
              <a:buNone/>
            </a:pPr>
            <a:r>
              <a:rPr lang="it-IT" sz="1600" dirty="0"/>
              <a:t>	</a:t>
            </a:r>
          </a:p>
          <a:p>
            <a:r>
              <a:rPr lang="it-IT" sz="1600" b="1" u="sng" dirty="0"/>
              <a:t>20 Gennaio 2023 (virtuale)</a:t>
            </a:r>
            <a:r>
              <a:rPr lang="it-IT" sz="1600" b="1" dirty="0"/>
              <a:t>: </a:t>
            </a:r>
            <a:r>
              <a:rPr lang="it-IT" sz="1600" i="1" dirty="0"/>
              <a:t>International Brokerage Event CL1</a:t>
            </a:r>
          </a:p>
          <a:p>
            <a:pPr marL="0" indent="0">
              <a:buNone/>
            </a:pPr>
            <a:r>
              <a:rPr lang="it-IT" sz="1800" b="0" i="0" dirty="0">
                <a:effectLst/>
                <a:latin typeface="Calibri" panose="020F0502020204030204" pitchFamily="34" charset="0"/>
                <a:hlinkClick r:id="rId2"/>
              </a:rPr>
              <a:t>https://research-and-innovation.ec.europa.eu/events/horizon-europe-info-days/cluster-1_en</a:t>
            </a:r>
            <a:endParaRPr lang="it-IT" sz="1800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b="1" u="sng" dirty="0" err="1"/>
              <a:t>Upcoming</a:t>
            </a:r>
            <a:r>
              <a:rPr lang="it-IT" b="1" u="sng" dirty="0"/>
              <a:t>: </a:t>
            </a:r>
          </a:p>
          <a:p>
            <a:pPr marL="0" indent="0">
              <a:buNone/>
            </a:pPr>
            <a:r>
              <a:rPr lang="it-IT" u="sng" dirty="0"/>
              <a:t>1° of June 2023: EC </a:t>
            </a:r>
            <a:r>
              <a:rPr lang="it-IT" u="sng" dirty="0" err="1"/>
              <a:t>Infoday</a:t>
            </a:r>
            <a:r>
              <a:rPr lang="it-IT" u="sng" dirty="0"/>
              <a:t> on </a:t>
            </a:r>
            <a:r>
              <a:rPr lang="it-IT" u="sng" dirty="0" err="1"/>
              <a:t>topics</a:t>
            </a:r>
            <a:r>
              <a:rPr lang="it-IT" u="sng" dirty="0"/>
              <a:t> 2024 </a:t>
            </a:r>
          </a:p>
          <a:p>
            <a:pPr marL="0" indent="0">
              <a:buNone/>
            </a:pPr>
            <a:r>
              <a:rPr lang="it-IT" u="sng" dirty="0"/>
              <a:t>2° of June 2023: Brokerage event on </a:t>
            </a:r>
            <a:r>
              <a:rPr lang="it-IT" u="sng" dirty="0" err="1"/>
              <a:t>topics</a:t>
            </a:r>
            <a:r>
              <a:rPr lang="it-IT" u="sng" dirty="0"/>
              <a:t> 2024</a:t>
            </a:r>
          </a:p>
          <a:p>
            <a:pPr marL="0" indent="0">
              <a:buNone/>
            </a:pPr>
            <a:r>
              <a:rPr lang="it-IT" u="sng" dirty="0"/>
              <a:t>5° of June 2023: Paris, </a:t>
            </a:r>
            <a:r>
              <a:rPr lang="it-IT" u="sng" dirty="0" err="1"/>
              <a:t>onsite</a:t>
            </a:r>
            <a:r>
              <a:rPr lang="it-IT" u="sng" dirty="0"/>
              <a:t> Brokerage event on SSH and Health </a:t>
            </a:r>
          </a:p>
          <a:p>
            <a:pPr marL="0" indent="0">
              <a:buNone/>
            </a:pPr>
            <a:endParaRPr lang="it-IT" i="1" dirty="0"/>
          </a:p>
        </p:txBody>
      </p:sp>
      <p:pic>
        <p:nvPicPr>
          <p:cNvPr id="3074" name="Picture 2" descr="Top Events to look into for the month of April 2022, for students and  professionals in the Development Sector-ngobox-06 Apr . 2022">
            <a:extLst>
              <a:ext uri="{FF2B5EF4-FFF2-40B4-BE49-F238E27FC236}">
                <a16:creationId xmlns:a16="http://schemas.microsoft.com/office/drawing/2014/main" id="{915F19AE-F535-3961-B5E7-E5A344213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1511"/>
          <a:stretch/>
        </p:blipFill>
        <p:spPr bwMode="auto">
          <a:xfrm>
            <a:off x="9468433" y="720813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86A0632A-72F5-5611-5657-D717D1AF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259" y="5275688"/>
            <a:ext cx="857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6"/>
            <a:extLst>
              <a:ext uri="{FF2B5EF4-FFF2-40B4-BE49-F238E27FC236}">
                <a16:creationId xmlns:a16="http://schemas.microsoft.com/office/drawing/2014/main" id="{6D8DB03E-B806-2208-91F8-77FA1EBD2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8242" y="5279936"/>
            <a:ext cx="857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8"/>
            <a:extLst>
              <a:ext uri="{FF2B5EF4-FFF2-40B4-BE49-F238E27FC236}">
                <a16:creationId xmlns:a16="http://schemas.microsoft.com/office/drawing/2014/main" id="{FBAC8563-2827-1463-B84B-0FDD57A6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913" y="3639586"/>
            <a:ext cx="3373794" cy="11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01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7"/>
          </p:nvPr>
        </p:nvSpPr>
        <p:spPr>
          <a:xfrm>
            <a:off x="838200" y="1870589"/>
            <a:ext cx="10486869" cy="3523739"/>
          </a:xfrm>
        </p:spPr>
        <p:txBody>
          <a:bodyPr>
            <a:normAutofit fontScale="85000" lnSpcReduction="20000"/>
          </a:bodyPr>
          <a:lstStyle/>
          <a:p>
            <a:pPr marL="182558" indent="-1777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Register to receive the latest updates of developments</a:t>
            </a:r>
          </a:p>
          <a:p>
            <a:pPr marL="182558" indent="-1777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Reach out to National Contact Points </a:t>
            </a:r>
            <a:r>
              <a:rPr lang="en-US" b="1" i="0" dirty="0">
                <a:effectLst/>
              </a:rPr>
              <a:t>Search by country and contact your NCP through the F&amp;T portal ! </a:t>
            </a:r>
            <a:r>
              <a:rPr lang="en-US" b="1" i="0" dirty="0">
                <a:effectLst/>
                <a:hlinkClick r:id="rId2"/>
              </a:rPr>
              <a:t>https://ec.europa.eu/info/fundingtenders/opportunities/portal/screen/support/ncp</a:t>
            </a:r>
            <a:endParaRPr lang="en-US" dirty="0">
              <a:solidFill>
                <a:srgbClr val="004494"/>
              </a:solidFill>
            </a:endParaRPr>
          </a:p>
          <a:p>
            <a:pPr marL="182558" indent="-1777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Become an independent evaluator for HE proposals</a:t>
            </a:r>
          </a:p>
          <a:p>
            <a:pPr marL="549261" lvl="1" indent="0">
              <a:spcAft>
                <a:spcPts val="600"/>
              </a:spcAft>
              <a:buNone/>
            </a:pPr>
            <a:r>
              <a:rPr lang="en-US" dirty="0">
                <a:solidFill>
                  <a:srgbClr val="004494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4494"/>
                </a:solidFill>
              </a:rPr>
              <a:t>ALL this can be done via </a:t>
            </a:r>
            <a:r>
              <a:rPr lang="en-US" b="1" dirty="0">
                <a:solidFill>
                  <a:srgbClr val="004494"/>
                </a:solidFill>
              </a:rPr>
              <a:t>EC portal for </a:t>
            </a:r>
            <a:r>
              <a:rPr lang="en-US" b="1" i="1" dirty="0">
                <a:solidFill>
                  <a:srgbClr val="004494"/>
                </a:solidFill>
              </a:rPr>
              <a:t>Funding &amp; Tenders Opportunities</a:t>
            </a:r>
            <a:r>
              <a:rPr lang="en-US" dirty="0">
                <a:solidFill>
                  <a:srgbClr val="004494"/>
                </a:solidFill>
              </a:rPr>
              <a:t>. </a:t>
            </a:r>
          </a:p>
          <a:p>
            <a:pPr marL="549261" lvl="1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4494"/>
                </a:solidFill>
                <a:hlinkClick r:id="rId3"/>
              </a:rPr>
              <a:t>https://ec.europa.eu/info/funding-tenders/opportunities/portal</a:t>
            </a:r>
            <a:r>
              <a:rPr lang="en-US" sz="1800" dirty="0">
                <a:solidFill>
                  <a:srgbClr val="004494"/>
                </a:solidFill>
              </a:rPr>
              <a:t> </a:t>
            </a:r>
          </a:p>
          <a:p>
            <a:pPr marL="92072">
              <a:spcAft>
                <a:spcPts val="600"/>
              </a:spcAft>
            </a:pPr>
            <a:r>
              <a:rPr lang="en-US" b="1" dirty="0">
                <a:solidFill>
                  <a:srgbClr val="004494"/>
                </a:solidFill>
              </a:rPr>
              <a:t>Horizon Europe Work </a:t>
            </a:r>
            <a:r>
              <a:rPr lang="en-US" b="1" dirty="0" err="1">
                <a:solidFill>
                  <a:srgbClr val="004494"/>
                </a:solidFill>
              </a:rPr>
              <a:t>Programmes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en-US" sz="1800" dirty="0">
                <a:solidFill>
                  <a:srgbClr val="004494"/>
                </a:solidFill>
              </a:rPr>
              <a:t>(</a:t>
            </a:r>
            <a:r>
              <a:rPr lang="en-US" sz="1800" dirty="0">
                <a:solidFill>
                  <a:srgbClr val="004494"/>
                </a:solidFill>
                <a:hlinkClick r:id="rId4"/>
              </a:rPr>
              <a:t>link</a:t>
            </a:r>
            <a:r>
              <a:rPr lang="en-US" sz="1800" dirty="0">
                <a:solidFill>
                  <a:srgbClr val="004494"/>
                </a:solidFill>
              </a:rPr>
              <a:t>) </a:t>
            </a:r>
            <a:r>
              <a:rPr lang="en-US" b="1" dirty="0">
                <a:solidFill>
                  <a:srgbClr val="004494"/>
                </a:solidFill>
              </a:rPr>
              <a:t>and </a:t>
            </a:r>
            <a:r>
              <a:rPr lang="en-US" b="1" dirty="0" err="1">
                <a:solidFill>
                  <a:srgbClr val="004494"/>
                </a:solidFill>
              </a:rPr>
              <a:t>Programme</a:t>
            </a:r>
            <a:r>
              <a:rPr lang="en-US" b="1" dirty="0">
                <a:solidFill>
                  <a:srgbClr val="004494"/>
                </a:solidFill>
              </a:rPr>
              <a:t> Guide </a:t>
            </a:r>
            <a:r>
              <a:rPr lang="en-US" sz="1800" dirty="0">
                <a:solidFill>
                  <a:srgbClr val="004494"/>
                </a:solidFill>
              </a:rPr>
              <a:t>(</a:t>
            </a:r>
            <a:r>
              <a:rPr lang="en-US" sz="1800" dirty="0">
                <a:solidFill>
                  <a:srgbClr val="004494"/>
                </a:solidFill>
                <a:hlinkClick r:id="rId5"/>
              </a:rPr>
              <a:t>link</a:t>
            </a:r>
            <a:r>
              <a:rPr lang="en-US" sz="1800" dirty="0">
                <a:solidFill>
                  <a:srgbClr val="004494"/>
                </a:solidFill>
              </a:rPr>
              <a:t>)</a:t>
            </a:r>
          </a:p>
          <a:p>
            <a:pPr marL="92072">
              <a:spcAft>
                <a:spcPts val="600"/>
              </a:spcAft>
            </a:pPr>
            <a:r>
              <a:rPr lang="en-US" b="1" dirty="0">
                <a:solidFill>
                  <a:srgbClr val="004494"/>
                </a:solidFill>
              </a:rPr>
              <a:t>Horizon Europe website</a:t>
            </a:r>
            <a:r>
              <a:rPr lang="en-US" dirty="0">
                <a:solidFill>
                  <a:srgbClr val="004494"/>
                </a:solidFill>
              </a:rPr>
              <a:t>: </a:t>
            </a:r>
            <a:r>
              <a:rPr lang="en-US" sz="1800" dirty="0">
                <a:solidFill>
                  <a:srgbClr val="004494"/>
                </a:solidFill>
                <a:hlinkClick r:id="rId6"/>
              </a:rPr>
              <a:t>http://ec.europa.eu/horizon-europe</a:t>
            </a:r>
            <a:endParaRPr lang="en-US" sz="1800" dirty="0">
              <a:solidFill>
                <a:srgbClr val="004494"/>
              </a:solidFill>
            </a:endParaRPr>
          </a:p>
          <a:p>
            <a:pPr marL="92072">
              <a:spcAft>
                <a:spcPts val="600"/>
              </a:spcAft>
            </a:pPr>
            <a:r>
              <a:rPr lang="en-US" b="1" dirty="0">
                <a:solidFill>
                  <a:srgbClr val="004494"/>
                </a:solidFill>
              </a:rPr>
              <a:t>EU-funded Health Research and Innovation: </a:t>
            </a:r>
            <a:r>
              <a:rPr lang="en-US" sz="1800" dirty="0">
                <a:solidFill>
                  <a:srgbClr val="004494"/>
                </a:solidFill>
                <a:hlinkClick r:id="rId7"/>
              </a:rPr>
              <a:t>https://ec.europa.eu/info/research-and-innovation/research-area/health-research-and-innovation_en</a:t>
            </a:r>
            <a:r>
              <a:rPr lang="en-US" sz="1800" dirty="0">
                <a:solidFill>
                  <a:srgbClr val="004494"/>
                </a:solidFill>
              </a:rPr>
              <a:t>  </a:t>
            </a:r>
          </a:p>
          <a:p>
            <a:pPr marL="92072">
              <a:spcAft>
                <a:spcPts val="600"/>
              </a:spcAft>
            </a:pPr>
            <a:endParaRPr lang="en-US" dirty="0">
              <a:solidFill>
                <a:srgbClr val="00449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3"/>
          <a:stretch/>
        </p:blipFill>
        <p:spPr>
          <a:xfrm>
            <a:off x="3506086" y="5238004"/>
            <a:ext cx="4555332" cy="1619997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199" y="611159"/>
            <a:ext cx="10615863" cy="624496"/>
          </a:xfrm>
        </p:spPr>
        <p:txBody>
          <a:bodyPr/>
          <a:lstStyle/>
          <a:p>
            <a:r>
              <a:rPr lang="de-DE" dirty="0" err="1">
                <a:solidFill>
                  <a:srgbClr val="931680"/>
                </a:solidFill>
              </a:rPr>
              <a:t>Horizon</a:t>
            </a:r>
            <a:r>
              <a:rPr lang="de-DE" dirty="0">
                <a:solidFill>
                  <a:srgbClr val="931680"/>
                </a:solidFill>
              </a:rPr>
              <a:t> Europe - Keep </a:t>
            </a:r>
            <a:r>
              <a:rPr lang="de-DE" dirty="0" err="1">
                <a:solidFill>
                  <a:srgbClr val="931680"/>
                </a:solidFill>
              </a:rPr>
              <a:t>informed</a:t>
            </a:r>
            <a:r>
              <a:rPr lang="de-DE" dirty="0">
                <a:solidFill>
                  <a:srgbClr val="931680"/>
                </a:solidFill>
              </a:rPr>
              <a:t> &amp; </a:t>
            </a:r>
            <a:r>
              <a:rPr lang="de-DE" dirty="0" err="1">
                <a:solidFill>
                  <a:srgbClr val="931680"/>
                </a:solidFill>
              </a:rPr>
              <a:t>Get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involved</a:t>
            </a:r>
            <a:endParaRPr lang="de-DE" dirty="0">
              <a:solidFill>
                <a:srgbClr val="931680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5783751" y="6492876"/>
            <a:ext cx="59807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>
                <a:solidFill>
                  <a:srgbClr val="4D4D4D">
                    <a:tint val="75000"/>
                  </a:srgbClr>
                </a:solidFill>
                <a:latin typeface="Arial"/>
              </a:rPr>
              <a:pPr/>
              <a:t>51</a:t>
            </a:fld>
            <a:endParaRPr lang="en-GB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976" y="1235655"/>
            <a:ext cx="2080275" cy="532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108000" tIns="54000" rIns="108000" bIns="108000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" y="6131287"/>
            <a:ext cx="2743200" cy="365125"/>
          </a:xfrm>
        </p:spPr>
        <p:txBody>
          <a:bodyPr/>
          <a:lstStyle/>
          <a:p>
            <a:pPr algn="l">
              <a:defRPr/>
            </a:pPr>
            <a:fld id="{F46C79FD-C571-418B-AB0F-5EE936C85276}" type="slidenum">
              <a:rPr lang="en-GB">
                <a:solidFill>
                  <a:srgbClr val="4D4D4D">
                    <a:tint val="75000"/>
                  </a:srgbClr>
                </a:solidFill>
                <a:latin typeface="Arial"/>
              </a:rPr>
              <a:pPr algn="l">
                <a:defRPr/>
              </a:pPr>
              <a:t>51</a:t>
            </a:fld>
            <a:endParaRPr lang="en-GB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216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B99F7-BAFD-4AD8-8104-7F743232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Useful</a:t>
            </a:r>
            <a:r>
              <a:rPr lang="it-IT"/>
              <a:t> Links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3AF38F-F70D-406B-AAC0-F809B3C0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81"/>
            <a:ext cx="10515600" cy="4578982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establishing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Horizon Europe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000" u="sng" dirty="0">
                <a:solidFill>
                  <a:schemeClr val="accent2"/>
                </a:solidFill>
                <a:hlinkClick r:id="rId3"/>
              </a:rPr>
              <a:t>https://data.consilium.europa.eu/doc/document/ST-7064-2020-INIT/it/pdf</a:t>
            </a:r>
            <a:endParaRPr lang="it-IT" sz="2000" u="sng" dirty="0">
              <a:solidFill>
                <a:schemeClr val="accent2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Corporate Model Grant Agreement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000" u="sng" dirty="0">
                <a:solidFill>
                  <a:schemeClr val="accent2"/>
                </a:solidFill>
                <a:hlinkClick r:id="rId4"/>
              </a:rPr>
              <a:t>https://ec.europa.eu/transparency/regdoc/rep/3/2020/EN/C-2020-3759-F1-EN-ANNEX-1-PART-1.PDF</a:t>
            </a:r>
            <a:endParaRPr lang="it-IT" sz="2000" u="sng" dirty="0">
              <a:solidFill>
                <a:schemeClr val="accent2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Horizon Europe MGA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000" u="sng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https://ec.europa.eu/info/funding-tenders/opportunities/docs/2021-2027/common/agr-contr/general-mga_horizon-euratom_en.pdf</a:t>
            </a:r>
            <a:endParaRPr lang="it-IT" sz="2000" u="sng" dirty="0">
              <a:solidFill>
                <a:schemeClr val="accent2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General </a:t>
            </a:r>
            <a:r>
              <a:rPr lang="it-IT" dirty="0" err="1">
                <a:solidFill>
                  <a:srgbClr val="000000"/>
                </a:solidFill>
                <a:latin typeface="Calibri" panose="020F0502020204030204"/>
              </a:rPr>
              <a:t>Annexes</a:t>
            </a: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/>
              </a:rPr>
              <a:t>Main</a:t>
            </a: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 WP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000" u="sng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https://ec.europa.eu/info/funding-tenders/opportunities/docs/2021-2027/horizon/wp-call/2021-2022/wp-13-general-annexes_horizon-2021-2022_en.pdf</a:t>
            </a:r>
            <a:endParaRPr lang="it-IT" sz="2000" u="sng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20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42276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1-logo APRE_orizzontale_DIGITA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231" y="1756633"/>
            <a:ext cx="3627780" cy="143981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46192" y="4177958"/>
            <a:ext cx="1977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www.apre.it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31362" y="3392577"/>
            <a:ext cx="2570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Email:cluster1@apre.it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623" y="4902485"/>
            <a:ext cx="2362121" cy="57071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878235" y="3777848"/>
            <a:ext cx="251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Tel. +39 06 48 93 9993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229E1D-6DD6-4525-BE04-368B0718C1E5}"/>
              </a:ext>
            </a:extLst>
          </p:cNvPr>
          <p:cNvSpPr txBox="1"/>
          <p:nvPr/>
        </p:nvSpPr>
        <p:spPr>
          <a:xfrm>
            <a:off x="7053176" y="2663687"/>
            <a:ext cx="429370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THANK YOU!</a:t>
            </a:r>
          </a:p>
          <a:p>
            <a:pPr algn="ctr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5100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sellaDiTesto 6">
            <a:extLst>
              <a:ext uri="{FF2B5EF4-FFF2-40B4-BE49-F238E27FC236}">
                <a16:creationId xmlns:a16="http://schemas.microsoft.com/office/drawing/2014/main" id="{DC33C553-D72B-D2E6-DC09-E765C67C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86" y="925975"/>
            <a:ext cx="10691446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600" b="1" dirty="0" err="1">
                <a:solidFill>
                  <a:schemeClr val="accent1"/>
                </a:solidFill>
                <a:uFill>
                  <a:solidFill>
                    <a:srgbClr val="19418A"/>
                  </a:solidFill>
                </a:u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Our</a:t>
            </a:r>
            <a:r>
              <a:rPr lang="it-IT" altLang="it-IT" sz="3600" b="1" dirty="0">
                <a:solidFill>
                  <a:schemeClr val="accent1"/>
                </a:solidFill>
                <a:uFill>
                  <a:solidFill>
                    <a:srgbClr val="19418A"/>
                  </a:solidFill>
                </a:u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NCP </a:t>
            </a:r>
            <a:r>
              <a:rPr lang="it-IT" altLang="it-IT" sz="3600" b="1" dirty="0" err="1">
                <a:solidFill>
                  <a:schemeClr val="accent1"/>
                </a:solidFill>
                <a:uFill>
                  <a:solidFill>
                    <a:srgbClr val="19418A"/>
                  </a:solidFill>
                </a:u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contacts</a:t>
            </a:r>
            <a:endParaRPr lang="it-IT" altLang="it-IT" sz="3600" b="1" dirty="0">
              <a:solidFill>
                <a:schemeClr val="accent1"/>
              </a:solidFill>
              <a:uFill>
                <a:solidFill>
                  <a:srgbClr val="19418A"/>
                </a:solidFill>
              </a:uFill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3600" b="1" dirty="0">
              <a:solidFill>
                <a:schemeClr val="accent1"/>
              </a:solidFill>
              <a:uFill>
                <a:solidFill>
                  <a:srgbClr val="19418A"/>
                </a:solidFill>
              </a:uFill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erc@apre.it</a:t>
            </a: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msca@apre.it</a:t>
            </a: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infra@apre.it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cluster1@apre.it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cluster2@apre.it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cluster3@apre.it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cluster4@apre.it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cluster5@apre.it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cluster6@apre.it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eic@apre.it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eit@apre.it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it-IT" b="1" i="0" u="sng" dirty="0">
                <a:solidFill>
                  <a:schemeClr val="accent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14"/>
              </a:rPr>
              <a:t>widera@apre.it</a:t>
            </a:r>
            <a:endParaRPr lang="it-IT" b="1" i="0" u="sng" dirty="0">
              <a:solidFill>
                <a:schemeClr val="accent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u="sng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1"/>
                </a:solidFill>
                <a:latin typeface="Poppins Bold" charset="0"/>
                <a:hlinkClick r:id="rId15"/>
              </a:rPr>
              <a:t>www.apre.it</a:t>
            </a:r>
            <a:endParaRPr lang="it-IT" altLang="it-IT" sz="2800" b="1" dirty="0">
              <a:solidFill>
                <a:schemeClr val="accent1"/>
              </a:solidFill>
              <a:latin typeface="Poppins Bold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1"/>
                </a:solidFill>
                <a:latin typeface="Poppins Bold" charset="0"/>
                <a:hlinkClick r:id="rId16"/>
              </a:rPr>
              <a:t>https://horizoneurope.apre.it/</a:t>
            </a:r>
            <a:r>
              <a:rPr lang="it-IT" altLang="it-IT" sz="2800" b="1" dirty="0">
                <a:solidFill>
                  <a:schemeClr val="accent1"/>
                </a:solidFill>
                <a:latin typeface="Poppins Bold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i="0" u="sng" dirty="0">
              <a:solidFill>
                <a:schemeClr val="accent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AB828-CF02-4636-835B-2E29F7E0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HORIZON EUROPE (2021 – 2027)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C80101-9FA9-4B74-B2CC-B1E6EF2C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3" y="1825625"/>
            <a:ext cx="4014787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€ 95,5 billion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/>
              <a:t>Pillar 2:  € 53,52 </a:t>
            </a:r>
            <a:r>
              <a:rPr lang="en-US" err="1"/>
              <a:t>bn</a:t>
            </a:r>
            <a:endParaRPr lang="en-US"/>
          </a:p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Health</a:t>
            </a:r>
            <a:r>
              <a:rPr lang="en-US"/>
              <a:t>: € 8,25 </a:t>
            </a:r>
            <a:r>
              <a:rPr lang="en-US" err="1"/>
              <a:t>bn</a:t>
            </a:r>
            <a:endParaRPr lang="en-US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2400"/>
              <a:t>  (</a:t>
            </a:r>
            <a:r>
              <a:rPr lang="en-US" sz="2400" i="1"/>
              <a:t>15% of all Clusters</a:t>
            </a:r>
            <a:r>
              <a:rPr lang="en-US" sz="2400"/>
              <a:t>)</a:t>
            </a:r>
            <a:endParaRPr lang="it-IT" sz="240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3C001793-1BA0-4B5B-A251-0B183D5E3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4600575"/>
            <a:ext cx="347027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355CAD5B-23DB-4710-90C6-C63C8F43334B}"/>
              </a:ext>
            </a:extLst>
          </p:cNvPr>
          <p:cNvCxnSpPr/>
          <p:nvPr/>
        </p:nvCxnSpPr>
        <p:spPr>
          <a:xfrm flipH="1">
            <a:off x="496888" y="2563813"/>
            <a:ext cx="363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>
            <a:extLst>
              <a:ext uri="{FF2B5EF4-FFF2-40B4-BE49-F238E27FC236}">
                <a16:creationId xmlns:a16="http://schemas.microsoft.com/office/drawing/2014/main" id="{8C3A9297-99DC-4B75-B066-BD40972C5E9E}"/>
              </a:ext>
            </a:extLst>
          </p:cNvPr>
          <p:cNvCxnSpPr/>
          <p:nvPr/>
        </p:nvCxnSpPr>
        <p:spPr>
          <a:xfrm rot="16200000" flipH="1">
            <a:off x="-657224" y="3695700"/>
            <a:ext cx="2627312" cy="3635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325B1C4A-2EFD-46F6-9D5C-4EE9FF56A2E4}"/>
              </a:ext>
            </a:extLst>
          </p:cNvPr>
          <p:cNvSpPr/>
          <p:nvPr/>
        </p:nvSpPr>
        <p:spPr>
          <a:xfrm>
            <a:off x="3133725" y="5476875"/>
            <a:ext cx="80963" cy="8413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2" name="Picture 2" descr="Image describing the preliminary structure of Horizon Europe. 3 pillars - Excellent science, global challenges and industrial competitiveness and innovative europe. ">
            <a:extLst>
              <a:ext uri="{FF2B5EF4-FFF2-40B4-BE49-F238E27FC236}">
                <a16:creationId xmlns:a16="http://schemas.microsoft.com/office/drawing/2014/main" id="{9BDA281D-B75E-4228-81BC-2FFBA5EE4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554" y="2065343"/>
            <a:ext cx="7472446" cy="38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76BB7DF-D528-43DC-AC48-413AC5DDE697}"/>
              </a:ext>
            </a:extLst>
          </p:cNvPr>
          <p:cNvSpPr/>
          <p:nvPr/>
        </p:nvSpPr>
        <p:spPr>
          <a:xfrm>
            <a:off x="7208668" y="2974019"/>
            <a:ext cx="2450238" cy="221942"/>
          </a:xfrm>
          <a:prstGeom prst="rect">
            <a:avLst/>
          </a:prstGeom>
          <a:solidFill>
            <a:srgbClr val="00CC0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BC38CC9-EA49-7810-AA4A-CA5F772B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588" y="1155701"/>
            <a:ext cx="10515600" cy="1500188"/>
          </a:xfrm>
        </p:spPr>
        <p:txBody>
          <a:bodyPr/>
          <a:lstStyle/>
          <a:p>
            <a:pPr>
              <a:defRPr/>
            </a:pPr>
            <a:r>
              <a:rPr lang="it-IT" dirty="0"/>
              <a:t>Health in </a:t>
            </a:r>
            <a:r>
              <a:rPr lang="it-IT" dirty="0" err="1"/>
              <a:t>other</a:t>
            </a:r>
            <a:r>
              <a:rPr lang="it-IT" dirty="0"/>
              <a:t> clusters of Pillar 2: bottom up versus </a:t>
            </a:r>
            <a:r>
              <a:rPr lang="it-IT" dirty="0" err="1"/>
              <a:t>topdown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4B4F00-087F-0757-DE5F-C939E3F4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08001"/>
            <a:ext cx="10515600" cy="647700"/>
          </a:xfrm>
        </p:spPr>
        <p:txBody>
          <a:bodyPr anchor="b"/>
          <a:lstStyle/>
          <a:p>
            <a:pPr>
              <a:defRPr/>
            </a:pPr>
            <a:r>
              <a:rPr lang="it-IT" dirty="0"/>
              <a:t>«Health» in Horizon Europe</a:t>
            </a:r>
          </a:p>
        </p:txBody>
      </p:sp>
      <p:pic>
        <p:nvPicPr>
          <p:cNvPr id="15364" name="Picture 11">
            <a:extLst>
              <a:ext uri="{FF2B5EF4-FFF2-40B4-BE49-F238E27FC236}">
                <a16:creationId xmlns:a16="http://schemas.microsoft.com/office/drawing/2014/main" id="{D9E04F0D-71C9-8260-B14C-4C4AFCBC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1" y="1793875"/>
            <a:ext cx="91567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0683A17E-AE54-C18C-393E-CA4246D6413F}"/>
              </a:ext>
            </a:extLst>
          </p:cNvPr>
          <p:cNvSpPr/>
          <p:nvPr/>
        </p:nvSpPr>
        <p:spPr>
          <a:xfrm>
            <a:off x="4926014" y="2752725"/>
            <a:ext cx="2259012" cy="279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reccia circolare a sinistra 3">
            <a:extLst>
              <a:ext uri="{FF2B5EF4-FFF2-40B4-BE49-F238E27FC236}">
                <a16:creationId xmlns:a16="http://schemas.microsoft.com/office/drawing/2014/main" id="{FBF44B59-3C00-5DE3-1668-E8570B01E0E4}"/>
              </a:ext>
            </a:extLst>
          </p:cNvPr>
          <p:cNvSpPr/>
          <p:nvPr/>
        </p:nvSpPr>
        <p:spPr>
          <a:xfrm>
            <a:off x="7185026" y="2860677"/>
            <a:ext cx="503239" cy="8858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reccia circolare in giù 5">
            <a:extLst>
              <a:ext uri="{FF2B5EF4-FFF2-40B4-BE49-F238E27FC236}">
                <a16:creationId xmlns:a16="http://schemas.microsoft.com/office/drawing/2014/main" id="{F9E59BF6-A605-7244-F7FD-6FCD8C66A7F0}"/>
              </a:ext>
            </a:extLst>
          </p:cNvPr>
          <p:cNvSpPr/>
          <p:nvPr/>
        </p:nvSpPr>
        <p:spPr>
          <a:xfrm>
            <a:off x="7026275" y="2033588"/>
            <a:ext cx="1473200" cy="730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Freccia circolare a destra 7">
            <a:extLst>
              <a:ext uri="{FF2B5EF4-FFF2-40B4-BE49-F238E27FC236}">
                <a16:creationId xmlns:a16="http://schemas.microsoft.com/office/drawing/2014/main" id="{8C94A37E-E86F-042B-02DA-B8958E12F872}"/>
              </a:ext>
            </a:extLst>
          </p:cNvPr>
          <p:cNvSpPr/>
          <p:nvPr/>
        </p:nvSpPr>
        <p:spPr>
          <a:xfrm rot="5400000">
            <a:off x="3738564" y="1360488"/>
            <a:ext cx="519113" cy="21923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3B7174A-BD1C-29EC-0304-6E1EE205A4FE}"/>
              </a:ext>
            </a:extLst>
          </p:cNvPr>
          <p:cNvSpPr/>
          <p:nvPr/>
        </p:nvSpPr>
        <p:spPr>
          <a:xfrm>
            <a:off x="4833940" y="3032125"/>
            <a:ext cx="2257425" cy="1539875"/>
          </a:xfrm>
          <a:prstGeom prst="roundRect">
            <a:avLst/>
          </a:prstGeom>
          <a:noFill/>
          <a:ln w="28575">
            <a:solidFill>
              <a:srgbClr val="132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012D997-76D9-EF77-0C43-A257025C49B4}"/>
              </a:ext>
            </a:extLst>
          </p:cNvPr>
          <p:cNvSpPr/>
          <p:nvPr/>
        </p:nvSpPr>
        <p:spPr>
          <a:xfrm>
            <a:off x="7712077" y="2752726"/>
            <a:ext cx="2449513" cy="382588"/>
          </a:xfrm>
          <a:prstGeom prst="roundRect">
            <a:avLst/>
          </a:prstGeom>
          <a:noFill/>
          <a:ln w="28575">
            <a:solidFill>
              <a:srgbClr val="132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B3C08EF-60F8-9557-9567-7FD31FFC0B9D}"/>
              </a:ext>
            </a:extLst>
          </p:cNvPr>
          <p:cNvSpPr/>
          <p:nvPr/>
        </p:nvSpPr>
        <p:spPr>
          <a:xfrm>
            <a:off x="1400175" y="2716214"/>
            <a:ext cx="2692400" cy="1485900"/>
          </a:xfrm>
          <a:prstGeom prst="roundRect">
            <a:avLst/>
          </a:prstGeom>
          <a:noFill/>
          <a:ln w="28575">
            <a:solidFill>
              <a:srgbClr val="132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3254119" y="1167607"/>
          <a:ext cx="5268578" cy="472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DF7AC1A7-1B9C-47FC-9881-068D843D9587}"/>
              </a:ext>
            </a:extLst>
          </p:cNvPr>
          <p:cNvSpPr txBox="1">
            <a:spLocks/>
          </p:cNvSpPr>
          <p:nvPr/>
        </p:nvSpPr>
        <p:spPr>
          <a:xfrm>
            <a:off x="1472288" y="628835"/>
            <a:ext cx="10515600" cy="928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u="heavy" kern="1200" baseline="0" smtClean="0">
                <a:solidFill>
                  <a:schemeClr val="tx1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COMPLEMENTARITIES WITH OTHER PILLARS AND  CLUSTERS</a:t>
            </a:r>
          </a:p>
        </p:txBody>
      </p:sp>
    </p:spTree>
    <p:extLst>
      <p:ext uri="{BB962C8B-B14F-4D97-AF65-F5344CB8AC3E}">
        <p14:creationId xmlns:p14="http://schemas.microsoft.com/office/powerpoint/2010/main" val="327378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OLORI APR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428A"/>
      </a:accent1>
      <a:accent2>
        <a:srgbClr val="28B032"/>
      </a:accent2>
      <a:accent3>
        <a:srgbClr val="A8A9AD"/>
      </a:accent3>
      <a:accent4>
        <a:srgbClr val="111B4C"/>
      </a:accent4>
      <a:accent5>
        <a:srgbClr val="6886B8"/>
      </a:accent5>
      <a:accent6>
        <a:srgbClr val="FFFFFF"/>
      </a:accent6>
      <a:hlink>
        <a:srgbClr val="28B032"/>
      </a:hlink>
      <a:folHlink>
        <a:srgbClr val="A8A9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Istituzionale_modello" id="{988ED8A4-C5E1-4469-9F88-8A93F95EDBDE}" vid="{D54C6236-D283-459E-8091-5151E463BCC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4593</Words>
  <Application>Microsoft Office PowerPoint</Application>
  <PresentationFormat>Widescreen</PresentationFormat>
  <Paragraphs>476</Paragraphs>
  <Slides>53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64" baseType="lpstr">
      <vt:lpstr>Arial</vt:lpstr>
      <vt:lpstr>Book Antiqua</vt:lpstr>
      <vt:lpstr>Calibri</vt:lpstr>
      <vt:lpstr>Calibri Light</vt:lpstr>
      <vt:lpstr>Carlito</vt:lpstr>
      <vt:lpstr>Courier New</vt:lpstr>
      <vt:lpstr>Poppins</vt:lpstr>
      <vt:lpstr>Poppins Bold</vt:lpstr>
      <vt:lpstr>Verdana</vt:lpstr>
      <vt:lpstr>Wingdings</vt:lpstr>
      <vt:lpstr>Tema di Office</vt:lpstr>
      <vt:lpstr>Horizon Europe Programme - Health</vt:lpstr>
      <vt:lpstr>Agenda  </vt:lpstr>
      <vt:lpstr>National Contact Points – NCPs WHAT WE OFFER</vt:lpstr>
      <vt:lpstr>NCP NETWORKS IN HORIZON EUROPE</vt:lpstr>
      <vt:lpstr>NCP projects: SERVICES FOR APPLICANTS  </vt:lpstr>
      <vt:lpstr>Presentazione standard di PowerPoint</vt:lpstr>
      <vt:lpstr>HORIZON EUROPE (2021 – 2027)</vt:lpstr>
      <vt:lpstr>«Health» in Horizon Europe</vt:lpstr>
      <vt:lpstr>Presentazione standard di PowerPoint</vt:lpstr>
      <vt:lpstr>Presentazione standard di PowerPoint</vt:lpstr>
      <vt:lpstr>Main Types of Action</vt:lpstr>
      <vt:lpstr>Maximum funding rates</vt:lpstr>
      <vt:lpstr>SPECIFIC OBJECTIVES Cluster Health </vt:lpstr>
      <vt:lpstr>EC Policy priorities for Cluster 1 Health</vt:lpstr>
      <vt:lpstr>WORK PROGRAMME “HEALTH” 2023-2024 6 Destinations</vt:lpstr>
      <vt:lpstr>Presentazione standard di PowerPoint</vt:lpstr>
      <vt:lpstr>Presentazione standard di PowerPoint</vt:lpstr>
      <vt:lpstr>CLUSTER HEALTH | DESTINATION 1</vt:lpstr>
      <vt:lpstr>CLUSTER HEALTH | DESTINATION 1</vt:lpstr>
      <vt:lpstr>CLUSTER HEALTH | DESTINATION 2</vt:lpstr>
      <vt:lpstr>CLUSTER HEALTH | DESTINATION 2</vt:lpstr>
      <vt:lpstr>CLUSTER HEALTH | DESTINATION 3</vt:lpstr>
      <vt:lpstr>CLUSTER HEALTH | DESTINATION 3*</vt:lpstr>
      <vt:lpstr>CLUSTER HEALTH | DESTINATION 4</vt:lpstr>
      <vt:lpstr>CLUSTER HEALTH | DESTINATION 4</vt:lpstr>
      <vt:lpstr>CLUSTER HEALTH | DESTINATION 5</vt:lpstr>
      <vt:lpstr>CLUSTER HEALTH | DESTINATION 5</vt:lpstr>
      <vt:lpstr>CLUSTER HEALTH | DESTINATION 6</vt:lpstr>
      <vt:lpstr>CLUSTER HEALTH | DESTINATION 6</vt:lpstr>
      <vt:lpstr>BUDGET IN WPS AND PER DESTINATIONS*</vt:lpstr>
      <vt:lpstr>Presentazione standard di PowerPoint</vt:lpstr>
      <vt:lpstr>PARTNERSHIPS IN HE </vt:lpstr>
      <vt:lpstr>Presentazione standard di PowerPoint</vt:lpstr>
      <vt:lpstr>EU PARTNERSHIP |HEALTH</vt:lpstr>
      <vt:lpstr>Presentazione standard di PowerPoint</vt:lpstr>
      <vt:lpstr>IHI – EU PPP Partnership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MISSIONS</vt:lpstr>
      <vt:lpstr>MISSIONS</vt:lpstr>
      <vt:lpstr>Presentazione standard di PowerPoint</vt:lpstr>
      <vt:lpstr>Presentazione standard di PowerPoint</vt:lpstr>
      <vt:lpstr>MISSION CANCER</vt:lpstr>
      <vt:lpstr>HORIZON-MISS-2021-CANCER-02-01: Develop new methods and technologies for screening and early detection (RIA)  HORIZON-MISS-2021-CANCER-02-02: Develop and validate a set of quality-of-life measures for cancer patients and survivors (RIA)  HORIZON-MISS-2021-CANCER-02-03: Better understand healthy versus cancer cells at individual and population level (RIA)</vt:lpstr>
      <vt:lpstr>Matchmaking events on  Cluster 1 Health</vt:lpstr>
      <vt:lpstr>Horizon Europe - Keep informed &amp; Get involved</vt:lpstr>
      <vt:lpstr>Useful Links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Percorso formativo verso Horizon Europe:   SCENARIO E PROSPETTIVE DEL NUOVO PROGRAMMA EUROPEO PER LA RICERCA E L'INNOVAZIONE</dc:title>
  <dc:creator>Serena Borgna</dc:creator>
  <cp:lastModifiedBy>Caterina Buonocore</cp:lastModifiedBy>
  <cp:revision>220</cp:revision>
  <cp:lastPrinted>2021-02-25T21:04:57Z</cp:lastPrinted>
  <dcterms:created xsi:type="dcterms:W3CDTF">2020-11-23T16:55:02Z</dcterms:created>
  <dcterms:modified xsi:type="dcterms:W3CDTF">2023-04-18T13:30:45Z</dcterms:modified>
</cp:coreProperties>
</file>