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9"/>
  </p:notesMasterIdLst>
  <p:sldIdLst>
    <p:sldId id="256" r:id="rId2"/>
    <p:sldId id="349" r:id="rId3"/>
    <p:sldId id="257" r:id="rId4"/>
    <p:sldId id="355" r:id="rId5"/>
    <p:sldId id="279" r:id="rId6"/>
    <p:sldId id="273" r:id="rId7"/>
    <p:sldId id="293" r:id="rId8"/>
    <p:sldId id="276" r:id="rId9"/>
    <p:sldId id="294" r:id="rId10"/>
    <p:sldId id="284" r:id="rId11"/>
    <p:sldId id="295" r:id="rId12"/>
    <p:sldId id="285" r:id="rId13"/>
    <p:sldId id="296" r:id="rId14"/>
    <p:sldId id="286" r:id="rId15"/>
    <p:sldId id="297" r:id="rId16"/>
    <p:sldId id="287" r:id="rId17"/>
    <p:sldId id="298" r:id="rId18"/>
    <p:sldId id="288" r:id="rId19"/>
    <p:sldId id="299" r:id="rId20"/>
    <p:sldId id="289" r:id="rId21"/>
    <p:sldId id="300" r:id="rId22"/>
    <p:sldId id="290" r:id="rId23"/>
    <p:sldId id="301" r:id="rId24"/>
    <p:sldId id="291" r:id="rId25"/>
    <p:sldId id="302" r:id="rId26"/>
    <p:sldId id="292" r:id="rId27"/>
    <p:sldId id="303" r:id="rId28"/>
    <p:sldId id="350" r:id="rId29"/>
    <p:sldId id="268" r:id="rId30"/>
    <p:sldId id="304" r:id="rId31"/>
    <p:sldId id="305" r:id="rId32"/>
    <p:sldId id="306" r:id="rId33"/>
    <p:sldId id="307" r:id="rId34"/>
    <p:sldId id="314" r:id="rId35"/>
    <p:sldId id="308" r:id="rId36"/>
    <p:sldId id="318" r:id="rId37"/>
    <p:sldId id="319" r:id="rId38"/>
    <p:sldId id="309" r:id="rId39"/>
    <p:sldId id="313" r:id="rId40"/>
    <p:sldId id="317" r:id="rId41"/>
    <p:sldId id="330" r:id="rId42"/>
    <p:sldId id="331" r:id="rId43"/>
    <p:sldId id="332" r:id="rId44"/>
    <p:sldId id="333" r:id="rId45"/>
    <p:sldId id="334" r:id="rId46"/>
    <p:sldId id="335" r:id="rId47"/>
    <p:sldId id="336" r:id="rId48"/>
    <p:sldId id="338" r:id="rId49"/>
    <p:sldId id="339" r:id="rId50"/>
    <p:sldId id="340" r:id="rId51"/>
    <p:sldId id="337" r:id="rId52"/>
    <p:sldId id="320" r:id="rId53"/>
    <p:sldId id="322" r:id="rId54"/>
    <p:sldId id="326" r:id="rId55"/>
    <p:sldId id="328" r:id="rId56"/>
    <p:sldId id="327" r:id="rId57"/>
    <p:sldId id="329" r:id="rId58"/>
    <p:sldId id="325" r:id="rId59"/>
    <p:sldId id="310" r:id="rId60"/>
    <p:sldId id="315" r:id="rId61"/>
    <p:sldId id="271" r:id="rId62"/>
    <p:sldId id="270" r:id="rId63"/>
    <p:sldId id="351" r:id="rId64"/>
    <p:sldId id="258" r:id="rId65"/>
    <p:sldId id="342" r:id="rId66"/>
    <p:sldId id="354" r:id="rId67"/>
    <p:sldId id="316" r:id="rId68"/>
    <p:sldId id="352" r:id="rId69"/>
    <p:sldId id="344" r:id="rId70"/>
    <p:sldId id="345" r:id="rId71"/>
    <p:sldId id="346" r:id="rId72"/>
    <p:sldId id="353" r:id="rId73"/>
    <p:sldId id="347" r:id="rId74"/>
    <p:sldId id="311" r:id="rId75"/>
    <p:sldId id="348" r:id="rId76"/>
    <p:sldId id="321" r:id="rId77"/>
    <p:sldId id="266" r:id="rId78"/>
  </p:sldIdLst>
  <p:sldSz cx="9144000" cy="6858000" type="screen4x3"/>
  <p:notesSz cx="6858000" cy="9144000"/>
  <p:embeddedFontLst>
    <p:embeddedFont>
      <p:font typeface="Calibri" panose="020F0502020204030204" pitchFamily="34" charset="0"/>
      <p:regular r:id="rId80"/>
      <p:bold r:id="rId81"/>
      <p:italic r:id="rId82"/>
      <p:boldItalic r:id="rId83"/>
    </p:embeddedFont>
    <p:embeddedFont>
      <p:font typeface="Gill Sans" panose="020B0604020202020204" charset="0"/>
      <p:regular r:id="rId84"/>
      <p:bold r:id="rId85"/>
    </p:embeddedFont>
    <p:embeddedFont>
      <p:font typeface="Montserrat" panose="00000500000000000000" pitchFamily="2" charset="0"/>
      <p:regular r:id="rId86"/>
      <p:bold r:id="rId87"/>
      <p:italic r:id="rId88"/>
      <p:boldItalic r:id="rId89"/>
    </p:embeddedFont>
    <p:embeddedFont>
      <p:font typeface="Raleway" pitchFamily="2" charset="0"/>
      <p:regular r:id="rId90"/>
      <p:bold r:id="rId91"/>
      <p:italic r:id="rId92"/>
      <p:boldItalic r:id="rId93"/>
    </p:embeddedFont>
    <p:embeddedFont>
      <p:font typeface="Verdana" panose="020B0604030504040204" pitchFamily="34"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gqSWupzU3ywb5CYNeoJlf67o0O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7F5"/>
    <a:srgbClr val="FDF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216BBC-6247-43E4-8042-C8438354C26F}">
  <a:tblStyle styleId="{BC216BBC-6247-43E4-8042-C8438354C26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71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4.fntdata"/><Relationship Id="rId98"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80183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7998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9521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76601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62471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4783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53043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246860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26623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24053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69272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48360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96868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1364721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326871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312018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984690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362963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138471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502326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65864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222093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92169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1502166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312492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3879106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4243526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1078581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244361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2583314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214869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278469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4250647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2037507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1978523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1158494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4226401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1174015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4040663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192134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2359827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extLst>
      <p:ext uri="{BB962C8B-B14F-4D97-AF65-F5344CB8AC3E}">
        <p14:creationId xmlns:p14="http://schemas.microsoft.com/office/powerpoint/2010/main" val="98773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134124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363745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extLst>
      <p:ext uri="{BB962C8B-B14F-4D97-AF65-F5344CB8AC3E}">
        <p14:creationId xmlns:p14="http://schemas.microsoft.com/office/powerpoint/2010/main" val="3150693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4188997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1066812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extLst>
      <p:ext uri="{BB962C8B-B14F-4D97-AF65-F5344CB8AC3E}">
        <p14:creationId xmlns:p14="http://schemas.microsoft.com/office/powerpoint/2010/main" val="753601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extLst>
      <p:ext uri="{BB962C8B-B14F-4D97-AF65-F5344CB8AC3E}">
        <p14:creationId xmlns:p14="http://schemas.microsoft.com/office/powerpoint/2010/main" val="2756671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extLst>
      <p:ext uri="{BB962C8B-B14F-4D97-AF65-F5344CB8AC3E}">
        <p14:creationId xmlns:p14="http://schemas.microsoft.com/office/powerpoint/2010/main" val="30480817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extLst>
      <p:ext uri="{BB962C8B-B14F-4D97-AF65-F5344CB8AC3E}">
        <p14:creationId xmlns:p14="http://schemas.microsoft.com/office/powerpoint/2010/main" val="1639580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extLst>
      <p:ext uri="{BB962C8B-B14F-4D97-AF65-F5344CB8AC3E}">
        <p14:creationId xmlns:p14="http://schemas.microsoft.com/office/powerpoint/2010/main" val="1268415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extLst>
      <p:ext uri="{BB962C8B-B14F-4D97-AF65-F5344CB8AC3E}">
        <p14:creationId xmlns:p14="http://schemas.microsoft.com/office/powerpoint/2010/main" val="320549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42465451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extLst>
      <p:ext uri="{BB962C8B-B14F-4D97-AF65-F5344CB8AC3E}">
        <p14:creationId xmlns:p14="http://schemas.microsoft.com/office/powerpoint/2010/main" val="1964676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3399650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extLst>
      <p:ext uri="{BB962C8B-B14F-4D97-AF65-F5344CB8AC3E}">
        <p14:creationId xmlns:p14="http://schemas.microsoft.com/office/powerpoint/2010/main" val="3754367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extLst>
      <p:ext uri="{BB962C8B-B14F-4D97-AF65-F5344CB8AC3E}">
        <p14:creationId xmlns:p14="http://schemas.microsoft.com/office/powerpoint/2010/main" val="22454027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836668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extLst>
      <p:ext uri="{BB962C8B-B14F-4D97-AF65-F5344CB8AC3E}">
        <p14:creationId xmlns:p14="http://schemas.microsoft.com/office/powerpoint/2010/main" val="886065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extLst>
      <p:ext uri="{BB962C8B-B14F-4D97-AF65-F5344CB8AC3E}">
        <p14:creationId xmlns:p14="http://schemas.microsoft.com/office/powerpoint/2010/main" val="1691593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extLst>
      <p:ext uri="{BB962C8B-B14F-4D97-AF65-F5344CB8AC3E}">
        <p14:creationId xmlns:p14="http://schemas.microsoft.com/office/powerpoint/2010/main" val="2944126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extLst>
      <p:ext uri="{BB962C8B-B14F-4D97-AF65-F5344CB8AC3E}">
        <p14:creationId xmlns:p14="http://schemas.microsoft.com/office/powerpoint/2010/main" val="226741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7224545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extLst>
      <p:ext uri="{BB962C8B-B14F-4D97-AF65-F5344CB8AC3E}">
        <p14:creationId xmlns:p14="http://schemas.microsoft.com/office/powerpoint/2010/main" val="1826505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extLst>
      <p:ext uri="{BB962C8B-B14F-4D97-AF65-F5344CB8AC3E}">
        <p14:creationId xmlns:p14="http://schemas.microsoft.com/office/powerpoint/2010/main" val="4543430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1831567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extLst>
      <p:ext uri="{BB962C8B-B14F-4D97-AF65-F5344CB8AC3E}">
        <p14:creationId xmlns:p14="http://schemas.microsoft.com/office/powerpoint/2010/main" val="10011229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extLst>
      <p:ext uri="{BB962C8B-B14F-4D97-AF65-F5344CB8AC3E}">
        <p14:creationId xmlns:p14="http://schemas.microsoft.com/office/powerpoint/2010/main" val="26581977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extLst>
      <p:ext uri="{BB962C8B-B14F-4D97-AF65-F5344CB8AC3E}">
        <p14:creationId xmlns:p14="http://schemas.microsoft.com/office/powerpoint/2010/main" val="39878902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extLst>
      <p:ext uri="{BB962C8B-B14F-4D97-AF65-F5344CB8AC3E}">
        <p14:creationId xmlns:p14="http://schemas.microsoft.com/office/powerpoint/2010/main" val="11143830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f8f5fd6d3_1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ff8f5fd6d3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ff8f5fd6d3_1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52747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54741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0"/>
        <p:cNvGrpSpPr/>
        <p:nvPr/>
      </p:nvGrpSpPr>
      <p:grpSpPr>
        <a:xfrm>
          <a:off x="0" y="0"/>
          <a:ext cx="0" cy="0"/>
          <a:chOff x="0" y="0"/>
          <a:chExt cx="0" cy="0"/>
        </a:xfrm>
      </p:grpSpPr>
      <p:sp>
        <p:nvSpPr>
          <p:cNvPr id="21" name="Google Shape;21;p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3" name="Google Shape;2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a:spLocks noGrp="1"/>
          </p:cNvSpPr>
          <p:nvPr>
            <p:ph type="pic" idx="2"/>
          </p:nvPr>
        </p:nvSpPr>
        <p:spPr>
          <a:xfrm>
            <a:off x="3887391" y="987426"/>
            <a:ext cx="4629150" cy="4873625"/>
          </a:xfrm>
          <a:prstGeom prst="rect">
            <a:avLst/>
          </a:prstGeom>
          <a:noFill/>
          <a:ln>
            <a:noFill/>
          </a:ln>
        </p:spPr>
      </p:sp>
      <p:sp>
        <p:nvSpPr>
          <p:cNvPr id="68" name="Google Shape;68;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hyperlink" Target="https://hadea.ec.europa.eu/calls-proposals_en"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ec.europa.eu/info/funding-tenders/opportunities/portal/screen/opportunities/topic-search;callCode=null;freeTextSearchKeyword=;matchWholeText=true;typeCodes=1,0;statusCodes=31094501,31094502,31094503;programmePeriod=2021%20-%202027;programCcm2Id=43332642;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c.europa.eu/info/funding-tenders/opportunities/portal/screen/opportunities/topic-search;callCode=null;freeTextSearchKeyword=;matchWholeText=true;typeCodes=1,0;statusCodes=31094502;programmePeriod=2021%20-%202027;programCcm2Id=43332642;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jp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jp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4.jp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4.jp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jp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jp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jp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jp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hadea.ec.europa.eu/calls-proposals/2023-eu4health-calls-action-grants_en"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jp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jp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jp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jp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jp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jpg"/><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jpg"/><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jpg"/><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jpg"/><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ec.europa.eu/info/funding-tenders/opportunities/portal/screen/opportunities/topic-search;callCode=null;freeTextSearchKeyword=;matchWholeText=true;typeCodes=1,0;statusCodes=31094502;programmePeriod=2021%20-%202027;programCcm2Id=43332642;programDivisionCode=null;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image" Target="../media/image4.jp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jpg"/><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jpg"/><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jpg"/><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jp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jp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jpg"/><Relationship Id="rId4" Type="http://schemas.openxmlformats.org/officeDocument/2006/relationships/image" Target="../media/image3.jp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jp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jpg"/><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4.jpg"/><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7.emf"/><Relationship Id="rId5" Type="http://schemas.openxmlformats.org/officeDocument/2006/relationships/image" Target="../media/image4.jpg"/><Relationship Id="rId4" Type="http://schemas.openxmlformats.org/officeDocument/2006/relationships/image" Target="../media/image3.jp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4.jpg"/><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62.jpg"/><Relationship Id="rId4" Type="http://schemas.openxmlformats.org/officeDocument/2006/relationships/image" Target="../media/image61.jpg"/></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62.jpg"/><Relationship Id="rId4" Type="http://schemas.openxmlformats.org/officeDocument/2006/relationships/image" Target="../media/image61.jp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4.jpg"/><Relationship Id="rId4" Type="http://schemas.openxmlformats.org/officeDocument/2006/relationships/image" Target="../media/image3.jp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4.jpg"/><Relationship Id="rId4" Type="http://schemas.openxmlformats.org/officeDocument/2006/relationships/image" Target="../media/image3.jp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2.jpg"/><Relationship Id="rId4" Type="http://schemas.openxmlformats.org/officeDocument/2006/relationships/image" Target="../media/image6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2.jpg"/><Relationship Id="rId4" Type="http://schemas.openxmlformats.org/officeDocument/2006/relationships/image" Target="../media/image61.jpg"/></Relationships>
</file>

<file path=ppt/slides/_rels/slide7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2.jpg"/><Relationship Id="rId4" Type="http://schemas.openxmlformats.org/officeDocument/2006/relationships/image" Target="../media/image61.jpg"/></Relationships>
</file>

<file path=ppt/slides/_rels/slide7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0.png"/><Relationship Id="rId7" Type="http://schemas.openxmlformats.org/officeDocument/2006/relationships/image" Target="../media/image70.jp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2.jpg"/><Relationship Id="rId4" Type="http://schemas.openxmlformats.org/officeDocument/2006/relationships/image" Target="../media/image61.jpg"/><Relationship Id="rId9" Type="http://schemas.openxmlformats.org/officeDocument/2006/relationships/image" Target="../media/image72.jpg"/></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62.jpg"/><Relationship Id="rId4" Type="http://schemas.openxmlformats.org/officeDocument/2006/relationships/image" Target="../media/image61.jpg"/></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62.jpg"/><Relationship Id="rId4" Type="http://schemas.openxmlformats.org/officeDocument/2006/relationships/image" Target="../media/image61.jpg"/></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62.jpg"/><Relationship Id="rId4" Type="http://schemas.openxmlformats.org/officeDocument/2006/relationships/image" Target="../media/image61.jpg"/></Relationships>
</file>

<file path=ppt/slides/_rels/slide7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0.png"/><Relationship Id="rId7" Type="http://schemas.openxmlformats.org/officeDocument/2006/relationships/image" Target="../media/image77.png"/><Relationship Id="rId12" Type="http://schemas.openxmlformats.org/officeDocument/2006/relationships/image" Target="../media/image8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62.jpg"/><Relationship Id="rId10" Type="http://schemas.openxmlformats.org/officeDocument/2006/relationships/hyperlink" Target="about:blank" TargetMode="External"/><Relationship Id="rId4" Type="http://schemas.openxmlformats.org/officeDocument/2006/relationships/image" Target="../media/image61.jpg"/><Relationship Id="rId9" Type="http://schemas.openxmlformats.org/officeDocument/2006/relationships/image" Target="../media/image79.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9144000" cy="6463264"/>
          </a:xfrm>
          <a:prstGeom prst="rect">
            <a:avLst/>
          </a:prstGeom>
          <a:noFill/>
          <a:ln>
            <a:noFill/>
          </a:ln>
        </p:spPr>
      </p:pic>
      <p:sp>
        <p:nvSpPr>
          <p:cNvPr id="90" name="Google Shape;90;p1"/>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sp>
        <p:nvSpPr>
          <p:cNvPr id="93" name="Google Shape;93;p1"/>
          <p:cNvSpPr txBox="1"/>
          <p:nvPr/>
        </p:nvSpPr>
        <p:spPr>
          <a:xfrm>
            <a:off x="310454" y="3558882"/>
            <a:ext cx="7390142" cy="666851"/>
          </a:xfrm>
          <a:prstGeom prst="rect">
            <a:avLst/>
          </a:prstGeom>
          <a:noFill/>
          <a:ln>
            <a:noFill/>
          </a:ln>
        </p:spPr>
        <p:txBody>
          <a:bodyPr spcFirstLastPara="1" wrap="square" lIns="36575" tIns="36575" rIns="36575" bIns="36575"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dirty="0">
                <a:solidFill>
                  <a:srgbClr val="007F8F"/>
                </a:solidFill>
                <a:latin typeface="Raleway"/>
                <a:ea typeface="Raleway"/>
                <a:cs typeface="Raleway"/>
                <a:sym typeface="Raleway"/>
              </a:rPr>
              <a:t>WEBINAR </a:t>
            </a:r>
          </a:p>
        </p:txBody>
      </p:sp>
      <p:pic>
        <p:nvPicPr>
          <p:cNvPr id="94" name="Google Shape;94;p1"/>
          <p:cNvPicPr preferRelativeResize="0"/>
          <p:nvPr/>
        </p:nvPicPr>
        <p:blipFill rotWithShape="1">
          <a:blip r:embed="rId4">
            <a:alphaModFix/>
          </a:blip>
          <a:srcRect/>
          <a:stretch/>
        </p:blipFill>
        <p:spPr>
          <a:xfrm>
            <a:off x="5409199" y="4714976"/>
            <a:ext cx="3540475" cy="2070490"/>
          </a:xfrm>
          <a:prstGeom prst="rect">
            <a:avLst/>
          </a:prstGeom>
          <a:noFill/>
          <a:ln>
            <a:noFill/>
          </a:ln>
        </p:spPr>
      </p:pic>
      <p:pic>
        <p:nvPicPr>
          <p:cNvPr id="95" name="Google Shape;95;p1"/>
          <p:cNvPicPr preferRelativeResize="0"/>
          <p:nvPr/>
        </p:nvPicPr>
        <p:blipFill rotWithShape="1">
          <a:blip r:embed="rId5">
            <a:alphaModFix/>
          </a:blip>
          <a:srcRect l="4997" t="24973" r="86779" b="32061"/>
          <a:stretch/>
        </p:blipFill>
        <p:spPr>
          <a:xfrm>
            <a:off x="387783" y="6212070"/>
            <a:ext cx="575578" cy="414411"/>
          </a:xfrm>
          <a:prstGeom prst="rect">
            <a:avLst/>
          </a:prstGeom>
          <a:noFill/>
          <a:ln>
            <a:noFill/>
          </a:ln>
        </p:spPr>
      </p:pic>
      <p:sp>
        <p:nvSpPr>
          <p:cNvPr id="96" name="Google Shape;96;p1"/>
          <p:cNvSpPr txBox="1"/>
          <p:nvPr/>
        </p:nvSpPr>
        <p:spPr>
          <a:xfrm>
            <a:off x="387783" y="4388950"/>
            <a:ext cx="2789100" cy="648000"/>
          </a:xfrm>
          <a:prstGeom prst="rect">
            <a:avLst/>
          </a:prstGeom>
          <a:noFill/>
          <a:ln>
            <a:noFill/>
          </a:ln>
        </p:spPr>
        <p:txBody>
          <a:bodyPr spcFirstLastPara="1" wrap="square" lIns="36575" tIns="36575" rIns="36575" bIns="36575" anchor="t"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4000" dirty="0">
                <a:solidFill>
                  <a:srgbClr val="007F8F"/>
                </a:solidFill>
                <a:latin typeface="Raleway"/>
                <a:ea typeface="Raleway"/>
                <a:cs typeface="Raleway"/>
                <a:sym typeface="Raleway"/>
              </a:rPr>
              <a:t>11.07.2023</a:t>
            </a:r>
            <a:endParaRPr sz="4000" b="0" i="0" u="none" strike="noStrike" cap="none" dirty="0">
              <a:solidFill>
                <a:srgbClr val="007F8F"/>
              </a:solidFill>
              <a:latin typeface="Raleway"/>
              <a:ea typeface="Raleway"/>
              <a:cs typeface="Raleway"/>
              <a:sym typeface="Raleway"/>
            </a:endParaRPr>
          </a:p>
        </p:txBody>
      </p:sp>
      <p:sp>
        <p:nvSpPr>
          <p:cNvPr id="3" name="CasellaDiTesto 2">
            <a:extLst>
              <a:ext uri="{FF2B5EF4-FFF2-40B4-BE49-F238E27FC236}">
                <a16:creationId xmlns:a16="http://schemas.microsoft.com/office/drawing/2014/main" id="{C846246F-E43B-A3E8-2568-970C2ACCE39C}"/>
              </a:ext>
            </a:extLst>
          </p:cNvPr>
          <p:cNvSpPr txBox="1"/>
          <p:nvPr/>
        </p:nvSpPr>
        <p:spPr>
          <a:xfrm>
            <a:off x="207394" y="767078"/>
            <a:ext cx="8230024" cy="2185214"/>
          </a:xfrm>
          <a:prstGeom prst="rect">
            <a:avLst/>
          </a:prstGeom>
          <a:noFill/>
        </p:spPr>
        <p:txBody>
          <a:bodyPr wrap="square">
            <a:spAutoFit/>
          </a:bodyPr>
          <a:lstStyle/>
          <a:p>
            <a:pPr marL="0" marR="0" lvl="0" indent="0" algn="just" rtl="0">
              <a:lnSpc>
                <a:spcPct val="100000"/>
              </a:lnSpc>
              <a:spcBef>
                <a:spcPts val="0"/>
              </a:spcBef>
              <a:spcAft>
                <a:spcPts val="0"/>
              </a:spcAft>
              <a:buClr>
                <a:srgbClr val="000000"/>
              </a:buClr>
              <a:buSzPts val="3600"/>
              <a:buFont typeface="Arial"/>
              <a:buNone/>
            </a:pPr>
            <a:r>
              <a:rPr lang="en-US" sz="4000" b="1" dirty="0">
                <a:solidFill>
                  <a:schemeClr val="bg1"/>
                </a:solidFill>
              </a:rPr>
              <a:t>JA NFP4Health NFP Profile – </a:t>
            </a:r>
            <a:r>
              <a:rPr lang="en-US" sz="4800" b="1" dirty="0">
                <a:solidFill>
                  <a:schemeClr val="bg1"/>
                </a:solidFill>
                <a:effectLst/>
              </a:rPr>
              <a:t>How to draft a successful EU4Health proposal</a:t>
            </a:r>
            <a:endParaRPr lang="en-US" sz="4000" b="0" i="0" u="none" strike="noStrike" cap="none" dirty="0">
              <a:solidFill>
                <a:schemeClr val="bg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764932"/>
            <a:ext cx="8163300" cy="2031295"/>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 EU4H-2023-PJ-03 — Call for proposals on the prevention of NCDs in the area of mental health including actions supporting vulnerable population groups, such as migrants, refugees, Roma people and displaced people from Ukraine (DP-g-23-32-02) </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75572" y="2944464"/>
            <a:ext cx="7588357" cy="1569660"/>
          </a:xfrm>
          <a:prstGeom prst="rect">
            <a:avLst/>
          </a:prstGeom>
          <a:noFill/>
        </p:spPr>
        <p:txBody>
          <a:bodyPr wrap="square">
            <a:spAutoFit/>
          </a:bodyPr>
          <a:lstStyle/>
          <a:p>
            <a:pPr algn="just"/>
            <a:r>
              <a:rPr lang="en-US" sz="1600" b="0" i="0" u="none" strike="noStrike" baseline="0" dirty="0">
                <a:solidFill>
                  <a:srgbClr val="000000"/>
                </a:solidFill>
                <a:latin typeface="Montserrat" panose="00000500000000000000" pitchFamily="2" charset="0"/>
              </a:rPr>
              <a:t>The aim of this action is to complement the implementation of the joint action “DP-g-23-32- 01 ‘Healthier Together’ EU NCD Initiative – Mental Health” led by the Member States, thus helping to </a:t>
            </a:r>
            <a:r>
              <a:rPr lang="en-US" sz="1600" b="1" i="0" u="none" strike="noStrike" baseline="0" dirty="0">
                <a:solidFill>
                  <a:srgbClr val="000000"/>
                </a:solidFill>
                <a:latin typeface="Montserrat" panose="00000500000000000000" pitchFamily="2" charset="0"/>
              </a:rPr>
              <a:t>promote mental health</a:t>
            </a:r>
            <a:r>
              <a:rPr lang="en-US" sz="1600" b="0" i="0" u="none" strike="noStrike" baseline="0" dirty="0">
                <a:solidFill>
                  <a:srgbClr val="000000"/>
                </a:solidFill>
                <a:latin typeface="Montserrat" panose="00000500000000000000" pitchFamily="2" charset="0"/>
              </a:rPr>
              <a:t>, and to </a:t>
            </a:r>
            <a:r>
              <a:rPr lang="en-US" sz="1600" b="1" i="0" u="none" strike="noStrike" baseline="0" dirty="0">
                <a:solidFill>
                  <a:srgbClr val="000000"/>
                </a:solidFill>
                <a:latin typeface="Montserrat" panose="00000500000000000000" pitchFamily="2" charset="0"/>
              </a:rPr>
              <a:t>reduce the burden of mental health problems in the Union</a:t>
            </a:r>
            <a:r>
              <a:rPr lang="en-US" sz="1600" b="0" i="0" u="none" strike="noStrike" baseline="0" dirty="0">
                <a:solidFill>
                  <a:srgbClr val="000000"/>
                </a:solidFill>
                <a:latin typeface="Montserrat" panose="00000500000000000000" pitchFamily="2" charset="0"/>
              </a:rPr>
              <a:t>, both at individual and population level, </a:t>
            </a:r>
            <a:r>
              <a:rPr lang="en-US" sz="1600" b="1" i="0" u="none" strike="noStrike" baseline="0" dirty="0">
                <a:solidFill>
                  <a:srgbClr val="000000"/>
                </a:solidFill>
                <a:latin typeface="Montserrat" panose="00000500000000000000" pitchFamily="2" charset="0"/>
              </a:rPr>
              <a:t>targeting or addressing the related risk factors and their determinants</a:t>
            </a:r>
            <a:r>
              <a:rPr lang="en-US" sz="1600" b="0" i="0" u="none" strike="noStrike" baseline="0" dirty="0">
                <a:solidFill>
                  <a:srgbClr val="000000"/>
                </a:solidFill>
                <a:latin typeface="Montserrat" panose="00000500000000000000" pitchFamily="2" charset="0"/>
              </a:rPr>
              <a:t>, as necessary. </a:t>
            </a:r>
            <a:endParaRPr lang="it-IT" sz="1600" dirty="0">
              <a:latin typeface="Montserrat" panose="00000500000000000000" pitchFamily="2" charset="0"/>
            </a:endParaRPr>
          </a:p>
        </p:txBody>
      </p:sp>
      <p:sp>
        <p:nvSpPr>
          <p:cNvPr id="2" name="CasellaDiTesto 1">
            <a:extLst>
              <a:ext uri="{FF2B5EF4-FFF2-40B4-BE49-F238E27FC236}">
                <a16:creationId xmlns:a16="http://schemas.microsoft.com/office/drawing/2014/main" id="{873D1671-E5D3-5DE2-FEFD-ACFC73599AD3}"/>
              </a:ext>
            </a:extLst>
          </p:cNvPr>
          <p:cNvSpPr txBox="1"/>
          <p:nvPr/>
        </p:nvSpPr>
        <p:spPr>
          <a:xfrm>
            <a:off x="181808" y="4844144"/>
            <a:ext cx="878038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600" b="1" i="0" u="none" strike="noStrike" baseline="0" dirty="0">
                <a:solidFill>
                  <a:schemeClr val="tx1"/>
                </a:solidFill>
                <a:latin typeface="Montserrat" panose="00000500000000000000" pitchFamily="2" charset="0"/>
              </a:rPr>
              <a:t>Consortium: </a:t>
            </a:r>
            <a:r>
              <a:rPr lang="en-US" sz="1600" b="0" i="0" u="none" strike="noStrike" baseline="0" dirty="0">
                <a:solidFill>
                  <a:schemeClr val="tx1"/>
                </a:solidFill>
                <a:latin typeface="Montserrat" panose="00000500000000000000" pitchFamily="2" charset="0"/>
              </a:rPr>
              <a:t>minimum 3 entities from 3 different eligible countries; </a:t>
            </a:r>
            <a:r>
              <a:rPr lang="en-US" sz="1600" i="0" u="none" strike="noStrike" baseline="0" dirty="0">
                <a:solidFill>
                  <a:schemeClr val="tx1"/>
                </a:solidFill>
                <a:latin typeface="Montserrat" panose="00000500000000000000" pitchFamily="2" charset="0"/>
              </a:rPr>
              <a:t>at least </a:t>
            </a:r>
            <a:r>
              <a:rPr lang="en-US" sz="1600" b="1" i="0" u="none" strike="noStrike" baseline="0" dirty="0">
                <a:solidFill>
                  <a:schemeClr val="tx1"/>
                </a:solidFill>
                <a:latin typeface="Montserrat" panose="00000500000000000000" pitchFamily="2" charset="0"/>
              </a:rPr>
              <a:t>one NGO &amp; one patient </a:t>
            </a:r>
            <a:r>
              <a:rPr lang="en-US" sz="1600" b="1" i="0" u="none" strike="noStrike" baseline="0" dirty="0" err="1">
                <a:solidFill>
                  <a:schemeClr val="tx1"/>
                </a:solidFill>
                <a:latin typeface="Montserrat" panose="00000500000000000000" pitchFamily="2" charset="0"/>
              </a:rPr>
              <a:t>organisation</a:t>
            </a:r>
            <a:r>
              <a:rPr lang="en-US" sz="1600" b="1" i="0" u="none" strike="noStrike" baseline="0" dirty="0">
                <a:solidFill>
                  <a:schemeClr val="tx1"/>
                </a:solidFill>
                <a:latin typeface="Montserrat" panose="00000500000000000000" pitchFamily="2" charset="0"/>
              </a:rPr>
              <a:t> working in area of mental health.</a:t>
            </a:r>
          </a:p>
        </p:txBody>
      </p:sp>
    </p:spTree>
    <p:extLst>
      <p:ext uri="{BB962C8B-B14F-4D97-AF65-F5344CB8AC3E}">
        <p14:creationId xmlns:p14="http://schemas.microsoft.com/office/powerpoint/2010/main" val="289816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764932"/>
            <a:ext cx="8163300" cy="2031295"/>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 EU4H-2023-PJ-03 — Call for proposals on the prevention of NCDs in the area of mental health including actions supporting vulnerable population groups, such as migrants, refugees, Roma people and displaced people from Ukraine (DP-g-23-32-02) </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490349" y="2796227"/>
            <a:ext cx="5041089" cy="3293209"/>
          </a:xfrm>
          <a:prstGeom prst="rect">
            <a:avLst/>
          </a:prstGeom>
          <a:noFill/>
        </p:spPr>
        <p:txBody>
          <a:bodyPr wrap="square">
            <a:spAutoFit/>
          </a:bodyPr>
          <a:lstStyle/>
          <a:p>
            <a:r>
              <a:rPr lang="en-US" sz="1600" b="1" i="0" u="none" strike="noStrike" baseline="0" dirty="0">
                <a:solidFill>
                  <a:srgbClr val="1C7BC9"/>
                </a:solidFill>
                <a:latin typeface="Montserrat" panose="00000500000000000000" pitchFamily="2" charset="0"/>
              </a:rPr>
              <a:t>ACTIVITIES</a:t>
            </a:r>
          </a:p>
          <a:p>
            <a:endParaRPr lang="en-US" sz="1600" b="0" i="0" u="none" strike="noStrike" baseline="0" dirty="0">
              <a:solidFill>
                <a:schemeClr val="tx1"/>
              </a:solidFill>
              <a:latin typeface="Montserrat" panose="00000500000000000000" pitchFamily="2" charset="0"/>
            </a:endParaRP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Implementation of </a:t>
            </a:r>
            <a:r>
              <a:rPr lang="en-US" sz="1600" b="1" i="0" u="none" strike="noStrike" baseline="0" dirty="0">
                <a:solidFill>
                  <a:schemeClr val="tx1"/>
                </a:solidFill>
                <a:latin typeface="Montserrat" panose="00000500000000000000" pitchFamily="2" charset="0"/>
              </a:rPr>
              <a:t>public health policies related to mental health</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Development and </a:t>
            </a:r>
            <a:r>
              <a:rPr lang="en-US" sz="1600" b="1" i="0" u="none" strike="noStrike" baseline="0" dirty="0">
                <a:solidFill>
                  <a:schemeClr val="tx1"/>
                </a:solidFill>
                <a:latin typeface="Montserrat" panose="00000500000000000000" pitchFamily="2" charset="0"/>
              </a:rPr>
              <a:t>transfer of best practices</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Development of </a:t>
            </a:r>
            <a:r>
              <a:rPr lang="en-US" sz="1600" b="1" i="0" u="none" strike="noStrike" baseline="0" dirty="0">
                <a:solidFill>
                  <a:schemeClr val="tx1"/>
                </a:solidFill>
                <a:latin typeface="Montserrat" panose="00000500000000000000" pitchFamily="2" charset="0"/>
              </a:rPr>
              <a:t>public health guidelines</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Preparation and </a:t>
            </a:r>
            <a:r>
              <a:rPr lang="en-US" sz="1600" b="1" i="0" u="none" strike="noStrike" baseline="0" dirty="0">
                <a:solidFill>
                  <a:schemeClr val="tx1"/>
                </a:solidFill>
                <a:latin typeface="Montserrat" panose="00000500000000000000" pitchFamily="2" charset="0"/>
              </a:rPr>
              <a:t>roll-out of innovative approaches</a:t>
            </a:r>
          </a:p>
          <a:p>
            <a:pPr marL="285750" indent="-285750" algn="just">
              <a:buFont typeface="Arial" panose="020B0604020202020204" pitchFamily="34" charset="0"/>
              <a:buChar char="•"/>
            </a:pPr>
            <a:r>
              <a:rPr lang="it-IT" sz="1600" b="0" i="0" u="none" strike="noStrike" baseline="0" dirty="0">
                <a:solidFill>
                  <a:schemeClr val="tx1"/>
                </a:solidFill>
                <a:latin typeface="Montserrat" panose="00000500000000000000" pitchFamily="2" charset="0"/>
              </a:rPr>
              <a:t>Projects </a:t>
            </a:r>
            <a:r>
              <a:rPr lang="it-IT" sz="1600" b="1" i="0" u="none" strike="noStrike" baseline="0" dirty="0" err="1">
                <a:solidFill>
                  <a:schemeClr val="tx1"/>
                </a:solidFill>
                <a:latin typeface="Montserrat" panose="00000500000000000000" pitchFamily="2" charset="0"/>
              </a:rPr>
              <a:t>supporting</a:t>
            </a:r>
            <a:r>
              <a:rPr lang="it-IT" sz="1600" b="1" i="0" u="none" strike="noStrike" baseline="0" dirty="0">
                <a:solidFill>
                  <a:schemeClr val="tx1"/>
                </a:solidFill>
                <a:latin typeface="Montserrat" panose="00000500000000000000" pitchFamily="2" charset="0"/>
              </a:rPr>
              <a:t> </a:t>
            </a:r>
            <a:r>
              <a:rPr lang="it-IT" sz="1600" b="1" i="0" u="none" strike="noStrike" baseline="0" dirty="0" err="1">
                <a:solidFill>
                  <a:schemeClr val="tx1"/>
                </a:solidFill>
                <a:latin typeface="Montserrat" panose="00000500000000000000" pitchFamily="2" charset="0"/>
              </a:rPr>
              <a:t>patient</a:t>
            </a:r>
            <a:r>
              <a:rPr lang="it-IT" sz="1600" b="1" i="0" u="none" strike="noStrike" baseline="0" dirty="0">
                <a:solidFill>
                  <a:schemeClr val="tx1"/>
                </a:solidFill>
                <a:latin typeface="Montserrat" panose="00000500000000000000" pitchFamily="2" charset="0"/>
              </a:rPr>
              <a:t> pathways</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Targeted projects to </a:t>
            </a:r>
            <a:r>
              <a:rPr lang="en-US" sz="1600" b="1" i="0" u="none" strike="noStrike" baseline="0" dirty="0">
                <a:solidFill>
                  <a:schemeClr val="tx1"/>
                </a:solidFill>
                <a:latin typeface="Montserrat" panose="00000500000000000000" pitchFamily="2" charset="0"/>
              </a:rPr>
              <a:t>support vulnerable groups </a:t>
            </a:r>
            <a:r>
              <a:rPr lang="en-US" sz="1600" b="0" i="0" u="none" strike="noStrike" baseline="0" dirty="0">
                <a:solidFill>
                  <a:schemeClr val="tx1"/>
                </a:solidFill>
                <a:latin typeface="Montserrat" panose="00000500000000000000" pitchFamily="2" charset="0"/>
              </a:rPr>
              <a:t>(migrants, refugees, Roma people, displaced people from Ukraine)</a:t>
            </a:r>
          </a:p>
        </p:txBody>
      </p:sp>
      <p:pic>
        <p:nvPicPr>
          <p:cNvPr id="2" name="Immagine 1">
            <a:extLst>
              <a:ext uri="{FF2B5EF4-FFF2-40B4-BE49-F238E27FC236}">
                <a16:creationId xmlns:a16="http://schemas.microsoft.com/office/drawing/2014/main" id="{EA3413E8-C122-09BA-915C-D94E1ED93B91}"/>
              </a:ext>
            </a:extLst>
          </p:cNvPr>
          <p:cNvPicPr>
            <a:picLocks noChangeAspect="1"/>
          </p:cNvPicPr>
          <p:nvPr/>
        </p:nvPicPr>
        <p:blipFill>
          <a:blip r:embed="rId6"/>
          <a:stretch>
            <a:fillRect/>
          </a:stretch>
        </p:blipFill>
        <p:spPr>
          <a:xfrm>
            <a:off x="6261443" y="3356411"/>
            <a:ext cx="2143125" cy="2143125"/>
          </a:xfrm>
          <a:prstGeom prst="rect">
            <a:avLst/>
          </a:prstGeom>
        </p:spPr>
      </p:pic>
    </p:spTree>
    <p:extLst>
      <p:ext uri="{BB962C8B-B14F-4D97-AF65-F5344CB8AC3E}">
        <p14:creationId xmlns:p14="http://schemas.microsoft.com/office/powerpoint/2010/main" val="56579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764932"/>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EU4H-2023-PJ-04 — Call for proposals on prevention of NCDs in the area of dementia and other neurological disorders (DP-g-23-33-02)</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776325" y="2252037"/>
            <a:ext cx="4865939" cy="3416320"/>
          </a:xfrm>
          <a:prstGeom prst="rect">
            <a:avLst/>
          </a:prstGeom>
          <a:noFill/>
        </p:spPr>
        <p:txBody>
          <a:bodyPr wrap="square">
            <a:spAutoFit/>
          </a:bodyPr>
          <a:lstStyle/>
          <a:p>
            <a:pPr algn="just"/>
            <a:r>
              <a:rPr lang="en-US" sz="1800" b="0" i="0" u="none" strike="noStrike" baseline="0" dirty="0">
                <a:solidFill>
                  <a:srgbClr val="000000"/>
                </a:solidFill>
                <a:latin typeface="Verdana" panose="020B0604030504040204" pitchFamily="34" charset="0"/>
              </a:rPr>
              <a:t>The aim of this action is to complement the implementation of the joint action “DP-g-23-33- 01 ‘Healthier Together’ EU NCD Initiative – Dementia and neurological disorders” led by the Member States, thus helping to </a:t>
            </a:r>
            <a:r>
              <a:rPr lang="en-US" sz="1800" b="1" i="0" u="none" strike="noStrike" baseline="0" dirty="0">
                <a:solidFill>
                  <a:srgbClr val="000000"/>
                </a:solidFill>
                <a:latin typeface="Verdana" panose="020B0604030504040204" pitchFamily="34" charset="0"/>
              </a:rPr>
              <a:t>reduce the burden of dementia and other neurological disorders in the Union</a:t>
            </a:r>
            <a:r>
              <a:rPr lang="en-US" sz="1800" b="0" i="0" u="none" strike="noStrike" baseline="0" dirty="0">
                <a:solidFill>
                  <a:srgbClr val="000000"/>
                </a:solidFill>
                <a:latin typeface="Verdana" panose="020B0604030504040204" pitchFamily="34" charset="0"/>
              </a:rPr>
              <a:t>, both at personal and population level, </a:t>
            </a:r>
            <a:r>
              <a:rPr lang="en-US" sz="1800" b="1" i="0" u="none" strike="noStrike" baseline="0" dirty="0">
                <a:solidFill>
                  <a:srgbClr val="000000"/>
                </a:solidFill>
                <a:latin typeface="Verdana" panose="020B0604030504040204" pitchFamily="34" charset="0"/>
              </a:rPr>
              <a:t>targeting or addressing the related risk factors and their determinants</a:t>
            </a:r>
            <a:r>
              <a:rPr lang="en-US" sz="1800" b="0" i="0" u="none" strike="noStrike" baseline="0" dirty="0">
                <a:solidFill>
                  <a:srgbClr val="000000"/>
                </a:solidFill>
                <a:latin typeface="Verdana" panose="020B0604030504040204" pitchFamily="34" charset="0"/>
              </a:rPr>
              <a:t>, as necessary. </a:t>
            </a:r>
            <a:endParaRPr lang="it-IT" dirty="0"/>
          </a:p>
        </p:txBody>
      </p:sp>
      <p:pic>
        <p:nvPicPr>
          <p:cNvPr id="2" name="Immagine 1">
            <a:extLst>
              <a:ext uri="{FF2B5EF4-FFF2-40B4-BE49-F238E27FC236}">
                <a16:creationId xmlns:a16="http://schemas.microsoft.com/office/drawing/2014/main" id="{0E6DC18F-DA84-F4B4-19D8-8C474B1EA582}"/>
              </a:ext>
            </a:extLst>
          </p:cNvPr>
          <p:cNvPicPr>
            <a:picLocks noChangeAspect="1"/>
          </p:cNvPicPr>
          <p:nvPr/>
        </p:nvPicPr>
        <p:blipFill>
          <a:blip r:embed="rId6"/>
          <a:stretch>
            <a:fillRect/>
          </a:stretch>
        </p:blipFill>
        <p:spPr>
          <a:xfrm>
            <a:off x="6137749" y="2284538"/>
            <a:ext cx="2515900" cy="2515900"/>
          </a:xfrm>
          <a:prstGeom prst="rect">
            <a:avLst/>
          </a:prstGeom>
        </p:spPr>
      </p:pic>
    </p:spTree>
    <p:extLst>
      <p:ext uri="{BB962C8B-B14F-4D97-AF65-F5344CB8AC3E}">
        <p14:creationId xmlns:p14="http://schemas.microsoft.com/office/powerpoint/2010/main" val="5348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764932"/>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EU4H-2023-PJ-04 — Call for proposals on prevention of NCDs in the area of dementia and other neurological disorders (DP-g-23-33-02)</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777820" y="2492114"/>
            <a:ext cx="7588357" cy="2585323"/>
          </a:xfrm>
          <a:prstGeom prst="rect">
            <a:avLst/>
          </a:prstGeom>
          <a:noFill/>
        </p:spPr>
        <p:txBody>
          <a:bodyPr wrap="square">
            <a:spAutoFit/>
          </a:bodyPr>
          <a:lstStyle/>
          <a:p>
            <a:r>
              <a:rPr lang="en-US" sz="1800" b="1" i="0" u="none" strike="noStrike" baseline="0" dirty="0">
                <a:solidFill>
                  <a:srgbClr val="0070C0"/>
                </a:solidFill>
                <a:latin typeface="Montserrat" panose="00000500000000000000" pitchFamily="2" charset="0"/>
              </a:rPr>
              <a:t>ACTIVITIES</a:t>
            </a:r>
          </a:p>
          <a:p>
            <a:pPr marL="285750" indent="-285750">
              <a:buFont typeface="Arial" panose="020B0604020202020204" pitchFamily="34" charset="0"/>
              <a:buChar char="•"/>
            </a:pPr>
            <a:endParaRPr lang="en-US" sz="18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Implementation of </a:t>
            </a:r>
            <a:r>
              <a:rPr lang="en-US" sz="1800" b="1" i="0" u="none" strike="noStrike" baseline="0" dirty="0">
                <a:solidFill>
                  <a:schemeClr val="tx1"/>
                </a:solidFill>
                <a:latin typeface="Montserrat" panose="00000500000000000000" pitchFamily="2" charset="0"/>
              </a:rPr>
              <a:t>public health policies</a:t>
            </a:r>
          </a:p>
          <a:p>
            <a:pPr marL="285750" indent="-285750">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and </a:t>
            </a:r>
            <a:r>
              <a:rPr lang="en-US" sz="1800" b="1" i="0" u="none" strike="noStrike" baseline="0" dirty="0">
                <a:solidFill>
                  <a:schemeClr val="tx1"/>
                </a:solidFill>
                <a:latin typeface="Montserrat" panose="00000500000000000000" pitchFamily="2" charset="0"/>
              </a:rPr>
              <a:t>transfer of best practices</a:t>
            </a:r>
          </a:p>
          <a:p>
            <a:pPr marL="285750" indent="-285750">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of </a:t>
            </a:r>
            <a:r>
              <a:rPr lang="en-US" sz="1800" b="1" i="0" u="none" strike="noStrike" baseline="0" dirty="0">
                <a:solidFill>
                  <a:schemeClr val="tx1"/>
                </a:solidFill>
                <a:latin typeface="Montserrat" panose="00000500000000000000" pitchFamily="2" charset="0"/>
              </a:rPr>
              <a:t>public health guidelines</a:t>
            </a:r>
          </a:p>
          <a:p>
            <a:pPr marL="285750" indent="-285750">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Preparation and </a:t>
            </a:r>
            <a:r>
              <a:rPr lang="en-US" sz="1800" b="1" i="0" u="none" strike="noStrike" baseline="0" dirty="0">
                <a:solidFill>
                  <a:schemeClr val="tx1"/>
                </a:solidFill>
                <a:latin typeface="Montserrat" panose="00000500000000000000" pitchFamily="2" charset="0"/>
              </a:rPr>
              <a:t>roll-out of innovative approaches</a:t>
            </a:r>
          </a:p>
          <a:p>
            <a:pPr marL="285750" indent="-285750">
              <a:buFont typeface="Arial" panose="020B0604020202020204" pitchFamily="34" charset="0"/>
              <a:buChar char="•"/>
            </a:pPr>
            <a:r>
              <a:rPr lang="it-IT" sz="1800" b="0" i="0" u="none" strike="noStrike" baseline="0" dirty="0">
                <a:solidFill>
                  <a:schemeClr val="tx1"/>
                </a:solidFill>
                <a:latin typeface="Montserrat" panose="00000500000000000000" pitchFamily="2" charset="0"/>
              </a:rPr>
              <a:t>Projects </a:t>
            </a:r>
            <a:r>
              <a:rPr lang="it-IT" sz="1800" b="1" i="0" u="none" strike="noStrike" baseline="0" dirty="0" err="1">
                <a:solidFill>
                  <a:schemeClr val="tx1"/>
                </a:solidFill>
                <a:latin typeface="Montserrat" panose="00000500000000000000" pitchFamily="2" charset="0"/>
              </a:rPr>
              <a:t>supporting</a:t>
            </a:r>
            <a:r>
              <a:rPr lang="it-IT" sz="1800" b="1" i="0" u="none" strike="noStrike" baseline="0" dirty="0">
                <a:solidFill>
                  <a:schemeClr val="tx1"/>
                </a:solidFill>
                <a:latin typeface="Montserrat" panose="00000500000000000000" pitchFamily="2" charset="0"/>
              </a:rPr>
              <a:t> </a:t>
            </a:r>
            <a:r>
              <a:rPr lang="it-IT" sz="1800" b="1" i="0" u="none" strike="noStrike" baseline="0" dirty="0" err="1">
                <a:solidFill>
                  <a:schemeClr val="tx1"/>
                </a:solidFill>
                <a:latin typeface="Montserrat" panose="00000500000000000000" pitchFamily="2" charset="0"/>
              </a:rPr>
              <a:t>patient</a:t>
            </a:r>
            <a:r>
              <a:rPr lang="it-IT" sz="1800" b="1" i="0" u="none" strike="noStrike" baseline="0" dirty="0">
                <a:solidFill>
                  <a:schemeClr val="tx1"/>
                </a:solidFill>
                <a:latin typeface="Montserrat" panose="00000500000000000000" pitchFamily="2" charset="0"/>
              </a:rPr>
              <a:t> pathways</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Projects targeting the </a:t>
            </a:r>
            <a:r>
              <a:rPr lang="en-US" sz="1800" b="1" i="0" u="none" strike="noStrike" baseline="0" dirty="0">
                <a:solidFill>
                  <a:schemeClr val="tx1"/>
                </a:solidFill>
                <a:latin typeface="Montserrat" panose="00000500000000000000" pitchFamily="2" charset="0"/>
              </a:rPr>
              <a:t>prevention or care of dementia/neurological disorders</a:t>
            </a:r>
          </a:p>
        </p:txBody>
      </p:sp>
    </p:spTree>
    <p:extLst>
      <p:ext uri="{BB962C8B-B14F-4D97-AF65-F5344CB8AC3E}">
        <p14:creationId xmlns:p14="http://schemas.microsoft.com/office/powerpoint/2010/main" val="154470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2400627"/>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EU4H-2023-PJ-05 — Call for proposals to support the implementation of the strategic agenda for medical </a:t>
            </a:r>
            <a:r>
              <a:rPr lang="en-US" sz="2400" b="1" dirty="0" err="1">
                <a:solidFill>
                  <a:srgbClr val="007F8F"/>
                </a:solidFill>
                <a:latin typeface="Raleway"/>
              </a:rPr>
              <a:t>ionising</a:t>
            </a:r>
            <a:r>
              <a:rPr lang="en-US" sz="2400" b="1" dirty="0">
                <a:solidFill>
                  <a:srgbClr val="007F8F"/>
                </a:solidFill>
                <a:latin typeface="Raleway"/>
              </a:rPr>
              <a:t> radiation applications (SAMIRA18) – </a:t>
            </a:r>
            <a:r>
              <a:rPr lang="en-US" sz="2400" b="1" dirty="0" err="1">
                <a:solidFill>
                  <a:srgbClr val="007F8F"/>
                </a:solidFill>
                <a:latin typeface="Raleway"/>
              </a:rPr>
              <a:t>organisation</a:t>
            </a:r>
            <a:r>
              <a:rPr lang="en-US" sz="2400" b="1" dirty="0">
                <a:solidFill>
                  <a:srgbClr val="007F8F"/>
                </a:solidFill>
                <a:latin typeface="Raleway"/>
              </a:rPr>
              <a:t> of clinical audit campaigns as a tool to improve quality and safety of medical applications of </a:t>
            </a:r>
            <a:r>
              <a:rPr lang="en-US" sz="2400" b="1" dirty="0" err="1">
                <a:solidFill>
                  <a:srgbClr val="007F8F"/>
                </a:solidFill>
                <a:latin typeface="Raleway"/>
              </a:rPr>
              <a:t>ionising</a:t>
            </a:r>
            <a:r>
              <a:rPr lang="en-US" sz="2400" b="1" dirty="0">
                <a:solidFill>
                  <a:srgbClr val="007F8F"/>
                </a:solidFill>
                <a:latin typeface="Raleway"/>
              </a:rPr>
              <a:t> radiation (CR-g-23-44-01)</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06605" y="3061745"/>
            <a:ext cx="7930788" cy="2831544"/>
          </a:xfrm>
          <a:prstGeom prst="rect">
            <a:avLst/>
          </a:prstGeom>
          <a:noFill/>
        </p:spPr>
        <p:txBody>
          <a:bodyPr wrap="square">
            <a:spAutoFit/>
          </a:bodyPr>
          <a:lstStyle/>
          <a:p>
            <a:pPr marL="285750" indent="-285750" algn="just">
              <a:buFont typeface="Arial" panose="020B0604020202020204" pitchFamily="34" charset="0"/>
              <a:buChar char="•"/>
            </a:pPr>
            <a:r>
              <a:rPr lang="en-US" sz="1600" b="1" i="0" u="none" strike="noStrike" baseline="0" dirty="0">
                <a:solidFill>
                  <a:srgbClr val="252525"/>
                </a:solidFill>
                <a:latin typeface="Montserrat" panose="00000500000000000000" pitchFamily="2" charset="0"/>
              </a:rPr>
              <a:t>Pilot clinical audit campaigns </a:t>
            </a:r>
            <a:r>
              <a:rPr lang="en-US" sz="1600" b="0" i="0" u="none" strike="noStrike" baseline="0" dirty="0">
                <a:solidFill>
                  <a:srgbClr val="252525"/>
                </a:solidFill>
                <a:latin typeface="Montserrat" panose="00000500000000000000" pitchFamily="2" charset="0"/>
              </a:rPr>
              <a:t>in Member States in diagnostic and interventional radiology, radiotherapy and nuclear medicine by identifying and bringing together relevant actors and resources.</a:t>
            </a:r>
          </a:p>
          <a:p>
            <a:pPr marL="285750" indent="-285750" algn="just">
              <a:buFont typeface="Arial" panose="020B0604020202020204" pitchFamily="34" charset="0"/>
              <a:buChar char="•"/>
            </a:pPr>
            <a:r>
              <a:rPr lang="en-US" sz="1600" b="1" i="0" u="none" strike="noStrike" baseline="0" dirty="0">
                <a:solidFill>
                  <a:srgbClr val="252525"/>
                </a:solidFill>
                <a:latin typeface="Montserrat" panose="00000500000000000000" pitchFamily="2" charset="0"/>
              </a:rPr>
              <a:t>Campaigns should be implemented in coordination with the health authorities and</a:t>
            </a:r>
            <a:r>
              <a:rPr lang="en-US" sz="1600" b="0" i="0" u="none" strike="noStrike" baseline="0" dirty="0">
                <a:solidFill>
                  <a:srgbClr val="252525"/>
                </a:solidFill>
                <a:latin typeface="Montserrat" panose="00000500000000000000" pitchFamily="2" charset="0"/>
              </a:rPr>
              <a:t> take into account the </a:t>
            </a:r>
            <a:r>
              <a:rPr lang="en-US" sz="1600" b="1" i="0" u="none" strike="noStrike" baseline="0" dirty="0">
                <a:solidFill>
                  <a:srgbClr val="252525"/>
                </a:solidFill>
                <a:latin typeface="Montserrat" panose="00000500000000000000" pitchFamily="2" charset="0"/>
              </a:rPr>
              <a:t>specificities of national health systems.</a:t>
            </a:r>
          </a:p>
          <a:p>
            <a:pPr marL="285750" indent="-285750" algn="just">
              <a:buFont typeface="Arial" panose="020B0604020202020204" pitchFamily="34" charset="0"/>
              <a:buChar char="•"/>
            </a:pPr>
            <a:r>
              <a:rPr lang="en-US" sz="1600" b="0" i="0" u="none" strike="noStrike" baseline="0" dirty="0">
                <a:solidFill>
                  <a:srgbClr val="252525"/>
                </a:solidFill>
                <a:latin typeface="Montserrat" panose="00000500000000000000" pitchFamily="2" charset="0"/>
              </a:rPr>
              <a:t>Campaigns should seek </a:t>
            </a:r>
            <a:r>
              <a:rPr lang="en-US" sz="1600" b="1" i="0" u="none" strike="noStrike" baseline="0" dirty="0">
                <a:solidFill>
                  <a:srgbClr val="252525"/>
                </a:solidFill>
                <a:latin typeface="Montserrat" panose="00000500000000000000" pitchFamily="2" charset="0"/>
              </a:rPr>
              <a:t>to improve justification of radiological imaging and the implementation of the </a:t>
            </a:r>
            <a:r>
              <a:rPr lang="en-US" sz="1600" b="1" i="0" u="none" strike="noStrike" baseline="0" dirty="0" err="1">
                <a:solidFill>
                  <a:srgbClr val="252525"/>
                </a:solidFill>
                <a:latin typeface="Montserrat" panose="00000500000000000000" pitchFamily="2" charset="0"/>
              </a:rPr>
              <a:t>optimisation</a:t>
            </a:r>
            <a:r>
              <a:rPr lang="en-US" sz="1600" b="1" i="0" u="none" strike="noStrike" baseline="0" dirty="0">
                <a:solidFill>
                  <a:srgbClr val="252525"/>
                </a:solidFill>
                <a:latin typeface="Montserrat" panose="00000500000000000000" pitchFamily="2" charset="0"/>
              </a:rPr>
              <a:t> principle</a:t>
            </a:r>
            <a:r>
              <a:rPr lang="en-US" sz="1600" b="0" i="0" u="none" strike="noStrike" baseline="0" dirty="0">
                <a:solidFill>
                  <a:srgbClr val="252525"/>
                </a:solidFill>
                <a:latin typeface="Montserrat" panose="00000500000000000000" pitchFamily="2" charset="0"/>
              </a:rPr>
              <a:t>.</a:t>
            </a:r>
          </a:p>
          <a:p>
            <a:pPr marL="285750" indent="-285750" algn="just">
              <a:buFont typeface="Arial" panose="020B0604020202020204" pitchFamily="34" charset="0"/>
              <a:buChar char="•"/>
            </a:pPr>
            <a:r>
              <a:rPr lang="en-US" sz="1600" b="0" i="0" u="none" strike="noStrike" baseline="0" dirty="0">
                <a:solidFill>
                  <a:srgbClr val="252525"/>
                </a:solidFill>
                <a:latin typeface="Montserrat" panose="00000500000000000000" pitchFamily="2" charset="0"/>
              </a:rPr>
              <a:t>Proposals should include considerations and activities to </a:t>
            </a:r>
            <a:r>
              <a:rPr lang="en-US" sz="1600" b="1" i="0" u="none" strike="noStrike" baseline="0" dirty="0">
                <a:solidFill>
                  <a:srgbClr val="252525"/>
                </a:solidFill>
                <a:latin typeface="Montserrat" panose="00000500000000000000" pitchFamily="2" charset="0"/>
              </a:rPr>
              <a:t>scale-up pilot outcomes </a:t>
            </a:r>
            <a:r>
              <a:rPr lang="en-US" sz="1600" i="0" u="none" strike="noStrike" baseline="0" dirty="0">
                <a:solidFill>
                  <a:srgbClr val="252525"/>
                </a:solidFill>
                <a:latin typeface="Montserrat" panose="00000500000000000000" pitchFamily="2" charset="0"/>
              </a:rPr>
              <a:t>into the broader health system practice of MS.</a:t>
            </a:r>
          </a:p>
          <a:p>
            <a:endParaRPr lang="it-IT" sz="1800" b="0" i="0" u="none" strike="noStrike" baseline="0" dirty="0">
              <a:solidFill>
                <a:srgbClr val="252525"/>
              </a:solidFill>
              <a:latin typeface="Calibri" panose="020F0502020204030204" pitchFamily="34" charset="0"/>
            </a:endParaRPr>
          </a:p>
        </p:txBody>
      </p:sp>
    </p:spTree>
    <p:extLst>
      <p:ext uri="{BB962C8B-B14F-4D97-AF65-F5344CB8AC3E}">
        <p14:creationId xmlns:p14="http://schemas.microsoft.com/office/powerpoint/2010/main" val="252740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2400627"/>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EU4H-2023-PJ-05 — Call for proposals to support the implementation of the strategic agenda for medical </a:t>
            </a:r>
            <a:r>
              <a:rPr lang="en-US" sz="2400" b="1" dirty="0" err="1">
                <a:solidFill>
                  <a:srgbClr val="007F8F"/>
                </a:solidFill>
                <a:latin typeface="Raleway"/>
              </a:rPr>
              <a:t>ionising</a:t>
            </a:r>
            <a:r>
              <a:rPr lang="en-US" sz="2400" b="1" dirty="0">
                <a:solidFill>
                  <a:srgbClr val="007F8F"/>
                </a:solidFill>
                <a:latin typeface="Raleway"/>
              </a:rPr>
              <a:t> radiation applications (SAMIRA18) – </a:t>
            </a:r>
            <a:r>
              <a:rPr lang="en-US" sz="2400" b="1" dirty="0" err="1">
                <a:solidFill>
                  <a:srgbClr val="007F8F"/>
                </a:solidFill>
                <a:latin typeface="Raleway"/>
              </a:rPr>
              <a:t>organisation</a:t>
            </a:r>
            <a:r>
              <a:rPr lang="en-US" sz="2400" b="1" dirty="0">
                <a:solidFill>
                  <a:srgbClr val="007F8F"/>
                </a:solidFill>
                <a:latin typeface="Raleway"/>
              </a:rPr>
              <a:t> of clinical audit campaigns as a tool to improve quality and safety of medical applications of </a:t>
            </a:r>
            <a:r>
              <a:rPr lang="en-US" sz="2400" b="1" dirty="0" err="1">
                <a:solidFill>
                  <a:srgbClr val="007F8F"/>
                </a:solidFill>
                <a:latin typeface="Raleway"/>
              </a:rPr>
              <a:t>ionising</a:t>
            </a:r>
            <a:r>
              <a:rPr lang="en-US" sz="2400" b="1" dirty="0">
                <a:solidFill>
                  <a:srgbClr val="007F8F"/>
                </a:solidFill>
                <a:latin typeface="Raleway"/>
              </a:rPr>
              <a:t> radiation (CR-g-23-44-01)</a:t>
            </a:r>
            <a:endParaRPr lang="it-IT" sz="2400" b="1" dirty="0">
              <a:solidFill>
                <a:srgbClr val="007F8F"/>
              </a:solidFill>
              <a:latin typeface="Raleway"/>
            </a:endParaRPr>
          </a:p>
        </p:txBody>
      </p:sp>
      <p:pic>
        <p:nvPicPr>
          <p:cNvPr id="4" name="Immagine 3">
            <a:extLst>
              <a:ext uri="{FF2B5EF4-FFF2-40B4-BE49-F238E27FC236}">
                <a16:creationId xmlns:a16="http://schemas.microsoft.com/office/drawing/2014/main" id="{5B0C2744-1FF1-B5DC-6831-F826E621E34D}"/>
              </a:ext>
            </a:extLst>
          </p:cNvPr>
          <p:cNvPicPr>
            <a:picLocks noChangeAspect="1"/>
          </p:cNvPicPr>
          <p:nvPr/>
        </p:nvPicPr>
        <p:blipFill>
          <a:blip r:embed="rId6"/>
          <a:stretch>
            <a:fillRect/>
          </a:stretch>
        </p:blipFill>
        <p:spPr>
          <a:xfrm>
            <a:off x="675573" y="2855192"/>
            <a:ext cx="7803410" cy="2796463"/>
          </a:xfrm>
          <a:prstGeom prst="rect">
            <a:avLst/>
          </a:prstGeom>
        </p:spPr>
      </p:pic>
    </p:spTree>
    <p:extLst>
      <p:ext uri="{BB962C8B-B14F-4D97-AF65-F5344CB8AC3E}">
        <p14:creationId xmlns:p14="http://schemas.microsoft.com/office/powerpoint/2010/main" val="194745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661963"/>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EU4H-2023-PJ-06 — Call for proposals: action grants on mental health challenges for cancer patients and survivors Sub-topic (a): Mental health and Cancer (CR-g-23-19.01)</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06605" y="2646108"/>
            <a:ext cx="7930788" cy="646331"/>
          </a:xfrm>
          <a:prstGeom prst="rect">
            <a:avLst/>
          </a:prstGeom>
          <a:noFill/>
        </p:spPr>
        <p:txBody>
          <a:bodyPr wrap="square">
            <a:spAutoFit/>
          </a:bodyPr>
          <a:lstStyle/>
          <a:p>
            <a:r>
              <a:rPr lang="en-US" sz="1800" b="0" i="0" u="none" strike="noStrike" baseline="0" dirty="0">
                <a:solidFill>
                  <a:srgbClr val="000000"/>
                </a:solidFill>
                <a:latin typeface="Montserrat" panose="00000500000000000000" pitchFamily="2" charset="0"/>
              </a:rPr>
              <a:t>This action aims to </a:t>
            </a:r>
            <a:r>
              <a:rPr lang="en-US" sz="1800" b="1" i="0" u="none" strike="noStrike" baseline="0" dirty="0">
                <a:solidFill>
                  <a:srgbClr val="000000"/>
                </a:solidFill>
                <a:latin typeface="Montserrat" panose="00000500000000000000" pitchFamily="2" charset="0"/>
              </a:rPr>
              <a:t>address mental health challenges in cancer patients and survivors</a:t>
            </a:r>
            <a:r>
              <a:rPr lang="en-US" sz="1800" b="0" i="0" u="none" strike="noStrike" baseline="0" dirty="0">
                <a:solidFill>
                  <a:srgbClr val="000000"/>
                </a:solidFill>
                <a:latin typeface="Montserrat" panose="00000500000000000000" pitchFamily="2" charset="0"/>
              </a:rPr>
              <a:t>, </a:t>
            </a:r>
            <a:r>
              <a:rPr lang="en-US" sz="1800" b="1" i="0" u="none" strike="noStrike" baseline="0" dirty="0">
                <a:solidFill>
                  <a:srgbClr val="000000"/>
                </a:solidFill>
                <a:latin typeface="Montserrat" panose="00000500000000000000" pitchFamily="2" charset="0"/>
              </a:rPr>
              <a:t>and their carers and families.</a:t>
            </a:r>
            <a:endParaRPr lang="it-IT" sz="1800" b="1" i="0" u="none" strike="noStrike" baseline="0" dirty="0">
              <a:solidFill>
                <a:srgbClr val="252525"/>
              </a:solidFill>
              <a:latin typeface="Montserrat" panose="00000500000000000000" pitchFamily="2" charset="0"/>
            </a:endParaRPr>
          </a:p>
        </p:txBody>
      </p:sp>
      <p:sp>
        <p:nvSpPr>
          <p:cNvPr id="4" name="CasellaDiTesto 3">
            <a:extLst>
              <a:ext uri="{FF2B5EF4-FFF2-40B4-BE49-F238E27FC236}">
                <a16:creationId xmlns:a16="http://schemas.microsoft.com/office/drawing/2014/main" id="{DC1CB8DD-6FC3-223F-9183-47F47589F8D0}"/>
              </a:ext>
            </a:extLst>
          </p:cNvPr>
          <p:cNvSpPr txBox="1"/>
          <p:nvPr/>
        </p:nvSpPr>
        <p:spPr>
          <a:xfrm>
            <a:off x="606605" y="3706126"/>
            <a:ext cx="7758077"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600" b="1" i="0" u="none" strike="noStrike" baseline="0" dirty="0">
                <a:solidFill>
                  <a:schemeClr val="tx1"/>
                </a:solidFill>
                <a:latin typeface="Montserrat" panose="00000500000000000000" pitchFamily="2" charset="0"/>
              </a:rPr>
              <a:t>Consortium</a:t>
            </a:r>
            <a:r>
              <a:rPr lang="en-US" sz="1600" b="0" i="0" u="none" strike="noStrike" baseline="0" dirty="0">
                <a:solidFill>
                  <a:schemeClr val="tx1"/>
                </a:solidFill>
                <a:latin typeface="Montserrat" panose="00000500000000000000" pitchFamily="2" charset="0"/>
              </a:rPr>
              <a:t>: minimum 3 entities from 3 different eligible countries; </a:t>
            </a:r>
            <a:r>
              <a:rPr lang="en-US" sz="1600" i="0" u="none" strike="noStrike" baseline="0" dirty="0">
                <a:solidFill>
                  <a:schemeClr val="tx1"/>
                </a:solidFill>
                <a:latin typeface="Montserrat" panose="00000500000000000000" pitchFamily="2" charset="0"/>
              </a:rPr>
              <a:t>at least one </a:t>
            </a:r>
            <a:r>
              <a:rPr lang="en-US" sz="1600" b="1" i="0" u="none" strike="noStrike" baseline="0" dirty="0">
                <a:solidFill>
                  <a:schemeClr val="tx1"/>
                </a:solidFill>
                <a:latin typeface="Montserrat" panose="00000500000000000000" pitchFamily="2" charset="0"/>
              </a:rPr>
              <a:t>NGO &amp; one patient </a:t>
            </a:r>
            <a:r>
              <a:rPr lang="en-US" sz="1600" b="1" i="0" u="none" strike="noStrike" baseline="0" dirty="0" err="1">
                <a:solidFill>
                  <a:schemeClr val="tx1"/>
                </a:solidFill>
                <a:latin typeface="Montserrat" panose="00000500000000000000" pitchFamily="2" charset="0"/>
              </a:rPr>
              <a:t>organisation</a:t>
            </a:r>
            <a:r>
              <a:rPr lang="en-US" sz="1600" b="1" i="0" u="none" strike="noStrike" baseline="0" dirty="0">
                <a:solidFill>
                  <a:schemeClr val="tx1"/>
                </a:solidFill>
                <a:latin typeface="Montserrat" panose="00000500000000000000" pitchFamily="2" charset="0"/>
              </a:rPr>
              <a:t> working in field of cancer or mental health. </a:t>
            </a:r>
            <a:endParaRPr lang="it-IT" sz="1600" b="1"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56230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661963"/>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EU4H-2023-PJ-06 — Call for proposals: action grants on mental health challenges for cancer patients and survivors Sub-topic (a): Mental health and Cancer (CR-g-23-19.01)</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722861" y="2396726"/>
            <a:ext cx="7930788" cy="3416320"/>
          </a:xfrm>
          <a:prstGeom prst="rect">
            <a:avLst/>
          </a:prstGeom>
          <a:noFill/>
        </p:spPr>
        <p:txBody>
          <a:bodyPr wrap="square">
            <a:spAutoFit/>
          </a:bodyPr>
          <a:lstStyle/>
          <a:p>
            <a:r>
              <a:rPr lang="en-US" sz="1800" b="1" i="0" u="none" strike="noStrike" baseline="0" dirty="0">
                <a:solidFill>
                  <a:srgbClr val="0070C0"/>
                </a:solidFill>
                <a:latin typeface="Montserrat" panose="00000500000000000000" pitchFamily="2" charset="0"/>
              </a:rPr>
              <a:t>ACTIVITIES</a:t>
            </a:r>
          </a:p>
          <a:p>
            <a:endParaRPr lang="en-US" sz="1800" dirty="0">
              <a:solidFill>
                <a:schemeClr val="tx1"/>
              </a:solidFill>
              <a:latin typeface="Montserrat" panose="00000500000000000000" pitchFamily="2" charset="0"/>
            </a:endParaRP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Systematic </a:t>
            </a:r>
            <a:r>
              <a:rPr lang="en-US" sz="1800" b="1" i="0" u="none" strike="noStrike" baseline="0" dirty="0">
                <a:solidFill>
                  <a:schemeClr val="tx1"/>
                </a:solidFill>
                <a:latin typeface="Montserrat" panose="00000500000000000000" pitchFamily="2" charset="0"/>
              </a:rPr>
              <a:t>screening of mental health status </a:t>
            </a:r>
            <a:r>
              <a:rPr lang="en-US" sz="1800" i="0" u="none" strike="noStrike" baseline="0" dirty="0">
                <a:solidFill>
                  <a:schemeClr val="tx1"/>
                </a:solidFill>
                <a:latin typeface="Montserrat" panose="00000500000000000000" pitchFamily="2" charset="0"/>
              </a:rPr>
              <a:t>of cancer patients, carers and families</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of </a:t>
            </a:r>
            <a:r>
              <a:rPr lang="en-US" sz="1800" b="1" i="0" u="none" strike="noStrike" baseline="0" dirty="0">
                <a:solidFill>
                  <a:schemeClr val="tx1"/>
                </a:solidFill>
                <a:latin typeface="Montserrat" panose="00000500000000000000" pitchFamily="2" charset="0"/>
              </a:rPr>
              <a:t>methodologies to support identification of at-risk </a:t>
            </a:r>
            <a:r>
              <a:rPr lang="en-US" sz="1800" b="0" i="0" u="none" strike="noStrike" baseline="0" dirty="0">
                <a:solidFill>
                  <a:schemeClr val="tx1"/>
                </a:solidFill>
                <a:latin typeface="Montserrat" panose="00000500000000000000" pitchFamily="2" charset="0"/>
              </a:rPr>
              <a:t>patients, carers and families </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Provision of </a:t>
            </a:r>
            <a:r>
              <a:rPr lang="en-US" sz="1800" b="1" i="0" u="none" strike="noStrike" baseline="0" dirty="0">
                <a:solidFill>
                  <a:schemeClr val="tx1"/>
                </a:solidFill>
                <a:latin typeface="Montserrat" panose="00000500000000000000" pitchFamily="2" charset="0"/>
              </a:rPr>
              <a:t>psychological and psychosocial support and targeted interventions </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of </a:t>
            </a:r>
            <a:r>
              <a:rPr lang="en-US" sz="1800" b="1" i="0" u="none" strike="noStrike" baseline="0" dirty="0">
                <a:solidFill>
                  <a:schemeClr val="tx1"/>
                </a:solidFill>
                <a:latin typeface="Montserrat" panose="00000500000000000000" pitchFamily="2" charset="0"/>
              </a:rPr>
              <a:t>guidance and recommendations for professionals</a:t>
            </a:r>
            <a:r>
              <a:rPr lang="en-US" sz="1800" b="0" i="0" u="none" strike="noStrike" baseline="0" dirty="0">
                <a:solidFill>
                  <a:schemeClr val="tx1"/>
                </a:solidFill>
                <a:latin typeface="Montserrat" panose="00000500000000000000" pitchFamily="2" charset="0"/>
              </a:rPr>
              <a:t> (patient care pathway)</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Provision of </a:t>
            </a:r>
            <a:r>
              <a:rPr lang="en-US" sz="1800" b="1" i="0" u="none" strike="noStrike" baseline="0" dirty="0">
                <a:solidFill>
                  <a:schemeClr val="tx1"/>
                </a:solidFill>
                <a:latin typeface="Montserrat" panose="00000500000000000000" pitchFamily="2" charset="0"/>
              </a:rPr>
              <a:t>professional psychosocial support </a:t>
            </a:r>
            <a:r>
              <a:rPr lang="en-US" sz="1800" b="0" i="0" u="none" strike="noStrike" baseline="0" dirty="0">
                <a:solidFill>
                  <a:schemeClr val="tx1"/>
                </a:solidFill>
                <a:latin typeface="Montserrat" panose="00000500000000000000" pitchFamily="2" charset="0"/>
              </a:rPr>
              <a:t>for children, adolescents and young adults with cancer</a:t>
            </a:r>
          </a:p>
        </p:txBody>
      </p:sp>
    </p:spTree>
    <p:extLst>
      <p:ext uri="{BB962C8B-B14F-4D97-AF65-F5344CB8AC3E}">
        <p14:creationId xmlns:p14="http://schemas.microsoft.com/office/powerpoint/2010/main" val="368030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661963"/>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EU4H-2023-PJ-07 — Call for proposals: action grants on mental health challenges for cancer patients and survivors Sub-topic (b): European Code for Mental Health (CR-g-23-19.02) </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816845" y="2539145"/>
            <a:ext cx="7930788" cy="646331"/>
          </a:xfrm>
          <a:prstGeom prst="rect">
            <a:avLst/>
          </a:prstGeom>
          <a:noFill/>
        </p:spPr>
        <p:txBody>
          <a:bodyPr wrap="square">
            <a:spAutoFit/>
          </a:bodyPr>
          <a:lstStyle/>
          <a:p>
            <a:r>
              <a:rPr lang="en-US" sz="1800" b="0" i="0" u="none" strike="noStrike" baseline="0" dirty="0">
                <a:solidFill>
                  <a:srgbClr val="000000"/>
                </a:solidFill>
                <a:latin typeface="Montserrat" panose="00000500000000000000" pitchFamily="2" charset="0"/>
              </a:rPr>
              <a:t>This action aims to address </a:t>
            </a:r>
            <a:r>
              <a:rPr lang="en-US" sz="1800" b="1" i="0" u="none" strike="noStrike" baseline="0" dirty="0">
                <a:solidFill>
                  <a:srgbClr val="000000"/>
                </a:solidFill>
                <a:latin typeface="Montserrat" panose="00000500000000000000" pitchFamily="2" charset="0"/>
              </a:rPr>
              <a:t>mental health challenges in cancer patients and survivors, and their carers and families.</a:t>
            </a:r>
            <a:endParaRPr lang="it-IT" sz="1800" b="1" i="0" u="none" strike="noStrike" baseline="0" dirty="0">
              <a:solidFill>
                <a:srgbClr val="252525"/>
              </a:solidFill>
              <a:latin typeface="Montserrat" panose="00000500000000000000" pitchFamily="2" charset="0"/>
            </a:endParaRPr>
          </a:p>
        </p:txBody>
      </p:sp>
      <p:sp>
        <p:nvSpPr>
          <p:cNvPr id="4" name="CasellaDiTesto 3">
            <a:extLst>
              <a:ext uri="{FF2B5EF4-FFF2-40B4-BE49-F238E27FC236}">
                <a16:creationId xmlns:a16="http://schemas.microsoft.com/office/drawing/2014/main" id="{E70BA9E7-15F5-53DB-9E06-B7BCBDE42598}"/>
              </a:ext>
            </a:extLst>
          </p:cNvPr>
          <p:cNvSpPr txBox="1"/>
          <p:nvPr/>
        </p:nvSpPr>
        <p:spPr>
          <a:xfrm>
            <a:off x="602673" y="3745192"/>
            <a:ext cx="805097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600" b="0" i="0" u="none" strike="noStrike" baseline="0" dirty="0">
                <a:solidFill>
                  <a:schemeClr val="tx1"/>
                </a:solidFill>
                <a:latin typeface="Montserrat" panose="00000500000000000000" pitchFamily="2" charset="0"/>
              </a:rPr>
              <a:t>Consortium: Minimum </a:t>
            </a:r>
            <a:r>
              <a:rPr lang="en-US" sz="1600" b="1" i="0" u="none" strike="noStrike" baseline="0" dirty="0">
                <a:solidFill>
                  <a:schemeClr val="tx1"/>
                </a:solidFill>
                <a:latin typeface="Montserrat" panose="00000500000000000000" pitchFamily="2" charset="0"/>
              </a:rPr>
              <a:t>5 entities </a:t>
            </a:r>
            <a:r>
              <a:rPr lang="en-US" sz="1600" b="0" i="0" u="none" strike="noStrike" baseline="0" dirty="0">
                <a:solidFill>
                  <a:schemeClr val="tx1"/>
                </a:solidFill>
                <a:latin typeface="Montserrat" panose="00000500000000000000" pitchFamily="2" charset="0"/>
              </a:rPr>
              <a:t>(beneficiaries) from </a:t>
            </a:r>
            <a:r>
              <a:rPr lang="en-US" sz="1600" b="1" i="0" u="none" strike="noStrike" baseline="0" dirty="0">
                <a:solidFill>
                  <a:schemeClr val="tx1"/>
                </a:solidFill>
                <a:latin typeface="Montserrat" panose="00000500000000000000" pitchFamily="2" charset="0"/>
              </a:rPr>
              <a:t>5 different eligible countries</a:t>
            </a:r>
            <a:r>
              <a:rPr lang="en-US" sz="1600" b="0" i="0" u="none" strike="noStrike" baseline="0" dirty="0">
                <a:solidFill>
                  <a:schemeClr val="tx1"/>
                </a:solidFill>
                <a:latin typeface="Montserrat" panose="00000500000000000000" pitchFamily="2" charset="0"/>
              </a:rPr>
              <a:t> + </a:t>
            </a:r>
            <a:r>
              <a:rPr lang="en-US" sz="1600" i="0" u="none" strike="noStrike" baseline="0" dirty="0">
                <a:solidFill>
                  <a:schemeClr val="tx1"/>
                </a:solidFill>
                <a:latin typeface="Montserrat" panose="00000500000000000000" pitchFamily="2" charset="0"/>
              </a:rPr>
              <a:t>at least </a:t>
            </a:r>
            <a:r>
              <a:rPr lang="en-US" sz="1600" b="1" i="0" u="none" strike="noStrike" baseline="0" dirty="0">
                <a:solidFill>
                  <a:schemeClr val="tx1"/>
                </a:solidFill>
                <a:latin typeface="Montserrat" panose="00000500000000000000" pitchFamily="2" charset="0"/>
              </a:rPr>
              <a:t>one NGO working in the field of mental health </a:t>
            </a:r>
            <a:r>
              <a:rPr lang="en-US" sz="1600" b="0" i="0" u="none" strike="noStrike" baseline="0" dirty="0">
                <a:solidFill>
                  <a:schemeClr val="tx1"/>
                </a:solidFill>
                <a:latin typeface="Montserrat" panose="00000500000000000000" pitchFamily="2" charset="0"/>
              </a:rPr>
              <a:t>+ at least </a:t>
            </a:r>
            <a:r>
              <a:rPr lang="en-US" sz="1600" b="1" i="0" u="none" strike="noStrike" baseline="0" dirty="0">
                <a:solidFill>
                  <a:schemeClr val="tx1"/>
                </a:solidFill>
                <a:latin typeface="Montserrat" panose="00000500000000000000" pitchFamily="2" charset="0"/>
              </a:rPr>
              <a:t>one patient organization working in the field of mental health </a:t>
            </a:r>
            <a:r>
              <a:rPr lang="en-US" sz="1600" b="0" i="0" u="none" strike="noStrike" baseline="0" dirty="0">
                <a:solidFill>
                  <a:schemeClr val="tx1"/>
                </a:solidFill>
                <a:latin typeface="Montserrat" panose="00000500000000000000" pitchFamily="2" charset="0"/>
              </a:rPr>
              <a:t>+ at least </a:t>
            </a:r>
            <a:r>
              <a:rPr lang="en-US" sz="1600" b="1" i="0" u="none" strike="noStrike" baseline="0" dirty="0">
                <a:solidFill>
                  <a:schemeClr val="tx1"/>
                </a:solidFill>
                <a:latin typeface="Montserrat" panose="00000500000000000000" pitchFamily="2" charset="0"/>
              </a:rPr>
              <a:t>one public authority responsible for mental health</a:t>
            </a:r>
            <a:endParaRPr lang="it-IT" sz="1600" b="1"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85039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661963"/>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EU4H-2023-PJ-07 — Call for proposals: action grants on mental health challenges for cancer patients and survivors Sub-topic (b): European Code for Mental Health (CR-g-23-19.02) </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06605" y="2646108"/>
            <a:ext cx="7930788" cy="2308324"/>
          </a:xfrm>
          <a:prstGeom prst="rect">
            <a:avLst/>
          </a:prstGeom>
          <a:noFill/>
        </p:spPr>
        <p:txBody>
          <a:bodyPr wrap="square">
            <a:spAutoFit/>
          </a:bodyPr>
          <a:lstStyle/>
          <a:p>
            <a:pPr algn="just"/>
            <a:r>
              <a:rPr lang="en-US" sz="1800" b="1" i="0" u="none" strike="noStrike" baseline="0" dirty="0">
                <a:solidFill>
                  <a:srgbClr val="0070C0"/>
                </a:solidFill>
                <a:latin typeface="Montserrat" panose="00000500000000000000" pitchFamily="2" charset="0"/>
              </a:rPr>
              <a:t>ACTIVITIES</a:t>
            </a:r>
          </a:p>
          <a:p>
            <a:pPr algn="just"/>
            <a:endParaRPr lang="en-US" sz="1800" dirty="0">
              <a:solidFill>
                <a:schemeClr val="tx1"/>
              </a:solidFill>
              <a:latin typeface="Montserrat" panose="00000500000000000000" pitchFamily="2" charset="0"/>
            </a:endParaRP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of a </a:t>
            </a:r>
            <a:r>
              <a:rPr lang="en-US" sz="1800" b="1" i="0" u="none" strike="noStrike" baseline="0" dirty="0">
                <a:solidFill>
                  <a:schemeClr val="tx1"/>
                </a:solidFill>
                <a:latin typeface="Montserrat" panose="00000500000000000000" pitchFamily="2" charset="0"/>
              </a:rPr>
              <a:t>European Code for Mental Health</a:t>
            </a:r>
          </a:p>
          <a:p>
            <a:pPr marL="285750" indent="-285750" algn="just">
              <a:buFont typeface="Arial" panose="020B0604020202020204" pitchFamily="34" charset="0"/>
              <a:buChar char="•"/>
            </a:pPr>
            <a:r>
              <a:rPr lang="en-US" sz="1800" b="1" i="0" u="none" strike="noStrike" baseline="0" dirty="0">
                <a:solidFill>
                  <a:schemeClr val="tx1"/>
                </a:solidFill>
                <a:latin typeface="Montserrat" panose="00000500000000000000" pitchFamily="2" charset="0"/>
              </a:rPr>
              <a:t>Messages</a:t>
            </a:r>
            <a:r>
              <a:rPr lang="en-US" sz="1800" b="0" i="0" u="none" strike="noStrike" baseline="0" dirty="0">
                <a:solidFill>
                  <a:schemeClr val="tx1"/>
                </a:solidFill>
                <a:latin typeface="Montserrat" panose="00000500000000000000" pitchFamily="2" charset="0"/>
              </a:rPr>
              <a:t> that are </a:t>
            </a:r>
            <a:r>
              <a:rPr lang="en-US" sz="1800" b="1" i="0" u="none" strike="noStrike" baseline="0" dirty="0">
                <a:solidFill>
                  <a:schemeClr val="tx1"/>
                </a:solidFill>
                <a:latin typeface="Montserrat" panose="00000500000000000000" pitchFamily="2" charset="0"/>
              </a:rPr>
              <a:t>evidence-based, easy-to-understand </a:t>
            </a:r>
            <a:r>
              <a:rPr lang="en-US" sz="1800" b="0" i="0" u="none" strike="noStrike" baseline="0" dirty="0">
                <a:solidFill>
                  <a:schemeClr val="tx1"/>
                </a:solidFill>
                <a:latin typeface="Montserrat" panose="00000500000000000000" pitchFamily="2" charset="0"/>
              </a:rPr>
              <a:t>and </a:t>
            </a:r>
            <a:r>
              <a:rPr lang="en-US" sz="1800" b="1" i="0" u="none" strike="noStrike" baseline="0" dirty="0">
                <a:solidFill>
                  <a:schemeClr val="tx1"/>
                </a:solidFill>
                <a:latin typeface="Montserrat" panose="00000500000000000000" pitchFamily="2" charset="0"/>
              </a:rPr>
              <a:t>easy-to-implement</a:t>
            </a:r>
            <a:r>
              <a:rPr lang="en-US" sz="1800" b="0" i="0" u="none" strike="noStrike" baseline="0" dirty="0">
                <a:solidFill>
                  <a:schemeClr val="tx1"/>
                </a:solidFill>
                <a:latin typeface="Montserrat" panose="00000500000000000000" pitchFamily="2" charset="0"/>
              </a:rPr>
              <a:t> for citizens</a:t>
            </a:r>
          </a:p>
          <a:p>
            <a:pPr marL="285750" indent="-285750" algn="just">
              <a:buFont typeface="Arial" panose="020B0604020202020204" pitchFamily="34" charset="0"/>
              <a:buChar char="•"/>
            </a:pPr>
            <a:r>
              <a:rPr lang="en-US" sz="1800" b="1" i="0" u="none" strike="noStrike" baseline="0" dirty="0">
                <a:solidFill>
                  <a:schemeClr val="tx1"/>
                </a:solidFill>
                <a:latin typeface="Montserrat" panose="00000500000000000000" pitchFamily="2" charset="0"/>
              </a:rPr>
              <a:t>How citizens can take care </a:t>
            </a:r>
            <a:r>
              <a:rPr lang="en-US" sz="1800" b="0" i="0" u="none" strike="noStrike" baseline="0" dirty="0">
                <a:solidFill>
                  <a:schemeClr val="tx1"/>
                </a:solidFill>
                <a:latin typeface="Montserrat" panose="00000500000000000000" pitchFamily="2" charset="0"/>
              </a:rPr>
              <a:t>of their own mental health and their families’</a:t>
            </a:r>
          </a:p>
          <a:p>
            <a:pPr marL="285750" indent="-285750" algn="just">
              <a:buFont typeface="Arial" panose="020B0604020202020204" pitchFamily="34" charset="0"/>
              <a:buChar char="•"/>
            </a:pPr>
            <a:r>
              <a:rPr lang="en-US" sz="1800" b="1" i="0" u="none" strike="noStrike" baseline="0" dirty="0">
                <a:solidFill>
                  <a:schemeClr val="tx1"/>
                </a:solidFill>
                <a:latin typeface="Montserrat" panose="00000500000000000000" pitchFamily="2" charset="0"/>
              </a:rPr>
              <a:t>Reduce risk </a:t>
            </a:r>
            <a:r>
              <a:rPr lang="en-US" sz="1800" b="0" i="0" u="none" strike="noStrike" baseline="0" dirty="0">
                <a:solidFill>
                  <a:schemeClr val="tx1"/>
                </a:solidFill>
                <a:latin typeface="Montserrat" panose="00000500000000000000" pitchFamily="2" charset="0"/>
              </a:rPr>
              <a:t>of mental health problems</a:t>
            </a:r>
          </a:p>
        </p:txBody>
      </p:sp>
    </p:spTree>
    <p:extLst>
      <p:ext uri="{BB962C8B-B14F-4D97-AF65-F5344CB8AC3E}">
        <p14:creationId xmlns:p14="http://schemas.microsoft.com/office/powerpoint/2010/main" val="267227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2505479"/>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Presentation of new EU4Health Open Calls </a:t>
            </a:r>
            <a:endParaRPr sz="3600" b="1" dirty="0">
              <a:solidFill>
                <a:srgbClr val="007F8F"/>
              </a:solidFill>
              <a:latin typeface="Raleway"/>
            </a:endParaRPr>
          </a:p>
        </p:txBody>
      </p:sp>
    </p:spTree>
    <p:extLst>
      <p:ext uri="{BB962C8B-B14F-4D97-AF65-F5344CB8AC3E}">
        <p14:creationId xmlns:p14="http://schemas.microsoft.com/office/powerpoint/2010/main" val="51214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2954625"/>
          </a:xfrm>
          <a:prstGeom prst="rect">
            <a:avLst/>
          </a:prstGeom>
          <a:noFill/>
          <a:ln>
            <a:noFill/>
          </a:ln>
        </p:spPr>
        <p:txBody>
          <a:bodyPr spcFirstLastPara="1" wrap="square" lIns="91425" tIns="91425" rIns="91425" bIns="91425" anchor="t" anchorCtr="0">
            <a:spAutoFit/>
          </a:bodyPr>
          <a:lstStyle/>
          <a:p>
            <a:pPr algn="ctr"/>
            <a:r>
              <a:rPr lang="en-US" sz="2000" b="1" dirty="0">
                <a:solidFill>
                  <a:srgbClr val="007F8F"/>
                </a:solidFill>
                <a:latin typeface="Raleway"/>
              </a:rPr>
              <a:t>EU4H-2023-PJ-08 — Call for proposals: action grants on the safety and quality of new Substances of Human Origin (Breast milk, </a:t>
            </a:r>
            <a:r>
              <a:rPr lang="en-US" sz="2000" b="1" dirty="0" err="1">
                <a:solidFill>
                  <a:srgbClr val="007F8F"/>
                </a:solidFill>
                <a:latin typeface="Raleway"/>
              </a:rPr>
              <a:t>faecal</a:t>
            </a:r>
            <a:r>
              <a:rPr lang="en-US" sz="2000" b="1" dirty="0">
                <a:solidFill>
                  <a:srgbClr val="007F8F"/>
                </a:solidFill>
                <a:latin typeface="Raleway"/>
              </a:rPr>
              <a:t> microbiota transplants) (a) HS-g-23-50.01 Breast milk (HS-g-23-50.01) </a:t>
            </a:r>
          </a:p>
          <a:p>
            <a:pPr algn="ctr"/>
            <a:r>
              <a:rPr lang="en-US" sz="2000" b="1" dirty="0">
                <a:solidFill>
                  <a:srgbClr val="007F8F"/>
                </a:solidFill>
                <a:latin typeface="Raleway"/>
              </a:rPr>
              <a:t>&amp;</a:t>
            </a:r>
          </a:p>
          <a:p>
            <a:pPr algn="ctr"/>
            <a:r>
              <a:rPr lang="en-US" sz="2000" b="1" dirty="0">
                <a:solidFill>
                  <a:srgbClr val="007F8F"/>
                </a:solidFill>
                <a:latin typeface="Raleway"/>
              </a:rPr>
              <a:t>EU4H-2023-PJ-09 — Call for proposals: action grants on the safety and quality of new Substances of Human Origin (Breast milk, </a:t>
            </a:r>
            <a:r>
              <a:rPr lang="en-US" sz="2000" b="1" dirty="0" err="1">
                <a:solidFill>
                  <a:srgbClr val="007F8F"/>
                </a:solidFill>
                <a:latin typeface="Raleway"/>
              </a:rPr>
              <a:t>faecal</a:t>
            </a:r>
            <a:r>
              <a:rPr lang="en-US" sz="2000" b="1" dirty="0">
                <a:solidFill>
                  <a:srgbClr val="007F8F"/>
                </a:solidFill>
                <a:latin typeface="Raleway"/>
              </a:rPr>
              <a:t> microbiota transplants) (b) HS-g-23-50.02 </a:t>
            </a:r>
            <a:r>
              <a:rPr lang="en-US" sz="2000" b="1" dirty="0" err="1">
                <a:solidFill>
                  <a:srgbClr val="007F8F"/>
                </a:solidFill>
                <a:latin typeface="Raleway"/>
              </a:rPr>
              <a:t>Faecal</a:t>
            </a:r>
            <a:r>
              <a:rPr lang="en-US" sz="2000" b="1" dirty="0">
                <a:solidFill>
                  <a:srgbClr val="007F8F"/>
                </a:solidFill>
                <a:latin typeface="Raleway"/>
              </a:rPr>
              <a:t> </a:t>
            </a:r>
            <a:r>
              <a:rPr lang="en-US" sz="2000" b="1" dirty="0" err="1">
                <a:solidFill>
                  <a:srgbClr val="007F8F"/>
                </a:solidFill>
                <a:latin typeface="Raleway"/>
              </a:rPr>
              <a:t>microbiotic</a:t>
            </a:r>
            <a:r>
              <a:rPr lang="en-US" sz="2000" b="1" dirty="0">
                <a:solidFill>
                  <a:srgbClr val="007F8F"/>
                </a:solidFill>
                <a:latin typeface="Raleway"/>
              </a:rPr>
              <a:t> transplants (HS-g-23-50.02)</a:t>
            </a:r>
            <a:endParaRPr lang="it-IT" sz="20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75572" y="3827854"/>
            <a:ext cx="7930788" cy="1754326"/>
          </a:xfrm>
          <a:prstGeom prst="rect">
            <a:avLst/>
          </a:prstGeom>
          <a:noFill/>
        </p:spPr>
        <p:txBody>
          <a:bodyPr wrap="square">
            <a:spAutoFit/>
          </a:bodyPr>
          <a:lstStyle/>
          <a:p>
            <a:pPr algn="just"/>
            <a:r>
              <a:rPr lang="en-US" sz="1800" b="0" i="0" u="none" strike="noStrike" baseline="0" dirty="0">
                <a:solidFill>
                  <a:srgbClr val="000000"/>
                </a:solidFill>
                <a:latin typeface="Montserrat" panose="00000500000000000000" pitchFamily="2" charset="0"/>
              </a:rPr>
              <a:t>This action aims to bring together sector professionals, for BM (topic (a)) and for FMT (topic (b)), and to facilitate the implementation of </a:t>
            </a:r>
            <a:r>
              <a:rPr lang="en-US" sz="1800" b="1" i="0" u="none" strike="noStrike" baseline="0" dirty="0">
                <a:solidFill>
                  <a:srgbClr val="000000"/>
                </a:solidFill>
                <a:latin typeface="Montserrat" panose="00000500000000000000" pitchFamily="2" charset="0"/>
              </a:rPr>
              <a:t>new </a:t>
            </a:r>
            <a:r>
              <a:rPr lang="en-US" sz="1800" b="1" i="0" u="none" strike="noStrike" baseline="0" dirty="0" err="1">
                <a:solidFill>
                  <a:srgbClr val="000000"/>
                </a:solidFill>
                <a:latin typeface="Montserrat" panose="00000500000000000000" pitchFamily="2" charset="0"/>
              </a:rPr>
              <a:t>SoHO</a:t>
            </a:r>
            <a:r>
              <a:rPr lang="en-US" sz="1800" b="1" i="0" u="none" strike="noStrike" baseline="0" dirty="0">
                <a:solidFill>
                  <a:srgbClr val="000000"/>
                </a:solidFill>
                <a:latin typeface="Montserrat" panose="00000500000000000000" pitchFamily="2" charset="0"/>
              </a:rPr>
              <a:t> Regulation </a:t>
            </a:r>
            <a:r>
              <a:rPr lang="en-US" sz="1800" b="0" i="0" u="none" strike="noStrike" baseline="0" dirty="0">
                <a:solidFill>
                  <a:srgbClr val="000000"/>
                </a:solidFill>
                <a:latin typeface="Montserrat" panose="00000500000000000000" pitchFamily="2" charset="0"/>
              </a:rPr>
              <a:t>(guidelines and legislative requirements as well as the compliance with oversight tasks), in order </a:t>
            </a:r>
            <a:r>
              <a:rPr lang="en-US" sz="1800" b="1" i="0" u="none" strike="noStrike" baseline="0" dirty="0">
                <a:solidFill>
                  <a:srgbClr val="000000"/>
                </a:solidFill>
                <a:latin typeface="Montserrat" panose="00000500000000000000" pitchFamily="2" charset="0"/>
              </a:rPr>
              <a:t>to allow the safe, effective and qualitative preparation and use of these </a:t>
            </a:r>
            <a:r>
              <a:rPr lang="en-US" sz="1800" b="1" i="0" u="none" strike="noStrike" baseline="0" dirty="0" err="1">
                <a:solidFill>
                  <a:srgbClr val="000000"/>
                </a:solidFill>
                <a:latin typeface="Montserrat" panose="00000500000000000000" pitchFamily="2" charset="0"/>
              </a:rPr>
              <a:t>SoHO</a:t>
            </a:r>
            <a:r>
              <a:rPr lang="en-US" sz="1800" b="1" i="0" u="none" strike="noStrike" baseline="0" dirty="0">
                <a:solidFill>
                  <a:srgbClr val="000000"/>
                </a:solidFill>
                <a:latin typeface="Montserrat" panose="00000500000000000000" pitchFamily="2" charset="0"/>
              </a:rPr>
              <a:t>-based therapies</a:t>
            </a:r>
            <a:r>
              <a:rPr lang="en-US" sz="1800" b="0" i="0" u="none" strike="noStrike" baseline="0" dirty="0">
                <a:solidFill>
                  <a:srgbClr val="000000"/>
                </a:solidFill>
                <a:latin typeface="Montserrat" panose="00000500000000000000" pitchFamily="2" charset="0"/>
              </a:rPr>
              <a:t>.</a:t>
            </a:r>
            <a:endParaRPr lang="it-IT" sz="1800" b="0" i="0" u="none" strike="noStrike" baseline="0" dirty="0">
              <a:solidFill>
                <a:srgbClr val="252525"/>
              </a:solidFill>
              <a:latin typeface="Montserrat" panose="00000500000000000000" pitchFamily="2" charset="0"/>
            </a:endParaRPr>
          </a:p>
        </p:txBody>
      </p:sp>
    </p:spTree>
    <p:extLst>
      <p:ext uri="{BB962C8B-B14F-4D97-AF65-F5344CB8AC3E}">
        <p14:creationId xmlns:p14="http://schemas.microsoft.com/office/powerpoint/2010/main" val="267017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2954625"/>
          </a:xfrm>
          <a:prstGeom prst="rect">
            <a:avLst/>
          </a:prstGeom>
          <a:noFill/>
          <a:ln>
            <a:noFill/>
          </a:ln>
        </p:spPr>
        <p:txBody>
          <a:bodyPr spcFirstLastPara="1" wrap="square" lIns="91425" tIns="91425" rIns="91425" bIns="91425" anchor="t" anchorCtr="0">
            <a:spAutoFit/>
          </a:bodyPr>
          <a:lstStyle/>
          <a:p>
            <a:pPr algn="ctr"/>
            <a:r>
              <a:rPr lang="en-US" sz="2000" b="1" dirty="0">
                <a:solidFill>
                  <a:srgbClr val="007F8F"/>
                </a:solidFill>
                <a:latin typeface="Raleway"/>
              </a:rPr>
              <a:t>EU4H-2023-PJ-08 — Call for proposals: action grants on the safety and quality of new Substances of Human Origin (Breast milk, </a:t>
            </a:r>
            <a:r>
              <a:rPr lang="en-US" sz="2000" b="1" dirty="0" err="1">
                <a:solidFill>
                  <a:srgbClr val="007F8F"/>
                </a:solidFill>
                <a:latin typeface="Raleway"/>
              </a:rPr>
              <a:t>faecal</a:t>
            </a:r>
            <a:r>
              <a:rPr lang="en-US" sz="2000" b="1" dirty="0">
                <a:solidFill>
                  <a:srgbClr val="007F8F"/>
                </a:solidFill>
                <a:latin typeface="Raleway"/>
              </a:rPr>
              <a:t> microbiota transplants) (a) HS-g-23-50.01 Breast milk (HS-g-23-50.01) </a:t>
            </a:r>
          </a:p>
          <a:p>
            <a:pPr algn="ctr"/>
            <a:r>
              <a:rPr lang="en-US" sz="2000" b="1" dirty="0">
                <a:solidFill>
                  <a:srgbClr val="007F8F"/>
                </a:solidFill>
                <a:latin typeface="Raleway"/>
              </a:rPr>
              <a:t>&amp;</a:t>
            </a:r>
          </a:p>
          <a:p>
            <a:pPr algn="ctr"/>
            <a:r>
              <a:rPr lang="en-US" sz="2000" b="1" dirty="0">
                <a:solidFill>
                  <a:srgbClr val="007F8F"/>
                </a:solidFill>
                <a:latin typeface="Raleway"/>
              </a:rPr>
              <a:t>EU4H-2023-PJ-09 — Call for proposals: action grants on the safety and quality of new Substances of Human Origin (Breast milk, </a:t>
            </a:r>
            <a:r>
              <a:rPr lang="en-US" sz="2000" b="1" dirty="0" err="1">
                <a:solidFill>
                  <a:srgbClr val="007F8F"/>
                </a:solidFill>
                <a:latin typeface="Raleway"/>
              </a:rPr>
              <a:t>faecal</a:t>
            </a:r>
            <a:r>
              <a:rPr lang="en-US" sz="2000" b="1" dirty="0">
                <a:solidFill>
                  <a:srgbClr val="007F8F"/>
                </a:solidFill>
                <a:latin typeface="Raleway"/>
              </a:rPr>
              <a:t> microbiota transplants) (b) HS-g-23-50.02 </a:t>
            </a:r>
            <a:r>
              <a:rPr lang="en-US" sz="2000" b="1" dirty="0" err="1">
                <a:solidFill>
                  <a:srgbClr val="007F8F"/>
                </a:solidFill>
                <a:latin typeface="Raleway"/>
              </a:rPr>
              <a:t>Faecal</a:t>
            </a:r>
            <a:r>
              <a:rPr lang="en-US" sz="2000" b="1" dirty="0">
                <a:solidFill>
                  <a:srgbClr val="007F8F"/>
                </a:solidFill>
                <a:latin typeface="Raleway"/>
              </a:rPr>
              <a:t> </a:t>
            </a:r>
            <a:r>
              <a:rPr lang="en-US" sz="2000" b="1" dirty="0" err="1">
                <a:solidFill>
                  <a:srgbClr val="007F8F"/>
                </a:solidFill>
                <a:latin typeface="Raleway"/>
              </a:rPr>
              <a:t>microbiotic</a:t>
            </a:r>
            <a:r>
              <a:rPr lang="en-US" sz="2000" b="1" dirty="0">
                <a:solidFill>
                  <a:srgbClr val="007F8F"/>
                </a:solidFill>
                <a:latin typeface="Raleway"/>
              </a:rPr>
              <a:t> transplants (HS-g-23-50.02)</a:t>
            </a:r>
            <a:endParaRPr lang="it-IT" sz="20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06605" y="3429000"/>
            <a:ext cx="7930788" cy="2246769"/>
          </a:xfrm>
          <a:prstGeom prst="rect">
            <a:avLst/>
          </a:prstGeom>
          <a:noFill/>
        </p:spPr>
        <p:txBody>
          <a:bodyPr wrap="square">
            <a:spAutoFit/>
          </a:bodyPr>
          <a:lstStyle/>
          <a:p>
            <a:r>
              <a:rPr lang="en-US" b="1" i="0" u="none" strike="noStrike" baseline="0" dirty="0">
                <a:solidFill>
                  <a:srgbClr val="0070C0"/>
                </a:solidFill>
                <a:latin typeface="Montserrat" panose="00000500000000000000" pitchFamily="2" charset="0"/>
              </a:rPr>
              <a:t>ACTIVITIES</a:t>
            </a:r>
          </a:p>
          <a:p>
            <a:pPr marL="285750" indent="-285750" algn="just">
              <a:buFont typeface="Arial" panose="020B0604020202020204" pitchFamily="34" charset="0"/>
              <a:buChar char="•"/>
            </a:pPr>
            <a:endParaRPr lang="en-US" dirty="0">
              <a:solidFill>
                <a:schemeClr val="tx1"/>
              </a:solidFill>
              <a:latin typeface="Montserrat" panose="00000500000000000000" pitchFamily="2" charset="0"/>
            </a:endParaRPr>
          </a:p>
          <a:p>
            <a:pPr marL="285750" indent="-285750" algn="just">
              <a:buFont typeface="Arial" panose="020B0604020202020204" pitchFamily="34" charset="0"/>
              <a:buChar char="•"/>
            </a:pPr>
            <a:r>
              <a:rPr lang="en-US" b="0" i="0" u="none" strike="noStrike" baseline="0" dirty="0">
                <a:solidFill>
                  <a:schemeClr val="tx1"/>
                </a:solidFill>
                <a:latin typeface="Montserrat" panose="00000500000000000000" pitchFamily="2" charset="0"/>
              </a:rPr>
              <a:t>Building an </a:t>
            </a:r>
            <a:r>
              <a:rPr lang="en-US" b="1" i="0" u="none" strike="noStrike" baseline="0" dirty="0">
                <a:solidFill>
                  <a:schemeClr val="tx1"/>
                </a:solidFill>
                <a:latin typeface="Montserrat" panose="00000500000000000000" pitchFamily="2" charset="0"/>
              </a:rPr>
              <a:t>expert forum of actors </a:t>
            </a:r>
            <a:r>
              <a:rPr lang="en-US" b="0" i="0" u="none" strike="noStrike" baseline="0" dirty="0">
                <a:solidFill>
                  <a:schemeClr val="tx1"/>
                </a:solidFill>
                <a:latin typeface="Montserrat" panose="00000500000000000000" pitchFamily="2" charset="0"/>
              </a:rPr>
              <a:t>in breast milk and stool banking; </a:t>
            </a:r>
          </a:p>
          <a:p>
            <a:pPr marL="285750" indent="-285750" algn="just">
              <a:buFont typeface="Arial" panose="020B0604020202020204" pitchFamily="34" charset="0"/>
              <a:buChar char="•"/>
            </a:pPr>
            <a:r>
              <a:rPr lang="en-US" b="0" i="0" u="none" strike="noStrike" baseline="0" dirty="0">
                <a:solidFill>
                  <a:schemeClr val="tx1"/>
                </a:solidFill>
                <a:latin typeface="Montserrat" panose="00000500000000000000" pitchFamily="2" charset="0"/>
              </a:rPr>
              <a:t>Developing </a:t>
            </a:r>
            <a:r>
              <a:rPr lang="en-US" b="1" i="0" u="none" strike="noStrike" baseline="0" dirty="0">
                <a:solidFill>
                  <a:schemeClr val="tx1"/>
                </a:solidFill>
                <a:latin typeface="Montserrat" panose="00000500000000000000" pitchFamily="2" charset="0"/>
              </a:rPr>
              <a:t>common set of draft guidelines </a:t>
            </a:r>
            <a:r>
              <a:rPr lang="en-US" b="0" i="0" u="none" strike="noStrike" baseline="0" dirty="0">
                <a:solidFill>
                  <a:schemeClr val="tx1"/>
                </a:solidFill>
                <a:latin typeface="Montserrat" panose="00000500000000000000" pitchFamily="2" charset="0"/>
              </a:rPr>
              <a:t>based on expertise and existing initiatives -from professional societies, research and publications (</a:t>
            </a:r>
            <a:r>
              <a:rPr lang="en-US" b="0" i="0" u="none" strike="noStrike" baseline="0" dirty="0" err="1">
                <a:solidFill>
                  <a:schemeClr val="tx1"/>
                </a:solidFill>
                <a:latin typeface="Montserrat" panose="00000500000000000000" pitchFamily="2" charset="0"/>
              </a:rPr>
              <a:t>Keller&amp;all</a:t>
            </a:r>
            <a:r>
              <a:rPr lang="en-US" b="0" i="0" u="none" strike="noStrike" baseline="0" dirty="0">
                <a:solidFill>
                  <a:schemeClr val="tx1"/>
                </a:solidFill>
                <a:latin typeface="Montserrat" panose="00000500000000000000" pitchFamily="2" charset="0"/>
              </a:rPr>
              <a:t>(FMT), EMBA (BM), EDQM (BM/FMT), … );</a:t>
            </a:r>
          </a:p>
          <a:p>
            <a:pPr marL="285750" indent="-285750" algn="just">
              <a:buFont typeface="Arial" panose="020B0604020202020204" pitchFamily="34" charset="0"/>
              <a:buChar char="•"/>
            </a:pPr>
            <a:r>
              <a:rPr lang="en-US" b="0" i="0" u="none" strike="noStrike" baseline="0" dirty="0">
                <a:solidFill>
                  <a:schemeClr val="tx1"/>
                </a:solidFill>
                <a:latin typeface="Montserrat" panose="00000500000000000000" pitchFamily="2" charset="0"/>
              </a:rPr>
              <a:t>Future </a:t>
            </a:r>
            <a:r>
              <a:rPr lang="en-US" b="1" i="0" u="none" strike="noStrike" baseline="0" dirty="0">
                <a:solidFill>
                  <a:schemeClr val="tx1"/>
                </a:solidFill>
                <a:latin typeface="Montserrat" panose="00000500000000000000" pitchFamily="2" charset="0"/>
              </a:rPr>
              <a:t>updating of guidelines</a:t>
            </a:r>
            <a:r>
              <a:rPr lang="en-US" b="0" i="0" u="none" strike="noStrike" baseline="0" dirty="0">
                <a:solidFill>
                  <a:schemeClr val="tx1"/>
                </a:solidFill>
                <a:latin typeface="Montserrat" panose="00000500000000000000" pitchFamily="2" charset="0"/>
              </a:rPr>
              <a:t> with/under new EU legislative work;</a:t>
            </a:r>
          </a:p>
          <a:p>
            <a:pPr marL="285750" indent="-285750" algn="just">
              <a:buFont typeface="Arial" panose="020B0604020202020204" pitchFamily="34" charset="0"/>
              <a:buChar char="•"/>
            </a:pPr>
            <a:r>
              <a:rPr lang="it-IT" b="1" i="0" u="none" strike="noStrike" baseline="0" dirty="0">
                <a:solidFill>
                  <a:schemeClr val="tx1"/>
                </a:solidFill>
                <a:latin typeface="Montserrat" panose="00000500000000000000" pitchFamily="2" charset="0"/>
              </a:rPr>
              <a:t>Implementation plan </a:t>
            </a:r>
            <a:r>
              <a:rPr lang="it-IT" b="0" i="0" u="none" strike="noStrike" baseline="0" dirty="0">
                <a:solidFill>
                  <a:schemeClr val="tx1"/>
                </a:solidFill>
                <a:latin typeface="Montserrat" panose="00000500000000000000" pitchFamily="2" charset="0"/>
              </a:rPr>
              <a:t>(technical guidelines + </a:t>
            </a:r>
            <a:r>
              <a:rPr lang="it-IT" b="0" i="0" u="none" strike="noStrike" baseline="0" dirty="0" err="1">
                <a:solidFill>
                  <a:schemeClr val="tx1"/>
                </a:solidFill>
                <a:latin typeface="Montserrat" panose="00000500000000000000" pitchFamily="2" charset="0"/>
              </a:rPr>
              <a:t>oversight</a:t>
            </a:r>
            <a:r>
              <a:rPr lang="it-IT" b="0" i="0" u="none" strike="noStrike" baseline="0" dirty="0">
                <a:solidFill>
                  <a:schemeClr val="tx1"/>
                </a:solidFill>
                <a:latin typeface="Montserrat" panose="00000500000000000000" pitchFamily="2" charset="0"/>
              </a:rPr>
              <a:t> </a:t>
            </a:r>
            <a:r>
              <a:rPr lang="it-IT" b="0" i="0" u="none" strike="noStrike" baseline="0" dirty="0" err="1">
                <a:solidFill>
                  <a:schemeClr val="tx1"/>
                </a:solidFill>
                <a:latin typeface="Montserrat" panose="00000500000000000000" pitchFamily="2" charset="0"/>
              </a:rPr>
              <a:t>provisions</a:t>
            </a:r>
            <a:r>
              <a:rPr lang="it-IT" b="0" i="0" u="none" strike="noStrike" baseline="0" dirty="0">
                <a:solidFill>
                  <a:schemeClr val="tx1"/>
                </a:solidFill>
                <a:latin typeface="Montserrat" panose="00000500000000000000" pitchFamily="2" charset="0"/>
              </a:rPr>
              <a:t>);</a:t>
            </a:r>
          </a:p>
          <a:p>
            <a:pPr marL="285750" indent="-285750" algn="just">
              <a:buFont typeface="Arial" panose="020B0604020202020204" pitchFamily="34" charset="0"/>
              <a:buChar char="•"/>
            </a:pPr>
            <a:r>
              <a:rPr lang="it-IT" b="1" i="0" u="none" strike="noStrike" baseline="0" dirty="0">
                <a:solidFill>
                  <a:schemeClr val="tx1"/>
                </a:solidFill>
                <a:latin typeface="Montserrat" panose="00000500000000000000" pitchFamily="2" charset="0"/>
              </a:rPr>
              <a:t>Training and dissemination</a:t>
            </a:r>
          </a:p>
          <a:p>
            <a:pPr marL="285750" indent="-285750" algn="just">
              <a:buFont typeface="Arial" panose="020B0604020202020204" pitchFamily="34" charset="0"/>
              <a:buChar char="•"/>
            </a:pPr>
            <a:r>
              <a:rPr lang="en-US" b="0" i="0" u="none" strike="noStrike" baseline="0" dirty="0">
                <a:solidFill>
                  <a:schemeClr val="tx1"/>
                </a:solidFill>
                <a:latin typeface="Montserrat" panose="00000500000000000000" pitchFamily="2" charset="0"/>
              </a:rPr>
              <a:t>Taking account of </a:t>
            </a:r>
            <a:r>
              <a:rPr lang="en-US" b="1" i="0" u="none" strike="noStrike" baseline="0" dirty="0">
                <a:solidFill>
                  <a:schemeClr val="tx1"/>
                </a:solidFill>
                <a:latin typeface="Montserrat" panose="00000500000000000000" pitchFamily="2" charset="0"/>
              </a:rPr>
              <a:t>commonalities and specificities </a:t>
            </a:r>
            <a:r>
              <a:rPr lang="en-US" b="0" i="0" u="none" strike="noStrike" baseline="0" dirty="0">
                <a:solidFill>
                  <a:schemeClr val="tx1"/>
                </a:solidFill>
                <a:latin typeface="Montserrat" panose="00000500000000000000" pitchFamily="2" charset="0"/>
              </a:rPr>
              <a:t>of BM and FMT with other </a:t>
            </a:r>
            <a:endParaRPr lang="it-IT" b="0" i="0" u="none" strike="noStrike" baseline="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44331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923299"/>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EU4H-2023-PJ-10 — Call for Proposals: action grants on Facilitating Organ </a:t>
            </a:r>
            <a:r>
              <a:rPr lang="it-IT" sz="2400" b="1" dirty="0" err="1">
                <a:solidFill>
                  <a:srgbClr val="007F8F"/>
                </a:solidFill>
                <a:latin typeface="Raleway"/>
              </a:rPr>
              <a:t>Paired</a:t>
            </a:r>
            <a:r>
              <a:rPr lang="it-IT" sz="2400" b="1" dirty="0">
                <a:solidFill>
                  <a:srgbClr val="007F8F"/>
                </a:solidFill>
                <a:latin typeface="Raleway"/>
              </a:rPr>
              <a:t> Exchange (HS-g-23-51)</a:t>
            </a: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722861" y="1957079"/>
            <a:ext cx="7930788" cy="3139321"/>
          </a:xfrm>
          <a:prstGeom prst="rect">
            <a:avLst/>
          </a:prstGeom>
          <a:noFill/>
        </p:spPr>
        <p:txBody>
          <a:bodyPr wrap="square">
            <a:spAutoFit/>
          </a:bodyPr>
          <a:lstStyle/>
          <a:p>
            <a:pPr algn="just"/>
            <a:r>
              <a:rPr lang="en-US" sz="1800" b="0" i="0" u="none" strike="noStrike" baseline="0" dirty="0">
                <a:solidFill>
                  <a:srgbClr val="000000"/>
                </a:solidFill>
                <a:latin typeface="Montserrat" panose="00000500000000000000" pitchFamily="2" charset="0"/>
              </a:rPr>
              <a:t>This action implements the EU4Health </a:t>
            </a:r>
            <a:r>
              <a:rPr lang="en-US" sz="1800" b="0" i="0" u="none" strike="noStrike" baseline="0" dirty="0" err="1">
                <a:solidFill>
                  <a:srgbClr val="000000"/>
                </a:solidFill>
                <a:latin typeface="Montserrat" panose="00000500000000000000" pitchFamily="2" charset="0"/>
              </a:rPr>
              <a:t>Programme’s</a:t>
            </a:r>
            <a:r>
              <a:rPr lang="en-US" sz="1800" b="0" i="0" u="none" strike="noStrike" baseline="0" dirty="0">
                <a:solidFill>
                  <a:srgbClr val="000000"/>
                </a:solidFill>
                <a:latin typeface="Montserrat" panose="00000500000000000000" pitchFamily="2" charset="0"/>
              </a:rPr>
              <a:t> </a:t>
            </a:r>
            <a:r>
              <a:rPr lang="en-US" sz="1800" b="1" i="0" u="none" strike="noStrike" baseline="0" dirty="0">
                <a:solidFill>
                  <a:srgbClr val="000000"/>
                </a:solidFill>
                <a:latin typeface="Montserrat" panose="00000500000000000000" pitchFamily="2" charset="0"/>
              </a:rPr>
              <a:t>general objective of improving the availability, accessibility and affordability of medicinal products and medical devices, and crisis-relevant products</a:t>
            </a:r>
            <a:r>
              <a:rPr lang="en-US" sz="1800" b="0" i="0" u="none" strike="noStrike" baseline="0" dirty="0">
                <a:solidFill>
                  <a:srgbClr val="000000"/>
                </a:solidFill>
                <a:latin typeface="Montserrat" panose="00000500000000000000" pitchFamily="2" charset="0"/>
              </a:rPr>
              <a:t> in the Union, and supporting innovation regarding such products (Article 3, point (c) of Regulation (EU) 2021/522) through the specific objectives defined in Article 4, points (c) and (h), of Regulation (EU) 2021/522. </a:t>
            </a:r>
          </a:p>
          <a:p>
            <a:pPr algn="just"/>
            <a:endParaRPr lang="en-US" sz="1800" b="0" i="0" u="none" strike="noStrike" baseline="0" dirty="0">
              <a:solidFill>
                <a:srgbClr val="000000"/>
              </a:solidFill>
              <a:latin typeface="Montserrat" panose="00000500000000000000" pitchFamily="2" charset="0"/>
            </a:endParaRPr>
          </a:p>
          <a:p>
            <a:pPr algn="just"/>
            <a:r>
              <a:rPr lang="en-US" sz="1800" b="0" i="0" u="none" strike="noStrike" baseline="0" dirty="0">
                <a:solidFill>
                  <a:srgbClr val="000000"/>
                </a:solidFill>
                <a:latin typeface="Montserrat" panose="00000500000000000000" pitchFamily="2" charset="0"/>
              </a:rPr>
              <a:t>This action will </a:t>
            </a:r>
            <a:r>
              <a:rPr lang="en-US" sz="1800" b="1" i="0" u="none" strike="noStrike" baseline="0" dirty="0">
                <a:solidFill>
                  <a:srgbClr val="000000"/>
                </a:solidFill>
                <a:latin typeface="Montserrat" panose="00000500000000000000" pitchFamily="2" charset="0"/>
              </a:rPr>
              <a:t>apply the common algorithm for matching donor-patient pairs, among the participants and will develop its application.</a:t>
            </a:r>
            <a:endParaRPr lang="it-IT" sz="1800" b="1" i="0" u="none" strike="noStrike" baseline="0" dirty="0">
              <a:solidFill>
                <a:srgbClr val="252525"/>
              </a:solidFill>
              <a:latin typeface="Montserrat" panose="00000500000000000000" pitchFamily="2" charset="0"/>
            </a:endParaRPr>
          </a:p>
        </p:txBody>
      </p:sp>
    </p:spTree>
    <p:extLst>
      <p:ext uri="{BB962C8B-B14F-4D97-AF65-F5344CB8AC3E}">
        <p14:creationId xmlns:p14="http://schemas.microsoft.com/office/powerpoint/2010/main" val="57138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923299"/>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EU4H-2023-PJ-10 — Call for Proposals: action grants on Facilitating Organ </a:t>
            </a:r>
            <a:r>
              <a:rPr lang="it-IT" sz="2400" b="1" dirty="0" err="1">
                <a:solidFill>
                  <a:srgbClr val="007F8F"/>
                </a:solidFill>
                <a:latin typeface="Raleway"/>
              </a:rPr>
              <a:t>Paired</a:t>
            </a:r>
            <a:r>
              <a:rPr lang="it-IT" sz="2400" b="1" dirty="0">
                <a:solidFill>
                  <a:srgbClr val="007F8F"/>
                </a:solidFill>
                <a:latin typeface="Raleway"/>
              </a:rPr>
              <a:t> Exchange (HS-g-23-51)</a:t>
            </a:r>
          </a:p>
        </p:txBody>
      </p:sp>
      <p:sp>
        <p:nvSpPr>
          <p:cNvPr id="4" name="CasellaDiTesto 3">
            <a:extLst>
              <a:ext uri="{FF2B5EF4-FFF2-40B4-BE49-F238E27FC236}">
                <a16:creationId xmlns:a16="http://schemas.microsoft.com/office/drawing/2014/main" id="{4D8DB50E-EAA2-C5A4-FF40-6C2BA85B99C9}"/>
              </a:ext>
            </a:extLst>
          </p:cNvPr>
          <p:cNvSpPr txBox="1"/>
          <p:nvPr/>
        </p:nvSpPr>
        <p:spPr>
          <a:xfrm>
            <a:off x="675572" y="1661277"/>
            <a:ext cx="7284027" cy="4278094"/>
          </a:xfrm>
          <a:prstGeom prst="rect">
            <a:avLst/>
          </a:prstGeom>
          <a:noFill/>
        </p:spPr>
        <p:txBody>
          <a:bodyPr wrap="square">
            <a:spAutoFit/>
          </a:bodyPr>
          <a:lstStyle/>
          <a:p>
            <a:pPr algn="just"/>
            <a:r>
              <a:rPr lang="en-US" sz="1600" b="1" i="0" u="none" strike="noStrike" baseline="0" dirty="0">
                <a:solidFill>
                  <a:schemeClr val="accent1"/>
                </a:solidFill>
                <a:latin typeface="Montserrat" panose="00000500000000000000" pitchFamily="2" charset="0"/>
              </a:rPr>
              <a:t>ACTIVITIES</a:t>
            </a:r>
          </a:p>
          <a:p>
            <a:pPr algn="just"/>
            <a:endParaRPr lang="en-US" sz="1600" b="0" i="0" u="none" strike="noStrike" baseline="0" dirty="0">
              <a:solidFill>
                <a:schemeClr val="tx1"/>
              </a:solidFill>
              <a:latin typeface="Montserrat" panose="00000500000000000000" pitchFamily="2" charset="0"/>
            </a:endParaRPr>
          </a:p>
          <a:p>
            <a:pPr algn="just"/>
            <a:r>
              <a:rPr lang="en-US" sz="1600" b="0" i="0" u="none" strike="noStrike" baseline="0" dirty="0">
                <a:solidFill>
                  <a:schemeClr val="tx1"/>
                </a:solidFill>
                <a:latin typeface="Montserrat" panose="00000500000000000000" pitchFamily="2" charset="0"/>
              </a:rPr>
              <a:t>This action will apply the common algorithm for matching donor-patient pairs, among the participants and will develop its application by: </a:t>
            </a:r>
          </a:p>
          <a:p>
            <a:pPr algn="just"/>
            <a:endParaRPr lang="en-US" sz="1600" b="0" i="0" u="none" strike="noStrike" baseline="0" dirty="0">
              <a:solidFill>
                <a:schemeClr val="tx1"/>
              </a:solidFill>
              <a:latin typeface="Montserrat" panose="00000500000000000000" pitchFamily="2" charset="0"/>
            </a:endParaRP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developing the </a:t>
            </a:r>
            <a:r>
              <a:rPr lang="en-US" sz="1600" b="1" i="0" u="none" strike="noStrike" baseline="0" dirty="0">
                <a:solidFill>
                  <a:schemeClr val="tx1"/>
                </a:solidFill>
                <a:latin typeface="Montserrat" panose="00000500000000000000" pitchFamily="2" charset="0"/>
              </a:rPr>
              <a:t>modalities for participating to the exchange schemes,</a:t>
            </a:r>
            <a:r>
              <a:rPr lang="en-US" sz="1600" b="0" i="0" u="none" strike="noStrike" baseline="0" dirty="0">
                <a:solidFill>
                  <a:schemeClr val="tx1"/>
                </a:solidFill>
                <a:latin typeface="Montserrat" panose="00000500000000000000" pitchFamily="2" charset="0"/>
              </a:rPr>
              <a:t> including agreement and uptake by the different national allocation offices; </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feeding the algorithm with </a:t>
            </a:r>
            <a:r>
              <a:rPr lang="en-US" sz="1600" b="1" i="0" u="none" strike="noStrike" baseline="0" dirty="0">
                <a:solidFill>
                  <a:schemeClr val="tx1"/>
                </a:solidFill>
                <a:latin typeface="Montserrat" panose="00000500000000000000" pitchFamily="2" charset="0"/>
              </a:rPr>
              <a:t>harmonized pair data via a common IT platform </a:t>
            </a:r>
            <a:r>
              <a:rPr lang="en-US" sz="1600" b="0" i="0" u="none" strike="noStrike" baseline="0" dirty="0">
                <a:solidFill>
                  <a:schemeClr val="tx1"/>
                </a:solidFill>
                <a:latin typeface="Montserrat" panose="00000500000000000000" pitchFamily="2" charset="0"/>
              </a:rPr>
              <a:t>between participants; </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developing </a:t>
            </a:r>
            <a:r>
              <a:rPr lang="en-US" sz="1600" b="1" i="0" u="none" strike="noStrike" baseline="0" dirty="0">
                <a:solidFill>
                  <a:schemeClr val="tx1"/>
                </a:solidFill>
                <a:latin typeface="Montserrat" panose="00000500000000000000" pitchFamily="2" charset="0"/>
              </a:rPr>
              <a:t>common support protocols among participants</a:t>
            </a:r>
            <a:r>
              <a:rPr lang="en-US" sz="1600" b="0" i="0" u="none" strike="noStrike" baseline="0" dirty="0">
                <a:solidFill>
                  <a:schemeClr val="tx1"/>
                </a:solidFill>
                <a:latin typeface="Montserrat" panose="00000500000000000000" pitchFamily="2" charset="0"/>
              </a:rPr>
              <a:t>, covering all related aspects like oversight, governance, funding, follow-up of donors and patients, in order to allow that transplantations are taking place.</a:t>
            </a:r>
          </a:p>
          <a:p>
            <a:pPr marL="285750" indent="-285750" algn="just">
              <a:buFont typeface="Arial" panose="020B0604020202020204" pitchFamily="34" charset="0"/>
              <a:buChar char="•"/>
            </a:pPr>
            <a:r>
              <a:rPr lang="en-US" sz="1600" b="0" i="0" u="none" strike="noStrike" baseline="0" dirty="0">
                <a:solidFill>
                  <a:schemeClr val="tx1"/>
                </a:solidFill>
                <a:latin typeface="Montserrat" panose="00000500000000000000" pitchFamily="2" charset="0"/>
              </a:rPr>
              <a:t>roll out </a:t>
            </a:r>
            <a:r>
              <a:rPr lang="en-US" sz="1600" b="1" i="0" u="none" strike="noStrike" baseline="0" dirty="0">
                <a:solidFill>
                  <a:schemeClr val="tx1"/>
                </a:solidFill>
                <a:latin typeface="Montserrat" panose="00000500000000000000" pitchFamily="2" charset="0"/>
              </a:rPr>
              <a:t>a common approach across national competent authorities,</a:t>
            </a:r>
            <a:r>
              <a:rPr lang="en-US" sz="1600" b="0" i="0" u="none" strike="noStrike" baseline="0" dirty="0">
                <a:solidFill>
                  <a:schemeClr val="tx1"/>
                </a:solidFill>
                <a:latin typeface="Montserrat" panose="00000500000000000000" pitchFamily="2" charset="0"/>
              </a:rPr>
              <a:t> in charge of organ allocation.</a:t>
            </a:r>
            <a:endParaRPr lang="it-IT" sz="16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135757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EU4H-2023-PJ-11 — Call for proposals for a program on orphan medical devices, in particular targeting </a:t>
            </a:r>
            <a:r>
              <a:rPr lang="en-US" sz="2400" b="1" dirty="0" err="1">
                <a:solidFill>
                  <a:srgbClr val="007F8F"/>
                </a:solidFill>
                <a:latin typeface="Raleway"/>
              </a:rPr>
              <a:t>paediatric</a:t>
            </a:r>
            <a:r>
              <a:rPr lang="en-US" sz="2400" b="1" dirty="0">
                <a:solidFill>
                  <a:srgbClr val="007F8F"/>
                </a:solidFill>
                <a:latin typeface="Raleway"/>
              </a:rPr>
              <a:t> patients (HS-g-23-65) </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213706" y="2106631"/>
            <a:ext cx="6197484" cy="3416320"/>
          </a:xfrm>
          <a:prstGeom prst="rect">
            <a:avLst/>
          </a:prstGeom>
          <a:noFill/>
        </p:spPr>
        <p:txBody>
          <a:bodyPr wrap="square">
            <a:spAutoFit/>
          </a:bodyPr>
          <a:lstStyle/>
          <a:p>
            <a:pPr algn="just"/>
            <a:r>
              <a:rPr lang="en-US" sz="1800" b="0" i="0" u="none" strike="noStrike" baseline="0" dirty="0">
                <a:solidFill>
                  <a:schemeClr val="tx1"/>
                </a:solidFill>
                <a:latin typeface="Montserrat" panose="00000500000000000000" pitchFamily="2" charset="0"/>
              </a:rPr>
              <a:t>This action aims to support </a:t>
            </a:r>
            <a:r>
              <a:rPr lang="en-US" sz="1800" b="1" i="0" u="none" strike="noStrike" baseline="0" dirty="0">
                <a:solidFill>
                  <a:schemeClr val="tx1"/>
                </a:solidFill>
                <a:latin typeface="Montserrat" panose="00000500000000000000" pitchFamily="2" charset="0"/>
              </a:rPr>
              <a:t>non-profit </a:t>
            </a:r>
            <a:r>
              <a:rPr lang="en-US" sz="1800" b="1" i="0" u="none" strike="noStrike" baseline="0" dirty="0" err="1">
                <a:solidFill>
                  <a:schemeClr val="tx1"/>
                </a:solidFill>
                <a:latin typeface="Montserrat" panose="00000500000000000000" pitchFamily="2" charset="0"/>
              </a:rPr>
              <a:t>organisations</a:t>
            </a:r>
            <a:r>
              <a:rPr lang="en-US" sz="1800" b="1" i="0" u="none" strike="noStrike" baseline="0" dirty="0">
                <a:solidFill>
                  <a:schemeClr val="tx1"/>
                </a:solidFill>
                <a:latin typeface="Montserrat" panose="00000500000000000000" pitchFamily="2" charset="0"/>
              </a:rPr>
              <a:t> or consortia that provide a platform for academic bodies, scientific societies, developer of devices, </a:t>
            </a:r>
            <a:r>
              <a:rPr lang="en-US" sz="1800" b="0" i="0" u="none" strike="noStrike" baseline="0" dirty="0">
                <a:solidFill>
                  <a:schemeClr val="tx1"/>
                </a:solidFill>
                <a:latin typeface="Montserrat" panose="00000500000000000000" pitchFamily="2" charset="0"/>
              </a:rPr>
              <a:t>in particular SMEs, and NGOs with a specific interest </a:t>
            </a:r>
            <a:r>
              <a:rPr lang="en-US" sz="1800" b="1" i="0" u="none" strike="noStrike" baseline="0" dirty="0">
                <a:solidFill>
                  <a:schemeClr val="tx1"/>
                </a:solidFill>
                <a:latin typeface="Montserrat" panose="00000500000000000000" pitchFamily="2" charset="0"/>
              </a:rPr>
              <a:t>in innovative </a:t>
            </a:r>
            <a:r>
              <a:rPr lang="en-US" sz="1800" b="1" i="0" u="none" strike="noStrike" baseline="0" dirty="0" err="1">
                <a:solidFill>
                  <a:schemeClr val="tx1"/>
                </a:solidFill>
                <a:latin typeface="Montserrat" panose="00000500000000000000" pitchFamily="2" charset="0"/>
              </a:rPr>
              <a:t>paediatric</a:t>
            </a:r>
            <a:r>
              <a:rPr lang="en-US" sz="1800" b="1" i="0" u="none" strike="noStrike" baseline="0" dirty="0">
                <a:solidFill>
                  <a:schemeClr val="tx1"/>
                </a:solidFill>
                <a:latin typeface="Montserrat" panose="00000500000000000000" pitchFamily="2" charset="0"/>
              </a:rPr>
              <a:t> devices to help foster and guide the development of orphan devices, for </a:t>
            </a:r>
            <a:r>
              <a:rPr lang="en-US" sz="1800" b="1" i="0" u="none" strike="noStrike" baseline="0" dirty="0" err="1">
                <a:solidFill>
                  <a:schemeClr val="tx1"/>
                </a:solidFill>
                <a:latin typeface="Montserrat" panose="00000500000000000000" pitchFamily="2" charset="0"/>
              </a:rPr>
              <a:t>paediatric</a:t>
            </a:r>
            <a:r>
              <a:rPr lang="en-US" sz="1800" b="1" i="0" u="none" strike="noStrike" baseline="0" dirty="0">
                <a:solidFill>
                  <a:schemeClr val="tx1"/>
                </a:solidFill>
                <a:latin typeface="Montserrat" panose="00000500000000000000" pitchFamily="2" charset="0"/>
              </a:rPr>
              <a:t> patients</a:t>
            </a:r>
            <a:r>
              <a:rPr lang="en-US" sz="1800" b="0" i="0" u="none" strike="noStrike" baseline="0" dirty="0">
                <a:solidFill>
                  <a:schemeClr val="tx1"/>
                </a:solidFill>
                <a:latin typeface="Montserrat" panose="00000500000000000000" pitchFamily="2" charset="0"/>
              </a:rPr>
              <a:t>, in particular in areas of unmet medical needs. </a:t>
            </a:r>
          </a:p>
          <a:p>
            <a:pPr algn="just"/>
            <a:endParaRPr lang="en-US" sz="1800" dirty="0">
              <a:solidFill>
                <a:schemeClr val="tx1"/>
              </a:solidFill>
              <a:latin typeface="Montserrat" panose="00000500000000000000" pitchFamily="2" charset="0"/>
            </a:endParaRPr>
          </a:p>
          <a:p>
            <a:pPr algn="just"/>
            <a:r>
              <a:rPr lang="en-US" sz="1800" b="0" i="0" u="none" strike="noStrike" baseline="0" dirty="0">
                <a:solidFill>
                  <a:schemeClr val="tx1"/>
                </a:solidFill>
                <a:latin typeface="Montserrat" panose="00000500000000000000" pitchFamily="2" charset="0"/>
              </a:rPr>
              <a:t>It takes inspiration from the </a:t>
            </a:r>
            <a:r>
              <a:rPr lang="en-US" sz="1800" b="0" i="0" u="none" strike="noStrike" baseline="0" dirty="0" err="1">
                <a:solidFill>
                  <a:schemeClr val="tx1"/>
                </a:solidFill>
                <a:latin typeface="Montserrat" panose="00000500000000000000" pitchFamily="2" charset="0"/>
              </a:rPr>
              <a:t>Paediatric</a:t>
            </a:r>
            <a:r>
              <a:rPr lang="en-US" sz="1800" b="0" i="0" u="none" strike="noStrike" baseline="0" dirty="0">
                <a:solidFill>
                  <a:schemeClr val="tx1"/>
                </a:solidFill>
                <a:latin typeface="Montserrat" panose="00000500000000000000" pitchFamily="2" charset="0"/>
              </a:rPr>
              <a:t> Device Consortia Grants Program of the US Food and Drugs Administration (FDA).</a:t>
            </a:r>
            <a:endParaRPr lang="it-IT" sz="1800" b="0" i="0" u="none" strike="noStrike" baseline="0" dirty="0">
              <a:solidFill>
                <a:schemeClr val="tx1"/>
              </a:solidFill>
              <a:latin typeface="Montserrat" panose="00000500000000000000" pitchFamily="2" charset="0"/>
            </a:endParaRPr>
          </a:p>
        </p:txBody>
      </p:sp>
      <p:pic>
        <p:nvPicPr>
          <p:cNvPr id="2" name="Immagine 1">
            <a:extLst>
              <a:ext uri="{FF2B5EF4-FFF2-40B4-BE49-F238E27FC236}">
                <a16:creationId xmlns:a16="http://schemas.microsoft.com/office/drawing/2014/main" id="{61990A64-AC39-FB9C-6B1B-BAC403A7519E}"/>
              </a:ext>
            </a:extLst>
          </p:cNvPr>
          <p:cNvPicPr>
            <a:picLocks noChangeAspect="1"/>
          </p:cNvPicPr>
          <p:nvPr/>
        </p:nvPicPr>
        <p:blipFill>
          <a:blip r:embed="rId6"/>
          <a:stretch>
            <a:fillRect/>
          </a:stretch>
        </p:blipFill>
        <p:spPr>
          <a:xfrm>
            <a:off x="6555667" y="2251741"/>
            <a:ext cx="2374627" cy="2374627"/>
          </a:xfrm>
          <a:prstGeom prst="rect">
            <a:avLst/>
          </a:prstGeom>
        </p:spPr>
      </p:pic>
    </p:spTree>
    <p:extLst>
      <p:ext uri="{BB962C8B-B14F-4D97-AF65-F5344CB8AC3E}">
        <p14:creationId xmlns:p14="http://schemas.microsoft.com/office/powerpoint/2010/main" val="352293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107965"/>
          </a:xfrm>
          <a:prstGeom prst="rect">
            <a:avLst/>
          </a:prstGeom>
          <a:noFill/>
          <a:ln>
            <a:noFill/>
          </a:ln>
        </p:spPr>
        <p:txBody>
          <a:bodyPr spcFirstLastPara="1" wrap="square" lIns="91425" tIns="91425" rIns="91425" bIns="91425" anchor="t" anchorCtr="0">
            <a:spAutoFit/>
          </a:bodyPr>
          <a:lstStyle/>
          <a:p>
            <a:pPr algn="ctr"/>
            <a:r>
              <a:rPr lang="en-US" sz="2000" b="1" dirty="0">
                <a:solidFill>
                  <a:srgbClr val="007F8F"/>
                </a:solidFill>
                <a:latin typeface="Raleway"/>
              </a:rPr>
              <a:t>EU4H-2023-PJ-11 — Call for proposals for a program on orphan medical devices, in particular targeting </a:t>
            </a:r>
            <a:r>
              <a:rPr lang="en-US" sz="2000" b="1" dirty="0" err="1">
                <a:solidFill>
                  <a:srgbClr val="007F8F"/>
                </a:solidFill>
                <a:latin typeface="Raleway"/>
              </a:rPr>
              <a:t>paediatric</a:t>
            </a:r>
            <a:r>
              <a:rPr lang="en-US" sz="2000" b="1" dirty="0">
                <a:solidFill>
                  <a:srgbClr val="007F8F"/>
                </a:solidFill>
                <a:latin typeface="Raleway"/>
              </a:rPr>
              <a:t> patients (HS-g-23-65) </a:t>
            </a:r>
            <a:endParaRPr lang="it-IT" sz="20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606605" y="1678423"/>
            <a:ext cx="7930788" cy="4185761"/>
          </a:xfrm>
          <a:prstGeom prst="rect">
            <a:avLst/>
          </a:prstGeom>
          <a:noFill/>
        </p:spPr>
        <p:txBody>
          <a:bodyPr wrap="square">
            <a:spAutoFit/>
          </a:bodyPr>
          <a:lstStyle/>
          <a:p>
            <a:pPr algn="just"/>
            <a:r>
              <a:rPr lang="en-US" b="1" i="0" u="none" strike="noStrike" baseline="0" dirty="0">
                <a:solidFill>
                  <a:srgbClr val="0070C0"/>
                </a:solidFill>
                <a:latin typeface="Montserrat" panose="00000500000000000000" pitchFamily="2" charset="0"/>
              </a:rPr>
              <a:t>ACTIVITIES</a:t>
            </a:r>
          </a:p>
          <a:p>
            <a:pPr algn="just"/>
            <a:endParaRPr lang="en-US" dirty="0">
              <a:solidFill>
                <a:schemeClr val="tx1"/>
              </a:solidFill>
              <a:latin typeface="Montserrat" panose="00000500000000000000" pitchFamily="2" charset="0"/>
            </a:endParaRPr>
          </a:p>
          <a:p>
            <a:pPr algn="just"/>
            <a:r>
              <a:rPr lang="en-US" b="0" i="0" u="none" strike="noStrike" baseline="0" dirty="0">
                <a:solidFill>
                  <a:schemeClr val="tx1"/>
                </a:solidFill>
                <a:latin typeface="Montserrat" panose="00000500000000000000" pitchFamily="2" charset="0"/>
              </a:rPr>
              <a:t>The activities may include </a:t>
            </a:r>
            <a:r>
              <a:rPr lang="en-US" b="1" i="0" u="none" strike="noStrike" baseline="0" dirty="0">
                <a:solidFill>
                  <a:schemeClr val="tx1"/>
                </a:solidFill>
                <a:latin typeface="Montserrat" panose="00000500000000000000" pitchFamily="2" charset="0"/>
              </a:rPr>
              <a:t>intellectual property advising; prototyping; engineering; laboratory and animal testing; grant-writing; and clinical investigation design</a:t>
            </a:r>
            <a:r>
              <a:rPr lang="en-US" b="0" i="0" u="none" strike="noStrike" baseline="0" dirty="0">
                <a:solidFill>
                  <a:schemeClr val="tx1"/>
                </a:solidFill>
                <a:latin typeface="Montserrat" panose="00000500000000000000" pitchFamily="2" charset="0"/>
              </a:rPr>
              <a:t>. The eligible entities should facilitate </a:t>
            </a:r>
            <a:r>
              <a:rPr lang="en-US" b="1" i="0" u="none" strike="noStrike" baseline="0" dirty="0">
                <a:solidFill>
                  <a:schemeClr val="tx1"/>
                </a:solidFill>
                <a:latin typeface="Montserrat" panose="00000500000000000000" pitchFamily="2" charset="0"/>
              </a:rPr>
              <a:t>the development, production, and distribution of orphan devices, in particular for </a:t>
            </a:r>
            <a:r>
              <a:rPr lang="en-US" b="1" i="0" u="none" strike="noStrike" baseline="0" dirty="0" err="1">
                <a:solidFill>
                  <a:schemeClr val="tx1"/>
                </a:solidFill>
                <a:latin typeface="Montserrat" panose="00000500000000000000" pitchFamily="2" charset="0"/>
              </a:rPr>
              <a:t>paediatric</a:t>
            </a:r>
            <a:r>
              <a:rPr lang="en-US" b="1" i="0" u="none" strike="noStrike" baseline="0" dirty="0">
                <a:solidFill>
                  <a:schemeClr val="tx1"/>
                </a:solidFill>
                <a:latin typeface="Montserrat" panose="00000500000000000000" pitchFamily="2" charset="0"/>
              </a:rPr>
              <a:t> patients </a:t>
            </a:r>
            <a:r>
              <a:rPr lang="en-US" b="0" i="0" u="none" strike="noStrike" baseline="0" dirty="0">
                <a:solidFill>
                  <a:schemeClr val="tx1"/>
                </a:solidFill>
                <a:latin typeface="Montserrat" panose="00000500000000000000" pitchFamily="2" charset="0"/>
              </a:rPr>
              <a:t>by: </a:t>
            </a:r>
          </a:p>
          <a:p>
            <a:pPr algn="just"/>
            <a:endParaRPr lang="en-US" b="0" i="0" u="none" strike="noStrike" baseline="0" dirty="0">
              <a:solidFill>
                <a:schemeClr val="tx1"/>
              </a:solidFill>
              <a:latin typeface="Montserrat" panose="00000500000000000000" pitchFamily="2" charset="0"/>
            </a:endParaRPr>
          </a:p>
          <a:p>
            <a:pPr algn="just"/>
            <a:r>
              <a:rPr lang="en-US" b="0" i="0" u="none" strike="noStrike" baseline="0" dirty="0">
                <a:solidFill>
                  <a:schemeClr val="tx1"/>
                </a:solidFill>
                <a:latin typeface="Montserrat" panose="00000500000000000000" pitchFamily="2" charset="0"/>
              </a:rPr>
              <a:t>a) </a:t>
            </a:r>
            <a:r>
              <a:rPr lang="en-US" b="1" i="0" u="none" strike="noStrike" baseline="0" dirty="0">
                <a:solidFill>
                  <a:schemeClr val="tx1"/>
                </a:solidFill>
                <a:latin typeface="Montserrat" panose="00000500000000000000" pitchFamily="2" charset="0"/>
              </a:rPr>
              <a:t>encouraging innovation and connecting relevant players </a:t>
            </a:r>
            <a:r>
              <a:rPr lang="en-US" b="0" i="0" u="none" strike="noStrike" baseline="0" dirty="0">
                <a:solidFill>
                  <a:schemeClr val="tx1"/>
                </a:solidFill>
                <a:latin typeface="Montserrat" panose="00000500000000000000" pitchFamily="2" charset="0"/>
              </a:rPr>
              <a:t>(e.g. academia, scientific societies, users) with orphan device ideas with potential manufacturers; </a:t>
            </a:r>
          </a:p>
          <a:p>
            <a:pPr algn="just"/>
            <a:r>
              <a:rPr lang="en-US" b="0" i="0" u="none" strike="noStrike" baseline="0" dirty="0">
                <a:solidFill>
                  <a:schemeClr val="tx1"/>
                </a:solidFill>
                <a:latin typeface="Montserrat" panose="00000500000000000000" pitchFamily="2" charset="0"/>
              </a:rPr>
              <a:t>b) </a:t>
            </a:r>
            <a:r>
              <a:rPr lang="en-US" b="1" i="0" u="none" strike="noStrike" baseline="0" dirty="0">
                <a:solidFill>
                  <a:schemeClr val="tx1"/>
                </a:solidFill>
                <a:latin typeface="Montserrat" panose="00000500000000000000" pitchFamily="2" charset="0"/>
              </a:rPr>
              <a:t>mentoring and managing orphan device projects </a:t>
            </a:r>
            <a:r>
              <a:rPr lang="en-US" b="0" i="0" u="none" strike="noStrike" baseline="0" dirty="0">
                <a:solidFill>
                  <a:schemeClr val="tx1"/>
                </a:solidFill>
                <a:latin typeface="Montserrat" panose="00000500000000000000" pitchFamily="2" charset="0"/>
              </a:rPr>
              <a:t>through the development process, including product identification, prototype design, device development, and marketing; </a:t>
            </a:r>
          </a:p>
          <a:p>
            <a:pPr algn="just"/>
            <a:r>
              <a:rPr lang="en-US" b="0" i="0" u="none" strike="noStrike" baseline="0" dirty="0">
                <a:solidFill>
                  <a:schemeClr val="tx1"/>
                </a:solidFill>
                <a:latin typeface="Montserrat" panose="00000500000000000000" pitchFamily="2" charset="0"/>
              </a:rPr>
              <a:t>c</a:t>
            </a:r>
            <a:r>
              <a:rPr lang="en-US" b="1" i="0" u="none" strike="noStrike" baseline="0" dirty="0">
                <a:solidFill>
                  <a:schemeClr val="tx1"/>
                </a:solidFill>
                <a:latin typeface="Montserrat" panose="00000500000000000000" pitchFamily="2" charset="0"/>
              </a:rPr>
              <a:t>) connecting developers of innovative devices and physicians </a:t>
            </a:r>
            <a:r>
              <a:rPr lang="en-US" b="0" i="0" u="none" strike="noStrike" baseline="0" dirty="0">
                <a:solidFill>
                  <a:schemeClr val="tx1"/>
                </a:solidFill>
                <a:latin typeface="Montserrat" panose="00000500000000000000" pitchFamily="2" charset="0"/>
              </a:rPr>
              <a:t>to existing financing resources; </a:t>
            </a:r>
          </a:p>
          <a:p>
            <a:pPr algn="just"/>
            <a:r>
              <a:rPr lang="en-US" b="0" i="0" u="none" strike="noStrike" baseline="0" dirty="0">
                <a:solidFill>
                  <a:schemeClr val="tx1"/>
                </a:solidFill>
                <a:latin typeface="Montserrat" panose="00000500000000000000" pitchFamily="2" charset="0"/>
              </a:rPr>
              <a:t>d) </a:t>
            </a:r>
            <a:r>
              <a:rPr lang="en-US" b="1" i="0" u="none" strike="noStrike" baseline="0" dirty="0">
                <a:solidFill>
                  <a:schemeClr val="tx1"/>
                </a:solidFill>
                <a:latin typeface="Montserrat" panose="00000500000000000000" pitchFamily="2" charset="0"/>
              </a:rPr>
              <a:t>assessing the scientific and medical merit </a:t>
            </a:r>
            <a:r>
              <a:rPr lang="en-US" b="0" i="0" u="none" strike="noStrike" baseline="0" dirty="0">
                <a:solidFill>
                  <a:schemeClr val="tx1"/>
                </a:solidFill>
                <a:latin typeface="Montserrat" panose="00000500000000000000" pitchFamily="2" charset="0"/>
              </a:rPr>
              <a:t>of proposed orphan device projects; </a:t>
            </a:r>
          </a:p>
          <a:p>
            <a:pPr algn="just"/>
            <a:r>
              <a:rPr lang="en-US" b="0" i="0" u="none" strike="noStrike" baseline="0" dirty="0">
                <a:solidFill>
                  <a:schemeClr val="tx1"/>
                </a:solidFill>
                <a:latin typeface="Montserrat" panose="00000500000000000000" pitchFamily="2" charset="0"/>
              </a:rPr>
              <a:t>e) </a:t>
            </a:r>
            <a:r>
              <a:rPr lang="en-US" b="1" i="0" u="none" strike="noStrike" baseline="0" dirty="0">
                <a:solidFill>
                  <a:schemeClr val="tx1"/>
                </a:solidFill>
                <a:latin typeface="Montserrat" panose="00000500000000000000" pitchFamily="2" charset="0"/>
              </a:rPr>
              <a:t>providing assistance and advice </a:t>
            </a:r>
            <a:r>
              <a:rPr lang="en-US" b="0" i="0" u="none" strike="noStrike" baseline="0" dirty="0">
                <a:solidFill>
                  <a:schemeClr val="tx1"/>
                </a:solidFill>
                <a:latin typeface="Montserrat" panose="00000500000000000000" pitchFamily="2" charset="0"/>
              </a:rPr>
              <a:t>as needed on business development, personnel training, prototype development, and post-marketing needs; and </a:t>
            </a:r>
          </a:p>
          <a:p>
            <a:pPr algn="just"/>
            <a:r>
              <a:rPr lang="en-US" b="0" i="0" u="none" strike="noStrike" baseline="0" dirty="0">
                <a:solidFill>
                  <a:schemeClr val="tx1"/>
                </a:solidFill>
                <a:latin typeface="Montserrat" panose="00000500000000000000" pitchFamily="2" charset="0"/>
              </a:rPr>
              <a:t>f) </a:t>
            </a:r>
            <a:r>
              <a:rPr lang="en-US" b="1" i="0" u="none" strike="noStrike" baseline="0" dirty="0">
                <a:solidFill>
                  <a:schemeClr val="tx1"/>
                </a:solidFill>
                <a:latin typeface="Montserrat" panose="00000500000000000000" pitchFamily="2" charset="0"/>
              </a:rPr>
              <a:t>providing regulatory consultation </a:t>
            </a:r>
            <a:r>
              <a:rPr lang="en-US" b="0" i="0" u="none" strike="noStrike" baseline="0" dirty="0">
                <a:solidFill>
                  <a:schemeClr val="tx1"/>
                </a:solidFill>
                <a:latin typeface="Montserrat" panose="00000500000000000000" pitchFamily="2" charset="0"/>
              </a:rPr>
              <a:t>to device developers in support of achieving CE marking for the orphan device. </a:t>
            </a:r>
            <a:endParaRPr lang="it-IT" b="0" i="0" u="none" strike="noStrike" baseline="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18853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7F7F7F"/>
                </a:solidFill>
                <a:latin typeface="Raleway"/>
                <a:ea typeface="Raleway"/>
                <a:cs typeface="Raleway"/>
                <a:sym typeface="Raleway"/>
              </a:rPr>
              <a:t>This presentation is part of the action “NFP4Health” </a:t>
            </a:r>
            <a:br>
              <a:rPr lang="en-US" sz="800" b="0" i="0" u="none" strike="noStrike" cap="none" dirty="0">
                <a:solidFill>
                  <a:srgbClr val="7F7F7F"/>
                </a:solidFill>
                <a:latin typeface="Raleway"/>
                <a:ea typeface="Raleway"/>
                <a:cs typeface="Raleway"/>
                <a:sym typeface="Raleway"/>
              </a:rPr>
            </a:br>
            <a:r>
              <a:rPr lang="en-US" sz="800" b="0" i="0" u="none" strike="noStrike" cap="none" dirty="0">
                <a:solidFill>
                  <a:srgbClr val="7F7F7F"/>
                </a:solidFill>
                <a:latin typeface="Raleway"/>
                <a:ea typeface="Raleway"/>
                <a:cs typeface="Raleway"/>
                <a:sym typeface="Raleway"/>
              </a:rPr>
              <a:t>which has received funding from the European Union’s Health </a:t>
            </a:r>
            <a:br>
              <a:rPr lang="en-US" sz="800" b="0" i="0" u="none" strike="noStrike" cap="none" dirty="0">
                <a:solidFill>
                  <a:srgbClr val="7F7F7F"/>
                </a:solidFill>
                <a:latin typeface="Raleway"/>
                <a:ea typeface="Raleway"/>
                <a:cs typeface="Raleway"/>
                <a:sym typeface="Raleway"/>
              </a:rPr>
            </a:br>
            <a:r>
              <a:rPr lang="en-US" sz="800" b="0" i="0" u="none" strike="noStrike" cap="none" dirty="0" err="1">
                <a:solidFill>
                  <a:srgbClr val="7F7F7F"/>
                </a:solidFill>
                <a:latin typeface="Raleway"/>
                <a:ea typeface="Raleway"/>
                <a:cs typeface="Raleway"/>
                <a:sym typeface="Raleway"/>
              </a:rPr>
              <a:t>Programme</a:t>
            </a:r>
            <a:r>
              <a:rPr lang="en-US" sz="800" b="0" i="0" u="none" strike="noStrike" cap="none" dirty="0">
                <a:solidFill>
                  <a:srgbClr val="7F7F7F"/>
                </a:solidFill>
                <a:latin typeface="Raleway"/>
                <a:ea typeface="Raleway"/>
                <a:cs typeface="Raleway"/>
                <a:sym typeface="Raleway"/>
              </a:rPr>
              <a:t> (2014-2020) under grant agreement No 101035965.</a:t>
            </a:r>
            <a:endParaRPr sz="800" b="0" i="0" u="none" strike="noStrike" cap="none" dirty="0">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EU4H-2023-PJ-12 — Call for proposal: action grants to contribute to the </a:t>
            </a:r>
            <a:r>
              <a:rPr lang="en-US" sz="2400" b="1" dirty="0" err="1">
                <a:solidFill>
                  <a:srgbClr val="007F8F"/>
                </a:solidFill>
                <a:latin typeface="Raleway"/>
              </a:rPr>
              <a:t>organisations</a:t>
            </a:r>
            <a:r>
              <a:rPr lang="en-US" sz="2400" b="1" dirty="0">
                <a:solidFill>
                  <a:srgbClr val="007F8F"/>
                </a:solidFill>
                <a:latin typeface="Raleway"/>
              </a:rPr>
              <a:t> of conference and events (OA-g-23-89)</a:t>
            </a:r>
            <a:endParaRPr lang="it-IT" sz="24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387783" y="1863089"/>
            <a:ext cx="5210348" cy="3693319"/>
          </a:xfrm>
          <a:prstGeom prst="rect">
            <a:avLst/>
          </a:prstGeom>
          <a:noFill/>
        </p:spPr>
        <p:txBody>
          <a:bodyPr wrap="square">
            <a:spAutoFit/>
          </a:bodyPr>
          <a:lstStyle/>
          <a:p>
            <a:pPr algn="just"/>
            <a:r>
              <a:rPr lang="en-US" sz="1800" dirty="0">
                <a:latin typeface="Montserrat" panose="00000500000000000000" pitchFamily="2" charset="0"/>
              </a:rPr>
              <a:t>T</a:t>
            </a:r>
            <a:r>
              <a:rPr lang="en-US" sz="1800" b="0" i="0" u="none" strike="noStrike" baseline="0" dirty="0">
                <a:solidFill>
                  <a:srgbClr val="000000"/>
                </a:solidFill>
                <a:latin typeface="Montserrat" panose="00000500000000000000" pitchFamily="2" charset="0"/>
              </a:rPr>
              <a:t>o support </a:t>
            </a:r>
            <a:r>
              <a:rPr lang="en-US" sz="1800" b="1" i="0" u="none" strike="noStrike" baseline="0" dirty="0">
                <a:solidFill>
                  <a:srgbClr val="000000"/>
                </a:solidFill>
                <a:latin typeface="Montserrat" panose="00000500000000000000" pitchFamily="2" charset="0"/>
              </a:rPr>
              <a:t>the </a:t>
            </a:r>
            <a:r>
              <a:rPr lang="en-US" sz="1800" b="1" i="0" u="none" strike="noStrike" baseline="0" dirty="0" err="1">
                <a:solidFill>
                  <a:srgbClr val="000000"/>
                </a:solidFill>
                <a:latin typeface="Montserrat" panose="00000500000000000000" pitchFamily="2" charset="0"/>
              </a:rPr>
              <a:t>organisation</a:t>
            </a:r>
            <a:r>
              <a:rPr lang="en-US" sz="1800" b="1" i="0" u="none" strike="noStrike" baseline="0" dirty="0">
                <a:solidFill>
                  <a:srgbClr val="000000"/>
                </a:solidFill>
                <a:latin typeface="Montserrat" panose="00000500000000000000" pitchFamily="2" charset="0"/>
              </a:rPr>
              <a:t> of not-for-profit, EU-wide high-level science-policy-society events </a:t>
            </a:r>
            <a:r>
              <a:rPr lang="en-US" sz="1800" b="0" i="0" u="none" strike="noStrike" baseline="0" dirty="0">
                <a:solidFill>
                  <a:srgbClr val="000000"/>
                </a:solidFill>
                <a:latin typeface="Montserrat" panose="00000500000000000000" pitchFamily="2" charset="0"/>
              </a:rPr>
              <a:t>that bring together all interested parties such as citizens, patients, practitioners, academics and scientists, policy makers from local, regional, and EU level. </a:t>
            </a:r>
          </a:p>
          <a:p>
            <a:pPr algn="just"/>
            <a:endParaRPr lang="en-US" sz="1800" b="0" i="0" u="none" strike="noStrike" baseline="0" dirty="0">
              <a:solidFill>
                <a:srgbClr val="000000"/>
              </a:solidFill>
              <a:latin typeface="Montserrat" panose="00000500000000000000" pitchFamily="2" charset="0"/>
            </a:endParaRPr>
          </a:p>
          <a:p>
            <a:pPr algn="just"/>
            <a:r>
              <a:rPr lang="en-US" sz="1800" b="1" i="0" u="none" strike="noStrike" baseline="0" dirty="0">
                <a:solidFill>
                  <a:srgbClr val="000000"/>
                </a:solidFill>
                <a:latin typeface="Montserrat" panose="00000500000000000000" pitchFamily="2" charset="0"/>
              </a:rPr>
              <a:t>The events will promote and contribute to the development and implementation of the European Health Union</a:t>
            </a:r>
            <a:r>
              <a:rPr lang="en-US" sz="1800" b="0" i="0" u="none" strike="noStrike" baseline="0" dirty="0">
                <a:solidFill>
                  <a:srgbClr val="000000"/>
                </a:solidFill>
                <a:latin typeface="Montserrat" panose="00000500000000000000" pitchFamily="2" charset="0"/>
              </a:rPr>
              <a:t> touching in a comprehensive way </a:t>
            </a:r>
            <a:r>
              <a:rPr lang="en-US" sz="1800" b="1" i="0" u="none" strike="noStrike" baseline="0" dirty="0">
                <a:solidFill>
                  <a:srgbClr val="000000"/>
                </a:solidFill>
                <a:latin typeface="Montserrat" panose="00000500000000000000" pitchFamily="2" charset="0"/>
              </a:rPr>
              <a:t>the most salient health issues and EU health priorities.</a:t>
            </a:r>
            <a:endParaRPr lang="it-IT" sz="1800" b="1" i="0" u="none" strike="noStrike" baseline="0" dirty="0">
              <a:solidFill>
                <a:srgbClr val="252525"/>
              </a:solidFill>
              <a:latin typeface="Montserrat" panose="00000500000000000000" pitchFamily="2" charset="0"/>
            </a:endParaRPr>
          </a:p>
        </p:txBody>
      </p:sp>
      <p:pic>
        <p:nvPicPr>
          <p:cNvPr id="2" name="Immagine 1">
            <a:extLst>
              <a:ext uri="{FF2B5EF4-FFF2-40B4-BE49-F238E27FC236}">
                <a16:creationId xmlns:a16="http://schemas.microsoft.com/office/drawing/2014/main" id="{FF069631-9A8C-1232-15FB-76FA1F0017F0}"/>
              </a:ext>
            </a:extLst>
          </p:cNvPr>
          <p:cNvPicPr>
            <a:picLocks noChangeAspect="1"/>
          </p:cNvPicPr>
          <p:nvPr/>
        </p:nvPicPr>
        <p:blipFill rotWithShape="1">
          <a:blip r:embed="rId6"/>
          <a:srcRect l="13710" t="2702" r="12329" b="32545"/>
          <a:stretch/>
        </p:blipFill>
        <p:spPr>
          <a:xfrm>
            <a:off x="6018839" y="2449521"/>
            <a:ext cx="2634810" cy="2306782"/>
          </a:xfrm>
          <a:prstGeom prst="rect">
            <a:avLst/>
          </a:prstGeom>
        </p:spPr>
      </p:pic>
    </p:spTree>
    <p:extLst>
      <p:ext uri="{BB962C8B-B14F-4D97-AF65-F5344CB8AC3E}">
        <p14:creationId xmlns:p14="http://schemas.microsoft.com/office/powerpoint/2010/main" val="355833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7F7F7F"/>
                </a:solidFill>
                <a:latin typeface="Raleway"/>
                <a:ea typeface="Raleway"/>
                <a:cs typeface="Raleway"/>
                <a:sym typeface="Raleway"/>
              </a:rPr>
              <a:t>This presentation is part of the action “NFP4Health” </a:t>
            </a:r>
            <a:br>
              <a:rPr lang="en-US" sz="800" b="0" i="0" u="none" strike="noStrike" cap="none" dirty="0">
                <a:solidFill>
                  <a:srgbClr val="7F7F7F"/>
                </a:solidFill>
                <a:latin typeface="Raleway"/>
                <a:ea typeface="Raleway"/>
                <a:cs typeface="Raleway"/>
                <a:sym typeface="Raleway"/>
              </a:rPr>
            </a:br>
            <a:r>
              <a:rPr lang="en-US" sz="800" b="0" i="0" u="none" strike="noStrike" cap="none" dirty="0">
                <a:solidFill>
                  <a:srgbClr val="7F7F7F"/>
                </a:solidFill>
                <a:latin typeface="Raleway"/>
                <a:ea typeface="Raleway"/>
                <a:cs typeface="Raleway"/>
                <a:sym typeface="Raleway"/>
              </a:rPr>
              <a:t>which has received funding from the European Union’s Health </a:t>
            </a:r>
            <a:br>
              <a:rPr lang="en-US" sz="800" b="0" i="0" u="none" strike="noStrike" cap="none" dirty="0">
                <a:solidFill>
                  <a:srgbClr val="7F7F7F"/>
                </a:solidFill>
                <a:latin typeface="Raleway"/>
                <a:ea typeface="Raleway"/>
                <a:cs typeface="Raleway"/>
                <a:sym typeface="Raleway"/>
              </a:rPr>
            </a:br>
            <a:r>
              <a:rPr lang="en-US" sz="800" b="0" i="0" u="none" strike="noStrike" cap="none" dirty="0" err="1">
                <a:solidFill>
                  <a:srgbClr val="7F7F7F"/>
                </a:solidFill>
                <a:latin typeface="Raleway"/>
                <a:ea typeface="Raleway"/>
                <a:cs typeface="Raleway"/>
                <a:sym typeface="Raleway"/>
              </a:rPr>
              <a:t>Programme</a:t>
            </a:r>
            <a:r>
              <a:rPr lang="en-US" sz="800" b="0" i="0" u="none" strike="noStrike" cap="none" dirty="0">
                <a:solidFill>
                  <a:srgbClr val="7F7F7F"/>
                </a:solidFill>
                <a:latin typeface="Raleway"/>
                <a:ea typeface="Raleway"/>
                <a:cs typeface="Raleway"/>
                <a:sym typeface="Raleway"/>
              </a:rPr>
              <a:t> (2014-2020) under grant agreement No 101035965.</a:t>
            </a:r>
            <a:endParaRPr sz="800" b="0" i="0" u="none" strike="noStrike" cap="none" dirty="0">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70458"/>
            <a:ext cx="8163300" cy="800189"/>
          </a:xfrm>
          <a:prstGeom prst="rect">
            <a:avLst/>
          </a:prstGeom>
          <a:noFill/>
          <a:ln>
            <a:noFill/>
          </a:ln>
        </p:spPr>
        <p:txBody>
          <a:bodyPr spcFirstLastPara="1" wrap="square" lIns="91425" tIns="91425" rIns="91425" bIns="91425" anchor="t" anchorCtr="0">
            <a:spAutoFit/>
          </a:bodyPr>
          <a:lstStyle/>
          <a:p>
            <a:pPr algn="ctr"/>
            <a:r>
              <a:rPr lang="en-US" sz="2000" b="1" dirty="0">
                <a:solidFill>
                  <a:srgbClr val="007F8F"/>
                </a:solidFill>
                <a:latin typeface="Raleway"/>
              </a:rPr>
              <a:t>EU4H-2023-PJ-12 — Call for proposal: action grants to contribute to the </a:t>
            </a:r>
            <a:r>
              <a:rPr lang="en-US" sz="2000" b="1" dirty="0" err="1">
                <a:solidFill>
                  <a:srgbClr val="007F8F"/>
                </a:solidFill>
                <a:latin typeface="Raleway"/>
              </a:rPr>
              <a:t>organisations</a:t>
            </a:r>
            <a:r>
              <a:rPr lang="en-US" sz="2000" b="1" dirty="0">
                <a:solidFill>
                  <a:srgbClr val="007F8F"/>
                </a:solidFill>
                <a:latin typeface="Raleway"/>
              </a:rPr>
              <a:t> of conference and events (OA-g-23-89)</a:t>
            </a:r>
            <a:endParaRPr lang="it-IT" sz="2000" b="1" dirty="0">
              <a:solidFill>
                <a:srgbClr val="007F8F"/>
              </a:solidFill>
              <a:latin typeface="Raleway"/>
            </a:endParaRPr>
          </a:p>
        </p:txBody>
      </p:sp>
      <p:sp>
        <p:nvSpPr>
          <p:cNvPr id="3" name="CasellaDiTesto 2">
            <a:extLst>
              <a:ext uri="{FF2B5EF4-FFF2-40B4-BE49-F238E27FC236}">
                <a16:creationId xmlns:a16="http://schemas.microsoft.com/office/drawing/2014/main" id="{7824546E-5C4D-0937-8ED8-8748F3A61E9F}"/>
              </a:ext>
            </a:extLst>
          </p:cNvPr>
          <p:cNvSpPr txBox="1"/>
          <p:nvPr/>
        </p:nvSpPr>
        <p:spPr>
          <a:xfrm>
            <a:off x="490349" y="1626229"/>
            <a:ext cx="7930788" cy="4031873"/>
          </a:xfrm>
          <a:prstGeom prst="rect">
            <a:avLst/>
          </a:prstGeom>
          <a:noFill/>
        </p:spPr>
        <p:txBody>
          <a:bodyPr wrap="square">
            <a:spAutoFit/>
          </a:bodyPr>
          <a:lstStyle/>
          <a:p>
            <a:r>
              <a:rPr lang="en-US" sz="1600" b="1" i="0" u="none" strike="noStrike" baseline="0" dirty="0">
                <a:solidFill>
                  <a:srgbClr val="0070C0"/>
                </a:solidFill>
                <a:latin typeface="Montserrat" panose="00000500000000000000" pitchFamily="2" charset="0"/>
              </a:rPr>
              <a:t>ACTIVITIES</a:t>
            </a:r>
          </a:p>
          <a:p>
            <a:endParaRPr lang="en-US" sz="1600" b="1" i="0" u="none" strike="noStrike" baseline="0" dirty="0">
              <a:solidFill>
                <a:srgbClr val="0070C0"/>
              </a:solidFill>
              <a:latin typeface="Montserrat" panose="00000500000000000000" pitchFamily="2" charset="0"/>
            </a:endParaRPr>
          </a:p>
          <a:p>
            <a:pPr algn="just"/>
            <a:r>
              <a:rPr lang="en-US" sz="1600" b="0" i="0" u="none" strike="noStrike" baseline="0" dirty="0">
                <a:solidFill>
                  <a:schemeClr val="tx1"/>
                </a:solidFill>
                <a:latin typeface="Montserrat" panose="00000500000000000000" pitchFamily="2" charset="0"/>
              </a:rPr>
              <a:t>The proposals should include </a:t>
            </a:r>
            <a:r>
              <a:rPr lang="en-US" sz="1600" b="0" i="0" u="sng" strike="noStrike" baseline="0" dirty="0">
                <a:solidFill>
                  <a:schemeClr val="tx1"/>
                </a:solidFill>
                <a:latin typeface="Montserrat" panose="00000500000000000000" pitchFamily="2" charset="0"/>
              </a:rPr>
              <a:t>at least one of following activities: </a:t>
            </a:r>
          </a:p>
          <a:p>
            <a:pPr algn="just"/>
            <a:r>
              <a:rPr lang="en-US" sz="1600" b="0" i="0" u="none" strike="noStrike" baseline="0" dirty="0">
                <a:solidFill>
                  <a:schemeClr val="tx1"/>
                </a:solidFill>
                <a:latin typeface="Montserrat" panose="00000500000000000000" pitchFamily="2" charset="0"/>
              </a:rPr>
              <a:t>a) </a:t>
            </a:r>
            <a:r>
              <a:rPr lang="en-US" sz="1600" b="1" i="0" u="none" strike="noStrike" baseline="0" dirty="0">
                <a:solidFill>
                  <a:schemeClr val="tx1"/>
                </a:solidFill>
                <a:latin typeface="Montserrat" panose="00000500000000000000" pitchFamily="2" charset="0"/>
              </a:rPr>
              <a:t>effective </a:t>
            </a:r>
            <a:r>
              <a:rPr lang="en-US" sz="1600" b="1" i="0" u="none" strike="noStrike" baseline="0" dirty="0" err="1">
                <a:solidFill>
                  <a:schemeClr val="tx1"/>
                </a:solidFill>
                <a:latin typeface="Montserrat" panose="00000500000000000000" pitchFamily="2" charset="0"/>
              </a:rPr>
              <a:t>mobilisation</a:t>
            </a:r>
            <a:r>
              <a:rPr lang="en-US" sz="1600" b="1" i="0" u="none" strike="noStrike" baseline="0" dirty="0">
                <a:solidFill>
                  <a:schemeClr val="tx1"/>
                </a:solidFill>
                <a:latin typeface="Montserrat" panose="00000500000000000000" pitchFamily="2" charset="0"/>
              </a:rPr>
              <a:t> of a broad audience </a:t>
            </a:r>
            <a:r>
              <a:rPr lang="en-US" sz="1600" b="0" i="0" u="none" strike="noStrike" baseline="0" dirty="0">
                <a:solidFill>
                  <a:schemeClr val="tx1"/>
                </a:solidFill>
                <a:latin typeface="Montserrat" panose="00000500000000000000" pitchFamily="2" charset="0"/>
              </a:rPr>
              <a:t>with participation of policy makers (EU, national, regional and where necessary global levels), academia, industry, civil society including patients’ </a:t>
            </a:r>
            <a:r>
              <a:rPr lang="en-US" sz="1600" b="0" i="0" u="none" strike="noStrike" baseline="0" dirty="0" err="1">
                <a:solidFill>
                  <a:schemeClr val="tx1"/>
                </a:solidFill>
                <a:latin typeface="Montserrat" panose="00000500000000000000" pitchFamily="2" charset="0"/>
              </a:rPr>
              <a:t>organisations</a:t>
            </a:r>
            <a:r>
              <a:rPr lang="en-US" sz="1600" b="0" i="0" u="none" strike="noStrike" baseline="0" dirty="0">
                <a:solidFill>
                  <a:schemeClr val="tx1"/>
                </a:solidFill>
                <a:latin typeface="Montserrat" panose="00000500000000000000" pitchFamily="2" charset="0"/>
              </a:rPr>
              <a:t> and other relevant representative); </a:t>
            </a:r>
          </a:p>
          <a:p>
            <a:pPr algn="just"/>
            <a:r>
              <a:rPr lang="en-US" sz="1600" b="0" i="0" u="none" strike="noStrike" baseline="0" dirty="0">
                <a:solidFill>
                  <a:schemeClr val="tx1"/>
                </a:solidFill>
                <a:latin typeface="Montserrat" panose="00000500000000000000" pitchFamily="2" charset="0"/>
              </a:rPr>
              <a:t>b) </a:t>
            </a:r>
            <a:r>
              <a:rPr lang="en-US" sz="1600" b="1" i="0" u="none" strike="noStrike" baseline="0" dirty="0">
                <a:solidFill>
                  <a:schemeClr val="tx1"/>
                </a:solidFill>
                <a:latin typeface="Montserrat" panose="00000500000000000000" pitchFamily="2" charset="0"/>
              </a:rPr>
              <a:t>provide a platform </a:t>
            </a:r>
            <a:r>
              <a:rPr lang="en-US" sz="1600" b="0" i="0" u="none" strike="noStrike" baseline="0" dirty="0">
                <a:solidFill>
                  <a:schemeClr val="tx1"/>
                </a:solidFill>
                <a:latin typeface="Montserrat" panose="00000500000000000000" pitchFamily="2" charset="0"/>
              </a:rPr>
              <a:t>for a sounding board to explain EU health initiatives and health societal challenges; </a:t>
            </a:r>
          </a:p>
          <a:p>
            <a:pPr algn="just"/>
            <a:r>
              <a:rPr lang="en-US" sz="1600" b="0" i="0" u="none" strike="noStrike" baseline="0" dirty="0">
                <a:solidFill>
                  <a:schemeClr val="tx1"/>
                </a:solidFill>
                <a:latin typeface="Montserrat" panose="00000500000000000000" pitchFamily="2" charset="0"/>
              </a:rPr>
              <a:t>c) </a:t>
            </a:r>
            <a:r>
              <a:rPr lang="en-US" sz="1600" b="1" i="0" u="none" strike="noStrike" baseline="0" dirty="0">
                <a:solidFill>
                  <a:schemeClr val="tx1"/>
                </a:solidFill>
                <a:latin typeface="Montserrat" panose="00000500000000000000" pitchFamily="2" charset="0"/>
              </a:rPr>
              <a:t>sustainable outreach activities </a:t>
            </a:r>
            <a:r>
              <a:rPr lang="en-US" sz="1600" b="0" i="0" u="none" strike="noStrike" baseline="0" dirty="0">
                <a:solidFill>
                  <a:schemeClr val="tx1"/>
                </a:solidFill>
                <a:latin typeface="Montserrat" panose="00000500000000000000" pitchFamily="2" charset="0"/>
              </a:rPr>
              <a:t>beyond the event with multiplier effect including on social media; </a:t>
            </a:r>
          </a:p>
          <a:p>
            <a:pPr algn="just"/>
            <a:r>
              <a:rPr lang="en-US" sz="1600" b="0" i="0" u="none" strike="noStrike" baseline="0" dirty="0">
                <a:solidFill>
                  <a:schemeClr val="tx1"/>
                </a:solidFill>
                <a:latin typeface="Montserrat" panose="00000500000000000000" pitchFamily="2" charset="0"/>
              </a:rPr>
              <a:t>d) </a:t>
            </a:r>
            <a:r>
              <a:rPr lang="en-US" sz="1600" b="1" i="0" u="none" strike="noStrike" baseline="0" dirty="0">
                <a:solidFill>
                  <a:schemeClr val="tx1"/>
                </a:solidFill>
                <a:latin typeface="Montserrat" panose="00000500000000000000" pitchFamily="2" charset="0"/>
              </a:rPr>
              <a:t>facilitate high-level policy dialogues </a:t>
            </a:r>
            <a:r>
              <a:rPr lang="en-US" sz="1600" b="0" i="0" u="none" strike="noStrike" baseline="0" dirty="0">
                <a:solidFill>
                  <a:schemeClr val="tx1"/>
                </a:solidFill>
                <a:latin typeface="Montserrat" panose="00000500000000000000" pitchFamily="2" charset="0"/>
              </a:rPr>
              <a:t>attracting relevant health actors from different relevant sectors; </a:t>
            </a:r>
          </a:p>
          <a:p>
            <a:pPr algn="just"/>
            <a:r>
              <a:rPr lang="en-US" sz="1600" b="0" i="0" u="none" strike="noStrike" baseline="0" dirty="0">
                <a:solidFill>
                  <a:schemeClr val="tx1"/>
                </a:solidFill>
                <a:latin typeface="Montserrat" panose="00000500000000000000" pitchFamily="2" charset="0"/>
              </a:rPr>
              <a:t>e) the </a:t>
            </a:r>
            <a:r>
              <a:rPr lang="en-US" sz="1600" b="1" i="0" u="none" strike="noStrike" baseline="0" dirty="0">
                <a:solidFill>
                  <a:schemeClr val="tx1"/>
                </a:solidFill>
                <a:latin typeface="Montserrat" panose="00000500000000000000" pitchFamily="2" charset="0"/>
              </a:rPr>
              <a:t>use of innovative approaches </a:t>
            </a:r>
            <a:r>
              <a:rPr lang="en-US" sz="1600" b="0" i="0" u="none" strike="noStrike" baseline="0" dirty="0">
                <a:solidFill>
                  <a:schemeClr val="tx1"/>
                </a:solidFill>
                <a:latin typeface="Montserrat" panose="00000500000000000000" pitchFamily="2" charset="0"/>
              </a:rPr>
              <a:t>in running the event are </a:t>
            </a:r>
            <a:r>
              <a:rPr lang="en-US" sz="1600" b="1" i="0" u="none" strike="noStrike" baseline="0" dirty="0">
                <a:solidFill>
                  <a:schemeClr val="tx1"/>
                </a:solidFill>
                <a:latin typeface="Montserrat" panose="00000500000000000000" pitchFamily="2" charset="0"/>
              </a:rPr>
              <a:t>a plus. </a:t>
            </a:r>
          </a:p>
          <a:p>
            <a:pPr algn="just"/>
            <a:endParaRPr lang="it-IT" sz="1600" b="0" i="0" u="none" strike="noStrike" baseline="0" dirty="0">
              <a:solidFill>
                <a:schemeClr val="tx1"/>
              </a:solidFill>
              <a:latin typeface="Montserrat" panose="00000500000000000000" pitchFamily="2" charset="0"/>
            </a:endParaRPr>
          </a:p>
          <a:p>
            <a:pPr algn="just"/>
            <a:r>
              <a:rPr lang="en-US" sz="1600" b="0" i="0" u="none" strike="noStrike" baseline="0" dirty="0">
                <a:solidFill>
                  <a:schemeClr val="tx1"/>
                </a:solidFill>
                <a:latin typeface="Montserrat" panose="00000500000000000000" pitchFamily="2" charset="0"/>
              </a:rPr>
              <a:t>Priority will be given to proposals covering several of the above activities. </a:t>
            </a:r>
            <a:endParaRPr lang="it-IT" sz="1600" b="0" i="0" u="none" strike="noStrike" baseline="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541008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1" y="2699584"/>
            <a:ext cx="91440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draft a successful</a:t>
            </a:r>
          </a:p>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EU4Health proposal</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4947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Look for the right call</a:t>
            </a:r>
            <a:endParaRPr sz="1100" b="1" i="0" u="none" strike="noStrike" cap="none" dirty="0">
              <a:solidFill>
                <a:schemeClr val="dk1"/>
              </a:solidFill>
              <a:latin typeface="Arial"/>
              <a:ea typeface="Arial"/>
              <a:cs typeface="Arial"/>
              <a:sym typeface="Arial"/>
            </a:endParaRPr>
          </a:p>
        </p:txBody>
      </p:sp>
      <p:sp>
        <p:nvSpPr>
          <p:cNvPr id="6" name="CasellaDiTesto 5">
            <a:extLst>
              <a:ext uri="{FF2B5EF4-FFF2-40B4-BE49-F238E27FC236}">
                <a16:creationId xmlns:a16="http://schemas.microsoft.com/office/drawing/2014/main" id="{7D9BBC5A-9A22-4CB8-A02F-6D77DA63F255}"/>
              </a:ext>
            </a:extLst>
          </p:cNvPr>
          <p:cNvSpPr txBox="1"/>
          <p:nvPr/>
        </p:nvSpPr>
        <p:spPr>
          <a:xfrm>
            <a:off x="166256" y="2270982"/>
            <a:ext cx="6172199" cy="2246769"/>
          </a:xfrm>
          <a:prstGeom prst="rect">
            <a:avLst/>
          </a:prstGeom>
          <a:noFill/>
        </p:spPr>
        <p:txBody>
          <a:bodyPr wrap="square">
            <a:spAutoFit/>
          </a:bodyPr>
          <a:lstStyle/>
          <a:p>
            <a:pPr algn="just"/>
            <a:r>
              <a:rPr lang="it-IT" sz="1800" b="0" i="0" u="none" strike="noStrike" baseline="0" dirty="0">
                <a:solidFill>
                  <a:srgbClr val="000000"/>
                </a:solidFill>
                <a:latin typeface="Montserrat" panose="00000500000000000000" pitchFamily="2" charset="0"/>
              </a:rPr>
              <a:t>First of </a:t>
            </a:r>
            <a:r>
              <a:rPr lang="it-IT" sz="1800" b="0" i="0" u="none" strike="noStrike" baseline="0" dirty="0" err="1">
                <a:solidFill>
                  <a:srgbClr val="000000"/>
                </a:solidFill>
                <a:latin typeface="Montserrat" panose="00000500000000000000" pitchFamily="2" charset="0"/>
              </a:rPr>
              <a:t>all</a:t>
            </a:r>
            <a:r>
              <a:rPr lang="it-IT" sz="1800" b="0" i="0" u="none" strike="noStrike" baseline="0" dirty="0">
                <a:solidFill>
                  <a:srgbClr val="000000"/>
                </a:solidFill>
                <a:latin typeface="Montserrat" panose="00000500000000000000" pitchFamily="2" charset="0"/>
              </a:rPr>
              <a:t> </a:t>
            </a:r>
            <a:r>
              <a:rPr lang="it-IT" sz="1800" dirty="0">
                <a:latin typeface="Montserrat" panose="00000500000000000000" pitchFamily="2" charset="0"/>
              </a:rPr>
              <a:t>you</a:t>
            </a:r>
            <a:r>
              <a:rPr lang="it-IT" sz="1800" b="0" i="0" u="none" strike="noStrike" baseline="0" dirty="0">
                <a:solidFill>
                  <a:srgbClr val="000000"/>
                </a:solidFill>
                <a:latin typeface="Montserrat" panose="00000500000000000000" pitchFamily="2" charset="0"/>
              </a:rPr>
              <a:t> have to check the </a:t>
            </a:r>
            <a:r>
              <a:rPr lang="it-IT" sz="1800" b="0" i="0" u="none" strike="noStrike" baseline="0" dirty="0" err="1">
                <a:solidFill>
                  <a:srgbClr val="000000"/>
                </a:solidFill>
                <a:latin typeface="Montserrat" panose="00000500000000000000" pitchFamily="2" charset="0"/>
              </a:rPr>
              <a:t>right</a:t>
            </a:r>
            <a:r>
              <a:rPr lang="it-IT" sz="1800" b="0" i="0" u="none" strike="noStrike" baseline="0" dirty="0">
                <a:solidFill>
                  <a:srgbClr val="000000"/>
                </a:solidFill>
                <a:latin typeface="Montserrat" panose="00000500000000000000" pitchFamily="2" charset="0"/>
              </a:rPr>
              <a:t> call for </a:t>
            </a:r>
            <a:r>
              <a:rPr lang="it-IT" sz="1800" b="0" i="0" u="none" strike="noStrike" baseline="0" dirty="0" err="1">
                <a:solidFill>
                  <a:srgbClr val="000000"/>
                </a:solidFill>
                <a:latin typeface="Montserrat" panose="00000500000000000000" pitchFamily="2" charset="0"/>
              </a:rPr>
              <a:t>your</a:t>
            </a:r>
            <a:r>
              <a:rPr lang="it-IT" sz="1800" b="0" i="0" u="none" strike="noStrike" baseline="0" dirty="0">
                <a:solidFill>
                  <a:srgbClr val="000000"/>
                </a:solidFill>
                <a:latin typeface="Montserrat" panose="00000500000000000000" pitchFamily="2" charset="0"/>
              </a:rPr>
              <a:t> project idea:</a:t>
            </a:r>
          </a:p>
          <a:p>
            <a:pPr algn="just"/>
            <a:endParaRPr lang="it-IT" sz="1800" b="0" i="0" u="none" strike="noStrike" baseline="0" dirty="0">
              <a:solidFill>
                <a:srgbClr val="000000"/>
              </a:solidFill>
              <a:latin typeface="Montserrat" panose="00000500000000000000" pitchFamily="2" charset="0"/>
            </a:endParaRPr>
          </a:p>
          <a:p>
            <a:pPr marL="342900" indent="-342900" algn="just">
              <a:buFont typeface="+mj-lt"/>
              <a:buAutoNum type="arabicPeriod"/>
            </a:pPr>
            <a:endParaRPr lang="en-US" sz="1800" b="0" i="0" u="none" strike="noStrike" baseline="0" dirty="0">
              <a:solidFill>
                <a:srgbClr val="000000"/>
              </a:solidFill>
              <a:latin typeface="Montserrat" panose="00000500000000000000" pitchFamily="2" charset="0"/>
              <a:hlinkClick r:id="rId6"/>
            </a:endParaRPr>
          </a:p>
          <a:p>
            <a:pPr marL="342900" indent="-342900" algn="just">
              <a:buFont typeface="+mj-lt"/>
              <a:buAutoNum type="arabicPeriod"/>
            </a:pPr>
            <a:r>
              <a:rPr lang="en-US" sz="1800" b="0" i="0" u="none" strike="noStrike" baseline="0" dirty="0">
                <a:solidFill>
                  <a:srgbClr val="000000"/>
                </a:solidFill>
                <a:latin typeface="Montserrat" panose="00000500000000000000" pitchFamily="2" charset="0"/>
                <a:hlinkClick r:id="rId6"/>
              </a:rPr>
              <a:t>Funding and Tender Opportunities Portal</a:t>
            </a:r>
            <a:endParaRPr lang="en-US" sz="1800" b="0" i="0" u="none" strike="noStrike" baseline="0" dirty="0">
              <a:solidFill>
                <a:srgbClr val="000000"/>
              </a:solidFill>
              <a:latin typeface="Montserrat" panose="00000500000000000000" pitchFamily="2" charset="0"/>
            </a:endParaRPr>
          </a:p>
          <a:p>
            <a:pPr marL="342900" indent="-342900" algn="just">
              <a:buFont typeface="+mj-lt"/>
              <a:buAutoNum type="arabicPeriod"/>
            </a:pPr>
            <a:r>
              <a:rPr lang="en-US" sz="1800" dirty="0" err="1">
                <a:latin typeface="Montserrat" panose="00000500000000000000" pitchFamily="2" charset="0"/>
              </a:rPr>
              <a:t>HaDEA</a:t>
            </a:r>
            <a:r>
              <a:rPr lang="en-US" sz="1800" dirty="0">
                <a:latin typeface="Montserrat" panose="00000500000000000000" pitchFamily="2" charset="0"/>
              </a:rPr>
              <a:t> webpage: </a:t>
            </a:r>
            <a:r>
              <a:rPr lang="en-US" sz="1800" b="0" i="0" u="none" strike="noStrike" baseline="0" dirty="0">
                <a:solidFill>
                  <a:srgbClr val="000000"/>
                </a:solidFill>
                <a:latin typeface="Montserrat" panose="00000500000000000000" pitchFamily="2" charset="0"/>
                <a:hlinkClick r:id="rId7"/>
              </a:rPr>
              <a:t>https://hadea.ec.europa.eu/calls-proposals_en</a:t>
            </a:r>
            <a:endParaRPr lang="en-US" sz="1800" dirty="0">
              <a:latin typeface="Montserrat" panose="00000500000000000000" pitchFamily="2" charset="0"/>
            </a:endParaRPr>
          </a:p>
          <a:p>
            <a:pPr marL="342900" indent="-342900">
              <a:buFont typeface="+mj-lt"/>
              <a:buAutoNum type="arabicPeriod"/>
            </a:pPr>
            <a:endParaRPr lang="en-US" sz="1400" b="0" i="0" u="none" strike="noStrike" baseline="0" dirty="0">
              <a:solidFill>
                <a:srgbClr val="0000FF"/>
              </a:solidFill>
              <a:latin typeface="Montserrat" panose="00000500000000000000" pitchFamily="2" charset="0"/>
            </a:endParaRPr>
          </a:p>
        </p:txBody>
      </p:sp>
      <p:pic>
        <p:nvPicPr>
          <p:cNvPr id="3" name="Immagine 2">
            <a:extLst>
              <a:ext uri="{FF2B5EF4-FFF2-40B4-BE49-F238E27FC236}">
                <a16:creationId xmlns:a16="http://schemas.microsoft.com/office/drawing/2014/main" id="{40224D26-06C5-9ADE-15DA-BF0C41FC65E7}"/>
              </a:ext>
            </a:extLst>
          </p:cNvPr>
          <p:cNvPicPr>
            <a:picLocks noChangeAspect="1"/>
          </p:cNvPicPr>
          <p:nvPr/>
        </p:nvPicPr>
        <p:blipFill>
          <a:blip r:embed="rId8"/>
          <a:stretch>
            <a:fillRect/>
          </a:stretch>
        </p:blipFill>
        <p:spPr>
          <a:xfrm>
            <a:off x="6565483" y="2357437"/>
            <a:ext cx="2143125" cy="2143125"/>
          </a:xfrm>
          <a:prstGeom prst="rect">
            <a:avLst/>
          </a:prstGeom>
        </p:spPr>
      </p:pic>
    </p:spTree>
    <p:extLst>
      <p:ext uri="{BB962C8B-B14F-4D97-AF65-F5344CB8AC3E}">
        <p14:creationId xmlns:p14="http://schemas.microsoft.com/office/powerpoint/2010/main" val="131412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New EU4Health Open Calls - </a:t>
            </a:r>
            <a:r>
              <a:rPr lang="en-US" sz="3600" b="1" dirty="0">
                <a:solidFill>
                  <a:srgbClr val="007F8F"/>
                </a:solidFill>
                <a:latin typeface="Raleway"/>
              </a:rPr>
              <a:t>DEADLINE 17.10.2023</a:t>
            </a:r>
            <a:endParaRPr sz="3600" b="1" dirty="0">
              <a:solidFill>
                <a:srgbClr val="007F8F"/>
              </a:solidFill>
              <a:latin typeface="Raleway"/>
            </a:endParaRPr>
          </a:p>
        </p:txBody>
      </p:sp>
      <p:pic>
        <p:nvPicPr>
          <p:cNvPr id="17" name="Immagine 16">
            <a:extLst>
              <a:ext uri="{FF2B5EF4-FFF2-40B4-BE49-F238E27FC236}">
                <a16:creationId xmlns:a16="http://schemas.microsoft.com/office/drawing/2014/main" id="{568015BB-5AEE-494B-3AD4-0E504EA0AD1E}"/>
              </a:ext>
            </a:extLst>
          </p:cNvPr>
          <p:cNvPicPr>
            <a:picLocks noChangeAspect="1"/>
          </p:cNvPicPr>
          <p:nvPr/>
        </p:nvPicPr>
        <p:blipFill rotWithShape="1">
          <a:blip r:embed="rId6"/>
          <a:srcRect l="33183" t="15276" r="636" b="19046"/>
          <a:stretch/>
        </p:blipFill>
        <p:spPr>
          <a:xfrm>
            <a:off x="306721" y="2197856"/>
            <a:ext cx="8401887" cy="3257371"/>
          </a:xfrm>
          <a:prstGeom prst="rect">
            <a:avLst/>
          </a:prstGeom>
        </p:spPr>
      </p:pic>
      <p:sp>
        <p:nvSpPr>
          <p:cNvPr id="20" name="CasellaDiTesto 19">
            <a:extLst>
              <a:ext uri="{FF2B5EF4-FFF2-40B4-BE49-F238E27FC236}">
                <a16:creationId xmlns:a16="http://schemas.microsoft.com/office/drawing/2014/main" id="{2E1165A1-2A1F-7357-B82E-81C6023C504F}"/>
              </a:ext>
            </a:extLst>
          </p:cNvPr>
          <p:cNvSpPr txBox="1"/>
          <p:nvPr/>
        </p:nvSpPr>
        <p:spPr>
          <a:xfrm>
            <a:off x="328631" y="5582180"/>
            <a:ext cx="3546164" cy="307777"/>
          </a:xfrm>
          <a:prstGeom prst="rect">
            <a:avLst/>
          </a:prstGeom>
          <a:noFill/>
        </p:spPr>
        <p:txBody>
          <a:bodyPr wrap="none" rtlCol="0">
            <a:spAutoFit/>
          </a:bodyPr>
          <a:lstStyle/>
          <a:p>
            <a:r>
              <a:rPr lang="it-IT" b="1" dirty="0">
                <a:hlinkClick r:id="rId7"/>
              </a:rPr>
              <a:t>LINK EU FUNDING&amp;TENDERS PORTAL</a:t>
            </a:r>
            <a:endParaRPr lang="it-IT"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dirty="0">
                <a:solidFill>
                  <a:srgbClr val="007F8F"/>
                </a:solidFill>
                <a:latin typeface="Raleway"/>
                <a:ea typeface="Arial"/>
                <a:cs typeface="Arial"/>
                <a:sym typeface="Raleway"/>
              </a:rPr>
              <a:t>Part A </a:t>
            </a:r>
            <a:r>
              <a:rPr lang="en-US" sz="3600" b="1" dirty="0">
                <a:solidFill>
                  <a:srgbClr val="007F8F"/>
                </a:solidFill>
                <a:latin typeface="Raleway"/>
                <a:sym typeface="Raleway"/>
              </a:rPr>
              <a:t>– Administrative Form</a:t>
            </a:r>
            <a:endParaRPr sz="1100" b="1" i="0" u="none" strike="noStrike" cap="none" dirty="0">
              <a:solidFill>
                <a:schemeClr val="dk1"/>
              </a:solidFill>
              <a:latin typeface="Arial"/>
              <a:ea typeface="Arial"/>
              <a:cs typeface="Arial"/>
              <a:sym typeface="Arial"/>
            </a:endParaRPr>
          </a:p>
        </p:txBody>
      </p:sp>
      <p:sp>
        <p:nvSpPr>
          <p:cNvPr id="3" name="CasellaDiTesto 2">
            <a:extLst>
              <a:ext uri="{FF2B5EF4-FFF2-40B4-BE49-F238E27FC236}">
                <a16:creationId xmlns:a16="http://schemas.microsoft.com/office/drawing/2014/main" id="{B8C0D593-EFF2-59FA-E283-FDF1A299CB69}"/>
              </a:ext>
            </a:extLst>
          </p:cNvPr>
          <p:cNvSpPr txBox="1"/>
          <p:nvPr/>
        </p:nvSpPr>
        <p:spPr>
          <a:xfrm>
            <a:off x="413584" y="2232641"/>
            <a:ext cx="3727017" cy="3108543"/>
          </a:xfrm>
          <a:prstGeom prst="rect">
            <a:avLst/>
          </a:prstGeom>
          <a:noFill/>
        </p:spPr>
        <p:txBody>
          <a:bodyPr wrap="square">
            <a:spAutoFit/>
          </a:bodyPr>
          <a:lstStyle/>
          <a:p>
            <a:pPr algn="just"/>
            <a:r>
              <a:rPr lang="en-US" dirty="0">
                <a:solidFill>
                  <a:schemeClr val="tx1"/>
                </a:solidFill>
                <a:latin typeface="Montserrat" panose="00000500000000000000" pitchFamily="2" charset="0"/>
              </a:rPr>
              <a:t>Complete Part A of the Administrative Form </a:t>
            </a:r>
            <a:r>
              <a:rPr lang="en-US" b="1" dirty="0">
                <a:solidFill>
                  <a:schemeClr val="tx1"/>
                </a:solidFill>
                <a:latin typeface="Montserrat" panose="00000500000000000000" pitchFamily="2" charset="0"/>
              </a:rPr>
              <a:t>directly online on the portal </a:t>
            </a:r>
            <a:r>
              <a:rPr lang="en-US" dirty="0">
                <a:solidFill>
                  <a:schemeClr val="tx1"/>
                </a:solidFill>
                <a:latin typeface="Montserrat" panose="00000500000000000000" pitchFamily="2" charset="0"/>
              </a:rPr>
              <a:t>with:</a:t>
            </a:r>
          </a:p>
          <a:p>
            <a:pPr algn="just"/>
            <a:endParaRPr lang="en-US" dirty="0">
              <a:solidFill>
                <a:schemeClr val="tx1"/>
              </a:solidFill>
              <a:latin typeface="Montserrat" panose="00000500000000000000" pitchFamily="2" charset="0"/>
            </a:endParaRPr>
          </a:p>
          <a:p>
            <a:pPr marL="285750" indent="-285750" algn="just">
              <a:buFont typeface="Arial" panose="020B0604020202020204" pitchFamily="34" charset="0"/>
              <a:buChar char="•"/>
            </a:pPr>
            <a:r>
              <a:rPr lang="en-US" b="1" dirty="0">
                <a:solidFill>
                  <a:schemeClr val="tx1"/>
                </a:solidFill>
                <a:latin typeface="Montserrat" panose="00000500000000000000" pitchFamily="2" charset="0"/>
              </a:rPr>
              <a:t>the title and acronym of the project, </a:t>
            </a:r>
            <a:r>
              <a:rPr lang="en-US" dirty="0">
                <a:solidFill>
                  <a:schemeClr val="tx1"/>
                </a:solidFill>
                <a:latin typeface="Montserrat" panose="00000500000000000000" pitchFamily="2" charset="0"/>
              </a:rPr>
              <a:t>abstract </a:t>
            </a:r>
            <a:r>
              <a:rPr lang="en-US" b="1" dirty="0">
                <a:solidFill>
                  <a:schemeClr val="tx1"/>
                </a:solidFill>
                <a:latin typeface="Montserrat" panose="00000500000000000000" pitchFamily="2" charset="0"/>
              </a:rPr>
              <a:t>keywords, </a:t>
            </a:r>
          </a:p>
          <a:p>
            <a:pPr marL="285750" indent="-285750" algn="just">
              <a:buFont typeface="Arial" panose="020B0604020202020204" pitchFamily="34" charset="0"/>
              <a:buChar char="•"/>
            </a:pPr>
            <a:r>
              <a:rPr lang="en-US" b="1" dirty="0">
                <a:solidFill>
                  <a:schemeClr val="tx1"/>
                </a:solidFill>
                <a:latin typeface="Montserrat" panose="00000500000000000000" pitchFamily="2" charset="0"/>
              </a:rPr>
              <a:t>contact details </a:t>
            </a:r>
            <a:r>
              <a:rPr lang="en-US" dirty="0">
                <a:solidFill>
                  <a:schemeClr val="tx1"/>
                </a:solidFill>
                <a:latin typeface="Montserrat" panose="00000500000000000000" pitchFamily="2" charset="0"/>
              </a:rPr>
              <a:t>of the various partners, </a:t>
            </a:r>
            <a:r>
              <a:rPr lang="en-US" b="1" dirty="0">
                <a:solidFill>
                  <a:schemeClr val="tx1"/>
                </a:solidFill>
                <a:latin typeface="Montserrat" panose="00000500000000000000" pitchFamily="2" charset="0"/>
              </a:rPr>
              <a:t>any declarations </a:t>
            </a:r>
            <a:r>
              <a:rPr lang="en-US" dirty="0">
                <a:solidFill>
                  <a:schemeClr val="tx1"/>
                </a:solidFill>
                <a:latin typeface="Montserrat" panose="00000500000000000000" pitchFamily="2" charset="0"/>
              </a:rPr>
              <a:t>to be signed, </a:t>
            </a:r>
          </a:p>
          <a:p>
            <a:pPr marL="285750" indent="-285750" algn="just">
              <a:buFont typeface="Arial" panose="020B0604020202020204" pitchFamily="34" charset="0"/>
              <a:buChar char="•"/>
            </a:pPr>
            <a:r>
              <a:rPr lang="en-US" b="1" dirty="0">
                <a:solidFill>
                  <a:schemeClr val="tx1"/>
                </a:solidFill>
                <a:latin typeface="Montserrat" panose="00000500000000000000" pitchFamily="2" charset="0"/>
              </a:rPr>
              <a:t>the overall budget</a:t>
            </a:r>
            <a:r>
              <a:rPr lang="en-US" dirty="0">
                <a:solidFill>
                  <a:schemeClr val="tx1"/>
                </a:solidFill>
                <a:latin typeface="Montserrat" panose="00000500000000000000" pitchFamily="2" charset="0"/>
              </a:rPr>
              <a:t>.</a:t>
            </a:r>
          </a:p>
          <a:p>
            <a:pPr algn="just"/>
            <a:endParaRPr lang="en-US" dirty="0">
              <a:solidFill>
                <a:schemeClr val="tx1"/>
              </a:solidFill>
              <a:latin typeface="Montserrat" panose="00000500000000000000" pitchFamily="2" charset="0"/>
            </a:endParaRPr>
          </a:p>
          <a:p>
            <a:pPr algn="just"/>
            <a:r>
              <a:rPr lang="en-US" dirty="0">
                <a:solidFill>
                  <a:schemeClr val="tx1"/>
                </a:solidFill>
                <a:latin typeface="Montserrat" panose="00000500000000000000" pitchFamily="2" charset="0"/>
              </a:rPr>
              <a:t>It will be possible to save everything while filling in and validate to confirm any errors to be corrected.</a:t>
            </a:r>
            <a:endParaRPr lang="it-IT" dirty="0">
              <a:solidFill>
                <a:schemeClr val="tx1"/>
              </a:solidFill>
              <a:latin typeface="Montserrat" panose="00000500000000000000" pitchFamily="2" charset="0"/>
            </a:endParaRPr>
          </a:p>
        </p:txBody>
      </p:sp>
      <p:pic>
        <p:nvPicPr>
          <p:cNvPr id="4" name="Immagine 3">
            <a:extLst>
              <a:ext uri="{FF2B5EF4-FFF2-40B4-BE49-F238E27FC236}">
                <a16:creationId xmlns:a16="http://schemas.microsoft.com/office/drawing/2014/main" id="{24748030-A87D-9EA3-DE74-AE3B47D36E71}"/>
              </a:ext>
            </a:extLst>
          </p:cNvPr>
          <p:cNvPicPr>
            <a:picLocks noChangeAspect="1"/>
          </p:cNvPicPr>
          <p:nvPr/>
        </p:nvPicPr>
        <p:blipFill rotWithShape="1">
          <a:blip r:embed="rId6"/>
          <a:srcRect l="7194" t="10241" r="23807" b="12038"/>
          <a:stretch/>
        </p:blipFill>
        <p:spPr>
          <a:xfrm>
            <a:off x="4391321" y="2344723"/>
            <a:ext cx="4682564" cy="2819559"/>
          </a:xfrm>
          <a:prstGeom prst="rect">
            <a:avLst/>
          </a:prstGeom>
        </p:spPr>
      </p:pic>
    </p:spTree>
    <p:extLst>
      <p:ext uri="{BB962C8B-B14F-4D97-AF65-F5344CB8AC3E}">
        <p14:creationId xmlns:p14="http://schemas.microsoft.com/office/powerpoint/2010/main" val="15046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Part B – Project Proposal</a:t>
            </a:r>
            <a:endParaRPr sz="1100" b="1" i="0" u="none" strike="noStrike" cap="none" dirty="0">
              <a:solidFill>
                <a:schemeClr val="dk1"/>
              </a:solidFill>
              <a:latin typeface="Arial"/>
              <a:ea typeface="Arial"/>
              <a:cs typeface="Arial"/>
              <a:sym typeface="Arial"/>
            </a:endParaRPr>
          </a:p>
        </p:txBody>
      </p:sp>
      <p:sp>
        <p:nvSpPr>
          <p:cNvPr id="3" name="CasellaDiTesto 2">
            <a:extLst>
              <a:ext uri="{FF2B5EF4-FFF2-40B4-BE49-F238E27FC236}">
                <a16:creationId xmlns:a16="http://schemas.microsoft.com/office/drawing/2014/main" id="{B8C0D593-EFF2-59FA-E283-FDF1A299CB69}"/>
              </a:ext>
            </a:extLst>
          </p:cNvPr>
          <p:cNvSpPr txBox="1"/>
          <p:nvPr/>
        </p:nvSpPr>
        <p:spPr>
          <a:xfrm>
            <a:off x="387783" y="2187093"/>
            <a:ext cx="3789362" cy="3970318"/>
          </a:xfrm>
          <a:prstGeom prst="rect">
            <a:avLst/>
          </a:prstGeom>
          <a:noFill/>
        </p:spPr>
        <p:txBody>
          <a:bodyPr wrap="square">
            <a:spAutoFit/>
          </a:bodyPr>
          <a:lstStyle/>
          <a:p>
            <a:pPr algn="just"/>
            <a:r>
              <a:rPr lang="en-US" b="1" dirty="0">
                <a:latin typeface="Montserrat" panose="00000500000000000000" pitchFamily="2" charset="0"/>
              </a:rPr>
              <a:t>Part B is the descriptive part</a:t>
            </a:r>
            <a:r>
              <a:rPr lang="en-US" dirty="0">
                <a:latin typeface="Montserrat" panose="00000500000000000000" pitchFamily="2" charset="0"/>
              </a:rPr>
              <a:t>, relating to the actual project proposal with: </a:t>
            </a:r>
          </a:p>
          <a:p>
            <a:pPr algn="just"/>
            <a:endParaRPr lang="en-US" dirty="0">
              <a:latin typeface="Montserrat" panose="00000500000000000000" pitchFamily="2" charset="0"/>
            </a:endParaRPr>
          </a:p>
          <a:p>
            <a:pPr marL="285750" indent="-285750" algn="just">
              <a:buFont typeface="Arial" panose="020B0604020202020204" pitchFamily="34" charset="0"/>
              <a:buChar char="•"/>
            </a:pPr>
            <a:r>
              <a:rPr lang="en-US" b="1" dirty="0">
                <a:latin typeface="Montserrat" panose="00000500000000000000" pitchFamily="2" charset="0"/>
              </a:rPr>
              <a:t>the problem </a:t>
            </a:r>
            <a:r>
              <a:rPr lang="en-US" dirty="0">
                <a:latin typeface="Montserrat" panose="00000500000000000000" pitchFamily="2" charset="0"/>
              </a:rPr>
              <a:t>to solve, </a:t>
            </a:r>
          </a:p>
          <a:p>
            <a:pPr marL="285750" indent="-285750" algn="just">
              <a:buFont typeface="Arial" panose="020B0604020202020204" pitchFamily="34" charset="0"/>
              <a:buChar char="•"/>
            </a:pPr>
            <a:r>
              <a:rPr lang="en-US" dirty="0">
                <a:latin typeface="Montserrat" panose="00000500000000000000" pitchFamily="2" charset="0"/>
              </a:rPr>
              <a:t>the </a:t>
            </a:r>
            <a:r>
              <a:rPr lang="en-US" b="1" dirty="0">
                <a:latin typeface="Montserrat" panose="00000500000000000000" pitchFamily="2" charset="0"/>
              </a:rPr>
              <a:t>general and specific objectives</a:t>
            </a:r>
            <a:r>
              <a:rPr lang="en-US" dirty="0">
                <a:latin typeface="Montserrat" panose="00000500000000000000" pitchFamily="2" charset="0"/>
              </a:rPr>
              <a:t>, expected </a:t>
            </a:r>
            <a:r>
              <a:rPr lang="en-US" b="1" dirty="0">
                <a:latin typeface="Montserrat" panose="00000500000000000000" pitchFamily="2" charset="0"/>
              </a:rPr>
              <a:t>results and indicators,</a:t>
            </a:r>
          </a:p>
          <a:p>
            <a:pPr marL="285750" indent="-285750" algn="just">
              <a:buFont typeface="Arial" panose="020B0604020202020204" pitchFamily="34" charset="0"/>
              <a:buChar char="•"/>
            </a:pPr>
            <a:r>
              <a:rPr lang="en-US" dirty="0">
                <a:latin typeface="Montserrat" panose="00000500000000000000" pitchFamily="2" charset="0"/>
              </a:rPr>
              <a:t>the </a:t>
            </a:r>
            <a:r>
              <a:rPr lang="en-US" b="1" dirty="0">
                <a:latin typeface="Montserrat" panose="00000500000000000000" pitchFamily="2" charset="0"/>
              </a:rPr>
              <a:t>target groups</a:t>
            </a:r>
            <a:r>
              <a:rPr lang="en-US" dirty="0">
                <a:latin typeface="Montserrat" panose="00000500000000000000" pitchFamily="2" charset="0"/>
              </a:rPr>
              <a:t>, </a:t>
            </a:r>
          </a:p>
          <a:p>
            <a:pPr marL="285750" indent="-285750" algn="just">
              <a:buFont typeface="Arial" panose="020B0604020202020204" pitchFamily="34" charset="0"/>
              <a:buChar char="•"/>
            </a:pPr>
            <a:r>
              <a:rPr lang="en-US" b="1" dirty="0">
                <a:latin typeface="Montserrat" panose="00000500000000000000" pitchFamily="2" charset="0"/>
              </a:rPr>
              <a:t>socio-economic, political, environmental impact,</a:t>
            </a:r>
            <a:endParaRPr lang="en-US" dirty="0">
              <a:latin typeface="Montserrat" panose="00000500000000000000" pitchFamily="2" charset="0"/>
            </a:endParaRPr>
          </a:p>
          <a:p>
            <a:pPr marL="285750" indent="-285750" algn="just">
              <a:buFont typeface="Arial" panose="020B0604020202020204" pitchFamily="34" charset="0"/>
              <a:buChar char="•"/>
            </a:pPr>
            <a:r>
              <a:rPr lang="en-US" dirty="0">
                <a:latin typeface="Montserrat" panose="00000500000000000000" pitchFamily="2" charset="0"/>
              </a:rPr>
              <a:t>the </a:t>
            </a:r>
            <a:r>
              <a:rPr lang="en-US" b="1" dirty="0">
                <a:latin typeface="Montserrat" panose="00000500000000000000" pitchFamily="2" charset="0"/>
              </a:rPr>
              <a:t>methodologies</a:t>
            </a:r>
            <a:r>
              <a:rPr lang="en-US" dirty="0">
                <a:latin typeface="Montserrat" panose="00000500000000000000" pitchFamily="2" charset="0"/>
              </a:rPr>
              <a:t> applied,</a:t>
            </a:r>
          </a:p>
          <a:p>
            <a:pPr marL="285750" indent="-285750" algn="just">
              <a:buFont typeface="Arial" panose="020B0604020202020204" pitchFamily="34" charset="0"/>
              <a:buChar char="•"/>
            </a:pPr>
            <a:r>
              <a:rPr lang="en-US" dirty="0">
                <a:latin typeface="Montserrat" panose="00000500000000000000" pitchFamily="2" charset="0"/>
              </a:rPr>
              <a:t>a detailed </a:t>
            </a:r>
            <a:r>
              <a:rPr lang="en-US" b="1" dirty="0">
                <a:latin typeface="Montserrat" panose="00000500000000000000" pitchFamily="2" charset="0"/>
              </a:rPr>
              <a:t>work plan, </a:t>
            </a:r>
            <a:r>
              <a:rPr lang="en-US" dirty="0">
                <a:latin typeface="Montserrat" panose="00000500000000000000" pitchFamily="2" charset="0"/>
              </a:rPr>
              <a:t>with a description of the activities, </a:t>
            </a:r>
          </a:p>
          <a:p>
            <a:pPr marL="285750" indent="-285750" algn="just">
              <a:buFont typeface="Arial" panose="020B0604020202020204" pitchFamily="34" charset="0"/>
              <a:buChar char="•"/>
            </a:pPr>
            <a:r>
              <a:rPr lang="en-US" b="1" dirty="0">
                <a:latin typeface="Montserrat" panose="00000500000000000000" pitchFamily="2" charset="0"/>
              </a:rPr>
              <a:t>roles of the various partners</a:t>
            </a:r>
            <a:r>
              <a:rPr lang="en-US" dirty="0">
                <a:latin typeface="Montserrat" panose="00000500000000000000" pitchFamily="2" charset="0"/>
              </a:rPr>
              <a:t>, </a:t>
            </a:r>
            <a:r>
              <a:rPr lang="en-US" b="1" dirty="0">
                <a:latin typeface="Montserrat" panose="00000500000000000000" pitchFamily="2" charset="0"/>
              </a:rPr>
              <a:t>deliverables, milestones</a:t>
            </a:r>
            <a:r>
              <a:rPr lang="en-US" dirty="0">
                <a:latin typeface="Montserrat" panose="00000500000000000000" pitchFamily="2" charset="0"/>
              </a:rPr>
              <a:t>, </a:t>
            </a:r>
          </a:p>
          <a:p>
            <a:pPr marL="285750" indent="-285750" algn="just">
              <a:buFont typeface="Arial" panose="020B0604020202020204" pitchFamily="34" charset="0"/>
              <a:buChar char="•"/>
            </a:pPr>
            <a:r>
              <a:rPr lang="en-US" b="1" dirty="0">
                <a:latin typeface="Montserrat" panose="00000500000000000000" pitchFamily="2" charset="0"/>
              </a:rPr>
              <a:t>risk analysis, </a:t>
            </a:r>
          </a:p>
          <a:p>
            <a:pPr marL="285750" indent="-285750" algn="just">
              <a:buFont typeface="Arial" panose="020B0604020202020204" pitchFamily="34" charset="0"/>
              <a:buChar char="•"/>
            </a:pPr>
            <a:r>
              <a:rPr lang="en-US" b="1" dirty="0">
                <a:latin typeface="Montserrat" panose="00000500000000000000" pitchFamily="2" charset="0"/>
              </a:rPr>
              <a:t>GANTT.</a:t>
            </a:r>
          </a:p>
          <a:p>
            <a:pPr marL="285750" indent="-285750" algn="just">
              <a:buFont typeface="Arial" panose="020B0604020202020204" pitchFamily="34" charset="0"/>
              <a:buChar char="•"/>
            </a:pPr>
            <a:r>
              <a:rPr lang="en-US" b="1" dirty="0">
                <a:latin typeface="Montserrat" panose="00000500000000000000" pitchFamily="2" charset="0"/>
              </a:rPr>
              <a:t>budget </a:t>
            </a:r>
            <a:r>
              <a:rPr lang="en-US" dirty="0">
                <a:latin typeface="Montserrat" panose="00000500000000000000" pitchFamily="2" charset="0"/>
              </a:rPr>
              <a:t>(workload per work package, details of expected costs, etc.).</a:t>
            </a:r>
            <a:endParaRPr lang="it-IT" dirty="0">
              <a:latin typeface="Montserrat" panose="00000500000000000000" pitchFamily="2" charset="0"/>
            </a:endParaRPr>
          </a:p>
        </p:txBody>
      </p:sp>
      <p:pic>
        <p:nvPicPr>
          <p:cNvPr id="5" name="Immagine 4">
            <a:extLst>
              <a:ext uri="{FF2B5EF4-FFF2-40B4-BE49-F238E27FC236}">
                <a16:creationId xmlns:a16="http://schemas.microsoft.com/office/drawing/2014/main" id="{D3D7D014-8161-4F72-36FB-4CA50E171ACE}"/>
              </a:ext>
            </a:extLst>
          </p:cNvPr>
          <p:cNvPicPr>
            <a:picLocks noChangeAspect="1"/>
          </p:cNvPicPr>
          <p:nvPr/>
        </p:nvPicPr>
        <p:blipFill rotWithShape="1">
          <a:blip r:embed="rId6"/>
          <a:srcRect l="7223" t="11702" r="14614" b="17818"/>
          <a:stretch/>
        </p:blipFill>
        <p:spPr>
          <a:xfrm>
            <a:off x="4352990" y="2573060"/>
            <a:ext cx="4624757" cy="2414578"/>
          </a:xfrm>
          <a:prstGeom prst="rect">
            <a:avLst/>
          </a:prstGeom>
        </p:spPr>
      </p:pic>
    </p:spTree>
    <p:extLst>
      <p:ext uri="{BB962C8B-B14F-4D97-AF65-F5344CB8AC3E}">
        <p14:creationId xmlns:p14="http://schemas.microsoft.com/office/powerpoint/2010/main" val="221233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EU </a:t>
            </a:r>
            <a:r>
              <a:rPr lang="en-US" sz="3600" b="1" i="0" u="none" strike="noStrike" cap="none" dirty="0" err="1">
                <a:solidFill>
                  <a:srgbClr val="007F8F"/>
                </a:solidFill>
                <a:latin typeface="Raleway"/>
                <a:sym typeface="Raleway"/>
              </a:rPr>
              <a:t>Funding&amp;Tenders</a:t>
            </a:r>
            <a:r>
              <a:rPr lang="en-US" sz="3600" b="1" i="0" u="none" strike="noStrike" cap="none" dirty="0">
                <a:solidFill>
                  <a:srgbClr val="007F8F"/>
                </a:solidFill>
                <a:latin typeface="Raleway"/>
                <a:sym typeface="Raleway"/>
              </a:rPr>
              <a:t> Portal</a:t>
            </a:r>
            <a:endParaRPr sz="1100" b="1" i="0" u="none" strike="noStrike" cap="none" dirty="0">
              <a:solidFill>
                <a:schemeClr val="dk1"/>
              </a:solidFill>
              <a:latin typeface="Arial"/>
              <a:ea typeface="Arial"/>
              <a:cs typeface="Arial"/>
              <a:sym typeface="Arial"/>
            </a:endParaRPr>
          </a:p>
        </p:txBody>
      </p:sp>
      <p:pic>
        <p:nvPicPr>
          <p:cNvPr id="5" name="Immagine 4">
            <a:extLst>
              <a:ext uri="{FF2B5EF4-FFF2-40B4-BE49-F238E27FC236}">
                <a16:creationId xmlns:a16="http://schemas.microsoft.com/office/drawing/2014/main" id="{E0FED5CE-BD60-7B12-EF92-C3BCAC3DC9AC}"/>
              </a:ext>
            </a:extLst>
          </p:cNvPr>
          <p:cNvPicPr>
            <a:picLocks noChangeAspect="1"/>
          </p:cNvPicPr>
          <p:nvPr/>
        </p:nvPicPr>
        <p:blipFill rotWithShape="1">
          <a:blip r:embed="rId6"/>
          <a:srcRect l="14481" t="5273" r="24927" b="16459"/>
          <a:stretch/>
        </p:blipFill>
        <p:spPr>
          <a:xfrm>
            <a:off x="-1" y="2197856"/>
            <a:ext cx="4356596" cy="3195026"/>
          </a:xfrm>
          <a:prstGeom prst="rect">
            <a:avLst/>
          </a:prstGeom>
        </p:spPr>
      </p:pic>
      <p:pic>
        <p:nvPicPr>
          <p:cNvPr id="7" name="Immagine 6">
            <a:extLst>
              <a:ext uri="{FF2B5EF4-FFF2-40B4-BE49-F238E27FC236}">
                <a16:creationId xmlns:a16="http://schemas.microsoft.com/office/drawing/2014/main" id="{0D5F4ACD-0AA4-96A9-A592-3922D28E469B}"/>
              </a:ext>
            </a:extLst>
          </p:cNvPr>
          <p:cNvPicPr>
            <a:picLocks noChangeAspect="1"/>
          </p:cNvPicPr>
          <p:nvPr/>
        </p:nvPicPr>
        <p:blipFill rotWithShape="1">
          <a:blip r:embed="rId7"/>
          <a:srcRect l="13021" t="3482" r="9339" b="12097"/>
          <a:stretch/>
        </p:blipFill>
        <p:spPr>
          <a:xfrm>
            <a:off x="4356595" y="2261796"/>
            <a:ext cx="4822397" cy="2923267"/>
          </a:xfrm>
          <a:prstGeom prst="rect">
            <a:avLst/>
          </a:prstGeom>
        </p:spPr>
      </p:pic>
    </p:spTree>
    <p:extLst>
      <p:ext uri="{BB962C8B-B14F-4D97-AF65-F5344CB8AC3E}">
        <p14:creationId xmlns:p14="http://schemas.microsoft.com/office/powerpoint/2010/main" val="105017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658C3D35-FB3A-24EF-E8CD-AFC6F54ABFE4}"/>
              </a:ext>
            </a:extLst>
          </p:cNvPr>
          <p:cNvPicPr>
            <a:picLocks noChangeAspect="1"/>
          </p:cNvPicPr>
          <p:nvPr/>
        </p:nvPicPr>
        <p:blipFill rotWithShape="1">
          <a:blip r:embed="rId6"/>
          <a:srcRect l="9980" t="4616" r="11420" b="11354"/>
          <a:stretch/>
        </p:blipFill>
        <p:spPr>
          <a:xfrm>
            <a:off x="789709" y="2283295"/>
            <a:ext cx="5996520" cy="3605975"/>
          </a:xfrm>
          <a:prstGeom prst="rect">
            <a:avLst/>
          </a:prstGeom>
        </p:spPr>
      </p:pic>
      <p:sp>
        <p:nvSpPr>
          <p:cNvPr id="2" name="Google Shape;106;p2">
            <a:extLst>
              <a:ext uri="{FF2B5EF4-FFF2-40B4-BE49-F238E27FC236}">
                <a16:creationId xmlns:a16="http://schemas.microsoft.com/office/drawing/2014/main" id="{18759974-655F-E3AC-9174-84FA41527591}"/>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EU </a:t>
            </a:r>
            <a:r>
              <a:rPr lang="en-US" sz="3600" b="1" i="0" u="none" strike="noStrike" cap="none" dirty="0" err="1">
                <a:solidFill>
                  <a:srgbClr val="007F8F"/>
                </a:solidFill>
                <a:latin typeface="Raleway"/>
                <a:sym typeface="Raleway"/>
              </a:rPr>
              <a:t>Funding&amp;Tenders</a:t>
            </a:r>
            <a:r>
              <a:rPr lang="en-US" sz="3600" b="1" i="0" u="none" strike="noStrike" cap="none" dirty="0">
                <a:solidFill>
                  <a:srgbClr val="007F8F"/>
                </a:solidFill>
                <a:latin typeface="Raleway"/>
                <a:sym typeface="Raleway"/>
              </a:rPr>
              <a:t> Portal</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027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8409DE7B-4A74-9427-21B4-1EEEBE7127DF}"/>
              </a:ext>
            </a:extLst>
          </p:cNvPr>
          <p:cNvPicPr>
            <a:picLocks noChangeAspect="1"/>
          </p:cNvPicPr>
          <p:nvPr/>
        </p:nvPicPr>
        <p:blipFill>
          <a:blip r:embed="rId6"/>
          <a:stretch>
            <a:fillRect/>
          </a:stretch>
        </p:blipFill>
        <p:spPr>
          <a:xfrm>
            <a:off x="378357" y="1707641"/>
            <a:ext cx="7155052" cy="3902756"/>
          </a:xfrm>
          <a:prstGeom prst="rect">
            <a:avLst/>
          </a:prstGeom>
        </p:spPr>
      </p:pic>
      <p:sp>
        <p:nvSpPr>
          <p:cNvPr id="5" name="Google Shape;106;p2">
            <a:extLst>
              <a:ext uri="{FF2B5EF4-FFF2-40B4-BE49-F238E27FC236}">
                <a16:creationId xmlns:a16="http://schemas.microsoft.com/office/drawing/2014/main" id="{2C8C4D91-7101-D1C9-3A05-EB59CCF4AB36}"/>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EU </a:t>
            </a:r>
            <a:r>
              <a:rPr lang="en-US" sz="3600" b="1" i="0" u="none" strike="noStrike" cap="none" dirty="0" err="1">
                <a:solidFill>
                  <a:srgbClr val="007F8F"/>
                </a:solidFill>
                <a:latin typeface="Raleway"/>
                <a:sym typeface="Raleway"/>
              </a:rPr>
              <a:t>Funding&amp;Tenders</a:t>
            </a:r>
            <a:r>
              <a:rPr lang="en-US" sz="3600" b="1" i="0" u="none" strike="noStrike" cap="none" dirty="0">
                <a:solidFill>
                  <a:srgbClr val="007F8F"/>
                </a:solidFill>
                <a:latin typeface="Raleway"/>
                <a:sym typeface="Raleway"/>
              </a:rPr>
              <a:t> Portal</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6535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Checking List for the Project Proposal</a:t>
            </a:r>
            <a:endParaRPr sz="1100" b="1" i="0" u="none" strike="noStrike" cap="none" dirty="0">
              <a:solidFill>
                <a:schemeClr val="dk1"/>
              </a:solidFill>
              <a:latin typeface="Arial"/>
              <a:ea typeface="Arial"/>
              <a:cs typeface="Arial"/>
              <a:sym typeface="Arial"/>
            </a:endParaRPr>
          </a:p>
        </p:txBody>
      </p:sp>
      <p:pic>
        <p:nvPicPr>
          <p:cNvPr id="3" name="Immagine 2">
            <a:extLst>
              <a:ext uri="{FF2B5EF4-FFF2-40B4-BE49-F238E27FC236}">
                <a16:creationId xmlns:a16="http://schemas.microsoft.com/office/drawing/2014/main" id="{B343FD70-0484-231B-2232-B08EFBAD6F36}"/>
              </a:ext>
            </a:extLst>
          </p:cNvPr>
          <p:cNvPicPr>
            <a:picLocks noChangeAspect="1"/>
          </p:cNvPicPr>
          <p:nvPr/>
        </p:nvPicPr>
        <p:blipFill>
          <a:blip r:embed="rId6"/>
          <a:stretch>
            <a:fillRect/>
          </a:stretch>
        </p:blipFill>
        <p:spPr>
          <a:xfrm>
            <a:off x="261750" y="2366423"/>
            <a:ext cx="6295879" cy="2362405"/>
          </a:xfrm>
          <a:prstGeom prst="rect">
            <a:avLst/>
          </a:prstGeom>
        </p:spPr>
      </p:pic>
      <p:pic>
        <p:nvPicPr>
          <p:cNvPr id="6" name="Immagine 5" descr="Immagine che contiene Policromia, design, illustrazione&#10;&#10;Descrizione generata automaticamente">
            <a:extLst>
              <a:ext uri="{FF2B5EF4-FFF2-40B4-BE49-F238E27FC236}">
                <a16:creationId xmlns:a16="http://schemas.microsoft.com/office/drawing/2014/main" id="{0F9BC749-F74D-E697-CFDB-9F28546D25AF}"/>
              </a:ext>
            </a:extLst>
          </p:cNvPr>
          <p:cNvPicPr>
            <a:picLocks noChangeAspect="1"/>
          </p:cNvPicPr>
          <p:nvPr/>
        </p:nvPicPr>
        <p:blipFill>
          <a:blip r:embed="rId7"/>
          <a:stretch>
            <a:fillRect/>
          </a:stretch>
        </p:blipFill>
        <p:spPr>
          <a:xfrm>
            <a:off x="6675855" y="2476062"/>
            <a:ext cx="2143125" cy="2143125"/>
          </a:xfrm>
          <a:prstGeom prst="rect">
            <a:avLst/>
          </a:prstGeom>
        </p:spPr>
      </p:pic>
    </p:spTree>
    <p:extLst>
      <p:ext uri="{BB962C8B-B14F-4D97-AF65-F5344CB8AC3E}">
        <p14:creationId xmlns:p14="http://schemas.microsoft.com/office/powerpoint/2010/main" val="247618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define the need of the project proposal</a:t>
            </a:r>
            <a:endParaRPr sz="1100" b="1" i="0" u="none" strike="noStrike" cap="none" dirty="0">
              <a:solidFill>
                <a:schemeClr val="dk1"/>
              </a:solidFill>
              <a:latin typeface="Arial"/>
              <a:ea typeface="Arial"/>
              <a:cs typeface="Arial"/>
              <a:sym typeface="Arial"/>
            </a:endParaRPr>
          </a:p>
        </p:txBody>
      </p:sp>
      <p:pic>
        <p:nvPicPr>
          <p:cNvPr id="4" name="Immagine 3">
            <a:extLst>
              <a:ext uri="{FF2B5EF4-FFF2-40B4-BE49-F238E27FC236}">
                <a16:creationId xmlns:a16="http://schemas.microsoft.com/office/drawing/2014/main" id="{8A0DA08A-5462-04A9-BEB5-A915FFABCDD0}"/>
              </a:ext>
            </a:extLst>
          </p:cNvPr>
          <p:cNvPicPr>
            <a:picLocks noChangeAspect="1"/>
          </p:cNvPicPr>
          <p:nvPr/>
        </p:nvPicPr>
        <p:blipFill>
          <a:blip r:embed="rId6"/>
          <a:stretch>
            <a:fillRect/>
          </a:stretch>
        </p:blipFill>
        <p:spPr>
          <a:xfrm>
            <a:off x="0" y="2278966"/>
            <a:ext cx="6421582" cy="2300068"/>
          </a:xfrm>
          <a:prstGeom prst="rect">
            <a:avLst/>
          </a:prstGeom>
        </p:spPr>
      </p:pic>
      <p:pic>
        <p:nvPicPr>
          <p:cNvPr id="5" name="Immagine 4">
            <a:extLst>
              <a:ext uri="{FF2B5EF4-FFF2-40B4-BE49-F238E27FC236}">
                <a16:creationId xmlns:a16="http://schemas.microsoft.com/office/drawing/2014/main" id="{78D31F33-CA9B-8CDE-3DB6-54D425EC19C9}"/>
              </a:ext>
            </a:extLst>
          </p:cNvPr>
          <p:cNvPicPr>
            <a:picLocks noChangeAspect="1"/>
          </p:cNvPicPr>
          <p:nvPr/>
        </p:nvPicPr>
        <p:blipFill>
          <a:blip r:embed="rId7"/>
          <a:stretch>
            <a:fillRect/>
          </a:stretch>
        </p:blipFill>
        <p:spPr>
          <a:xfrm>
            <a:off x="6675855" y="2435909"/>
            <a:ext cx="2143125" cy="2143125"/>
          </a:xfrm>
          <a:prstGeom prst="rect">
            <a:avLst/>
          </a:prstGeom>
        </p:spPr>
      </p:pic>
    </p:spTree>
    <p:extLst>
      <p:ext uri="{BB962C8B-B14F-4D97-AF65-F5344CB8AC3E}">
        <p14:creationId xmlns:p14="http://schemas.microsoft.com/office/powerpoint/2010/main" val="3152452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Check the EU projects already funded</a:t>
            </a:r>
            <a:endParaRPr sz="1100" b="1" i="0" u="none" strike="noStrike" cap="none" dirty="0">
              <a:solidFill>
                <a:schemeClr val="dk1"/>
              </a:solidFill>
              <a:latin typeface="Arial"/>
              <a:ea typeface="Arial"/>
              <a:cs typeface="Arial"/>
              <a:sym typeface="Arial"/>
            </a:endParaRPr>
          </a:p>
        </p:txBody>
      </p:sp>
      <p:pic>
        <p:nvPicPr>
          <p:cNvPr id="3" name="Immagine 2">
            <a:extLst>
              <a:ext uri="{FF2B5EF4-FFF2-40B4-BE49-F238E27FC236}">
                <a16:creationId xmlns:a16="http://schemas.microsoft.com/office/drawing/2014/main" id="{58167137-0CD3-8F29-FB7A-2A31ABCEDEB9}"/>
              </a:ext>
            </a:extLst>
          </p:cNvPr>
          <p:cNvPicPr>
            <a:picLocks noChangeAspect="1"/>
          </p:cNvPicPr>
          <p:nvPr/>
        </p:nvPicPr>
        <p:blipFill>
          <a:blip r:embed="rId6"/>
          <a:stretch>
            <a:fillRect/>
          </a:stretch>
        </p:blipFill>
        <p:spPr>
          <a:xfrm>
            <a:off x="-1" y="2257877"/>
            <a:ext cx="9144000" cy="3264281"/>
          </a:xfrm>
          <a:prstGeom prst="rect">
            <a:avLst/>
          </a:prstGeom>
        </p:spPr>
      </p:pic>
    </p:spTree>
    <p:extLst>
      <p:ext uri="{BB962C8B-B14F-4D97-AF65-F5344CB8AC3E}">
        <p14:creationId xmlns:p14="http://schemas.microsoft.com/office/powerpoint/2010/main" val="3638218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build the Consortium</a:t>
            </a:r>
            <a:endParaRPr sz="1100" b="1" i="0" u="none" strike="noStrike" cap="none" dirty="0">
              <a:solidFill>
                <a:schemeClr val="dk1"/>
              </a:solidFill>
              <a:latin typeface="Arial"/>
              <a:ea typeface="Arial"/>
              <a:cs typeface="Arial"/>
              <a:sym typeface="Arial"/>
            </a:endParaRPr>
          </a:p>
        </p:txBody>
      </p:sp>
      <p:pic>
        <p:nvPicPr>
          <p:cNvPr id="3" name="Immagine 2">
            <a:extLst>
              <a:ext uri="{FF2B5EF4-FFF2-40B4-BE49-F238E27FC236}">
                <a16:creationId xmlns:a16="http://schemas.microsoft.com/office/drawing/2014/main" id="{EC2096DC-1415-8A18-234A-2A379FC02B98}"/>
              </a:ext>
            </a:extLst>
          </p:cNvPr>
          <p:cNvPicPr>
            <a:picLocks noChangeAspect="1"/>
          </p:cNvPicPr>
          <p:nvPr/>
        </p:nvPicPr>
        <p:blipFill rotWithShape="1">
          <a:blip r:embed="rId6"/>
          <a:srcRect l="5676" t="2102" r="3993"/>
          <a:stretch/>
        </p:blipFill>
        <p:spPr>
          <a:xfrm>
            <a:off x="105886" y="2197856"/>
            <a:ext cx="6762505" cy="2976943"/>
          </a:xfrm>
          <a:prstGeom prst="rect">
            <a:avLst/>
          </a:prstGeom>
        </p:spPr>
      </p:pic>
      <p:pic>
        <p:nvPicPr>
          <p:cNvPr id="5" name="Immagine 4">
            <a:extLst>
              <a:ext uri="{FF2B5EF4-FFF2-40B4-BE49-F238E27FC236}">
                <a16:creationId xmlns:a16="http://schemas.microsoft.com/office/drawing/2014/main" id="{610719C8-1647-9181-78FD-E4E2A97469ED}"/>
              </a:ext>
            </a:extLst>
          </p:cNvPr>
          <p:cNvPicPr>
            <a:picLocks noChangeAspect="1"/>
          </p:cNvPicPr>
          <p:nvPr/>
        </p:nvPicPr>
        <p:blipFill>
          <a:blip r:embed="rId7"/>
          <a:stretch>
            <a:fillRect/>
          </a:stretch>
        </p:blipFill>
        <p:spPr>
          <a:xfrm>
            <a:off x="7000874" y="2517020"/>
            <a:ext cx="2044589" cy="2044589"/>
          </a:xfrm>
          <a:prstGeom prst="rect">
            <a:avLst/>
          </a:prstGeom>
        </p:spPr>
      </p:pic>
    </p:spTree>
    <p:extLst>
      <p:ext uri="{BB962C8B-B14F-4D97-AF65-F5344CB8AC3E}">
        <p14:creationId xmlns:p14="http://schemas.microsoft.com/office/powerpoint/2010/main" val="223281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3AFD82EE-AF6E-8DCB-99C5-A35947084396}"/>
              </a:ext>
            </a:extLst>
          </p:cNvPr>
          <p:cNvPicPr>
            <a:picLocks noChangeAspect="1"/>
          </p:cNvPicPr>
          <p:nvPr/>
        </p:nvPicPr>
        <p:blipFill rotWithShape="1">
          <a:blip r:embed="rId6"/>
          <a:srcRect l="1069" t="5233"/>
          <a:stretch/>
        </p:blipFill>
        <p:spPr>
          <a:xfrm>
            <a:off x="0" y="2857892"/>
            <a:ext cx="7509028" cy="1458831"/>
          </a:xfrm>
          <a:prstGeom prst="rect">
            <a:avLst/>
          </a:prstGeom>
        </p:spPr>
      </p:pic>
      <p:pic>
        <p:nvPicPr>
          <p:cNvPr id="6" name="Immagine 5">
            <a:extLst>
              <a:ext uri="{FF2B5EF4-FFF2-40B4-BE49-F238E27FC236}">
                <a16:creationId xmlns:a16="http://schemas.microsoft.com/office/drawing/2014/main" id="{A3EC19AD-E4D3-4118-DE80-2C862F5BF082}"/>
              </a:ext>
            </a:extLst>
          </p:cNvPr>
          <p:cNvPicPr>
            <a:picLocks noChangeAspect="1"/>
          </p:cNvPicPr>
          <p:nvPr/>
        </p:nvPicPr>
        <p:blipFill rotWithShape="1">
          <a:blip r:embed="rId7"/>
          <a:srcRect l="1800" t="20507"/>
          <a:stretch/>
        </p:blipFill>
        <p:spPr>
          <a:xfrm>
            <a:off x="387783" y="4214327"/>
            <a:ext cx="7034486" cy="454338"/>
          </a:xfrm>
          <a:prstGeom prst="rect">
            <a:avLst/>
          </a:prstGeom>
        </p:spPr>
      </p:pic>
      <p:pic>
        <p:nvPicPr>
          <p:cNvPr id="7" name="Immagine 6">
            <a:extLst>
              <a:ext uri="{FF2B5EF4-FFF2-40B4-BE49-F238E27FC236}">
                <a16:creationId xmlns:a16="http://schemas.microsoft.com/office/drawing/2014/main" id="{22B8DE8E-8BC6-8063-72E1-1E91D57336A4}"/>
              </a:ext>
            </a:extLst>
          </p:cNvPr>
          <p:cNvPicPr>
            <a:picLocks noChangeAspect="1"/>
          </p:cNvPicPr>
          <p:nvPr/>
        </p:nvPicPr>
        <p:blipFill>
          <a:blip r:embed="rId8"/>
          <a:stretch>
            <a:fillRect/>
          </a:stretch>
        </p:blipFill>
        <p:spPr>
          <a:xfrm>
            <a:off x="7326882" y="2634688"/>
            <a:ext cx="1682035" cy="1682035"/>
          </a:xfrm>
          <a:prstGeom prst="rect">
            <a:avLst/>
          </a:prstGeom>
        </p:spPr>
      </p:pic>
      <p:sp>
        <p:nvSpPr>
          <p:cNvPr id="8" name="Google Shape;106;p2">
            <a:extLst>
              <a:ext uri="{FF2B5EF4-FFF2-40B4-BE49-F238E27FC236}">
                <a16:creationId xmlns:a16="http://schemas.microsoft.com/office/drawing/2014/main" id="{7948DE46-DD62-9B1A-F3DA-BAED0A302C2E}"/>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build the Consortium</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360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503105"/>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New EU4Health Open Calls - </a:t>
            </a:r>
            <a:r>
              <a:rPr lang="en-US" sz="3600" b="1" dirty="0">
                <a:solidFill>
                  <a:srgbClr val="007F8F"/>
                </a:solidFill>
                <a:latin typeface="Raleway"/>
              </a:rPr>
              <a:t>DEADLINE 17.10.2023</a:t>
            </a:r>
            <a:endParaRPr sz="3600" b="1" dirty="0">
              <a:solidFill>
                <a:srgbClr val="007F8F"/>
              </a:solidFill>
              <a:latin typeface="Raleway"/>
            </a:endParaRPr>
          </a:p>
        </p:txBody>
      </p:sp>
      <p:sp>
        <p:nvSpPr>
          <p:cNvPr id="20" name="CasellaDiTesto 19">
            <a:extLst>
              <a:ext uri="{FF2B5EF4-FFF2-40B4-BE49-F238E27FC236}">
                <a16:creationId xmlns:a16="http://schemas.microsoft.com/office/drawing/2014/main" id="{2E1165A1-2A1F-7357-B82E-81C6023C504F}"/>
              </a:ext>
            </a:extLst>
          </p:cNvPr>
          <p:cNvSpPr txBox="1"/>
          <p:nvPr/>
        </p:nvSpPr>
        <p:spPr>
          <a:xfrm>
            <a:off x="6876245" y="2217429"/>
            <a:ext cx="1261884" cy="307777"/>
          </a:xfrm>
          <a:prstGeom prst="rect">
            <a:avLst/>
          </a:prstGeom>
          <a:noFill/>
        </p:spPr>
        <p:txBody>
          <a:bodyPr wrap="none" rtlCol="0">
            <a:spAutoFit/>
          </a:bodyPr>
          <a:lstStyle/>
          <a:p>
            <a:r>
              <a:rPr lang="it-IT" b="1" dirty="0">
                <a:hlinkClick r:id="rId6"/>
              </a:rPr>
              <a:t>LINK </a:t>
            </a:r>
            <a:r>
              <a:rPr lang="it-IT" b="1" dirty="0" err="1">
                <a:hlinkClick r:id="rId6"/>
              </a:rPr>
              <a:t>HaDEA</a:t>
            </a:r>
            <a:endParaRPr lang="it-IT" b="1" dirty="0"/>
          </a:p>
        </p:txBody>
      </p:sp>
      <p:pic>
        <p:nvPicPr>
          <p:cNvPr id="5" name="Immagine 4">
            <a:extLst>
              <a:ext uri="{FF2B5EF4-FFF2-40B4-BE49-F238E27FC236}">
                <a16:creationId xmlns:a16="http://schemas.microsoft.com/office/drawing/2014/main" id="{E4E70CCB-7FE4-29F3-D42D-7EC708B81B6C}"/>
              </a:ext>
            </a:extLst>
          </p:cNvPr>
          <p:cNvPicPr>
            <a:picLocks noChangeAspect="1"/>
          </p:cNvPicPr>
          <p:nvPr/>
        </p:nvPicPr>
        <p:blipFill>
          <a:blip r:embed="rId7"/>
          <a:stretch>
            <a:fillRect/>
          </a:stretch>
        </p:blipFill>
        <p:spPr>
          <a:xfrm>
            <a:off x="286475" y="1894582"/>
            <a:ext cx="6074250" cy="4090582"/>
          </a:xfrm>
          <a:prstGeom prst="rect">
            <a:avLst/>
          </a:prstGeom>
        </p:spPr>
      </p:pic>
    </p:spTree>
    <p:extLst>
      <p:ext uri="{BB962C8B-B14F-4D97-AF65-F5344CB8AC3E}">
        <p14:creationId xmlns:p14="http://schemas.microsoft.com/office/powerpoint/2010/main" val="705110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159902FB-C0BB-E430-C1ED-3550C8877D2C}"/>
              </a:ext>
            </a:extLst>
          </p:cNvPr>
          <p:cNvPicPr>
            <a:picLocks noChangeAspect="1"/>
          </p:cNvPicPr>
          <p:nvPr/>
        </p:nvPicPr>
        <p:blipFill>
          <a:blip r:embed="rId6"/>
          <a:stretch>
            <a:fillRect/>
          </a:stretch>
        </p:blipFill>
        <p:spPr>
          <a:xfrm>
            <a:off x="0" y="2216727"/>
            <a:ext cx="9144000" cy="2424545"/>
          </a:xfrm>
          <a:prstGeom prst="rect">
            <a:avLst/>
          </a:prstGeom>
        </p:spPr>
      </p:pic>
      <p:sp>
        <p:nvSpPr>
          <p:cNvPr id="5" name="Google Shape;106;p2">
            <a:extLst>
              <a:ext uri="{FF2B5EF4-FFF2-40B4-BE49-F238E27FC236}">
                <a16:creationId xmlns:a16="http://schemas.microsoft.com/office/drawing/2014/main" id="{382316E4-4A75-D789-274C-1C2922CF07FA}"/>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build the Consortium</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866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t>
            </a:r>
            <a:r>
              <a:rPr lang="en-US" sz="3600" b="1" dirty="0">
                <a:solidFill>
                  <a:srgbClr val="007F8F"/>
                </a:solidFill>
                <a:latin typeface="Raleway"/>
                <a:sym typeface="Raleway"/>
              </a:rPr>
              <a:t>a </a:t>
            </a:r>
            <a:r>
              <a:rPr lang="en-US" sz="3600" b="1" i="0" u="none" strike="noStrike" cap="none" dirty="0">
                <a:solidFill>
                  <a:srgbClr val="007F8F"/>
                </a:solidFill>
                <a:latin typeface="Raleway"/>
                <a:sym typeface="Raleway"/>
              </a:rPr>
              <a:t>project</a:t>
            </a:r>
            <a:endParaRPr sz="1100" b="1" i="0" u="none" strike="noStrike" cap="none" dirty="0">
              <a:solidFill>
                <a:schemeClr val="dk1"/>
              </a:solidFill>
              <a:latin typeface="Arial"/>
              <a:ea typeface="Arial"/>
              <a:cs typeface="Arial"/>
              <a:sym typeface="Arial"/>
            </a:endParaRPr>
          </a:p>
        </p:txBody>
      </p:sp>
      <p:pic>
        <p:nvPicPr>
          <p:cNvPr id="5" name="Immagine 4">
            <a:extLst>
              <a:ext uri="{FF2B5EF4-FFF2-40B4-BE49-F238E27FC236}">
                <a16:creationId xmlns:a16="http://schemas.microsoft.com/office/drawing/2014/main" id="{F5B1CB77-8F05-4B6F-CA5D-BDFF37E2118F}"/>
              </a:ext>
            </a:extLst>
          </p:cNvPr>
          <p:cNvPicPr>
            <a:picLocks noChangeAspect="1"/>
          </p:cNvPicPr>
          <p:nvPr/>
        </p:nvPicPr>
        <p:blipFill>
          <a:blip r:embed="rId6"/>
          <a:stretch>
            <a:fillRect/>
          </a:stretch>
        </p:blipFill>
        <p:spPr>
          <a:xfrm>
            <a:off x="6905379" y="2187288"/>
            <a:ext cx="2143125" cy="2143125"/>
          </a:xfrm>
          <a:prstGeom prst="rect">
            <a:avLst/>
          </a:prstGeom>
        </p:spPr>
      </p:pic>
      <p:sp>
        <p:nvSpPr>
          <p:cNvPr id="7" name="CasellaDiTesto 6">
            <a:extLst>
              <a:ext uri="{FF2B5EF4-FFF2-40B4-BE49-F238E27FC236}">
                <a16:creationId xmlns:a16="http://schemas.microsoft.com/office/drawing/2014/main" id="{8ED7E2C4-80AE-DCF7-E2E7-73B8451DC9AD}"/>
              </a:ext>
            </a:extLst>
          </p:cNvPr>
          <p:cNvSpPr txBox="1"/>
          <p:nvPr/>
        </p:nvSpPr>
        <p:spPr>
          <a:xfrm>
            <a:off x="387783" y="2154963"/>
            <a:ext cx="6646862" cy="2246769"/>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In order to carry out a project design always starts from </a:t>
            </a:r>
            <a:r>
              <a:rPr lang="en-US" sz="1400" b="1" i="0" u="none" strike="noStrike" baseline="0" dirty="0">
                <a:solidFill>
                  <a:srgbClr val="000000"/>
                </a:solidFill>
                <a:latin typeface="Montserrat" panose="00000500000000000000" pitchFamily="2" charset="0"/>
              </a:rPr>
              <a:t>the "creative" phase (the idea),</a:t>
            </a:r>
            <a:r>
              <a:rPr lang="en-US" sz="1400" b="0" i="0" u="none" strike="noStrike" baseline="0" dirty="0">
                <a:solidFill>
                  <a:srgbClr val="000000"/>
                </a:solidFill>
                <a:latin typeface="Montserrat" panose="00000500000000000000" pitchFamily="2" charset="0"/>
              </a:rPr>
              <a:t> so it is essential to fully understand the context of reference, clarify the scenario, needs and/or problems that you want to respond to with the project to be implemented.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It is also important to follow the parameters made explicit in the </a:t>
            </a:r>
            <a:r>
              <a:rPr lang="en-US" sz="1400" b="0" i="1" u="none" strike="noStrike" baseline="0" dirty="0">
                <a:solidFill>
                  <a:srgbClr val="000000"/>
                </a:solidFill>
                <a:latin typeface="Montserrat" panose="00000500000000000000" pitchFamily="2" charset="0"/>
              </a:rPr>
              <a:t>call - policy context - </a:t>
            </a:r>
            <a:r>
              <a:rPr lang="en-US" sz="1400" b="0" i="0" u="none" strike="noStrike" baseline="0" dirty="0">
                <a:solidFill>
                  <a:srgbClr val="000000"/>
                </a:solidFill>
                <a:latin typeface="Montserrat" panose="00000500000000000000" pitchFamily="2" charset="0"/>
              </a:rPr>
              <a:t>as these aspects will be considered in the evaluation phase.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In the following slides there are some design tools. </a:t>
            </a:r>
            <a:endParaRPr lang="it-IT" dirty="0"/>
          </a:p>
        </p:txBody>
      </p:sp>
    </p:spTree>
    <p:extLst>
      <p:ext uri="{BB962C8B-B14F-4D97-AF65-F5344CB8AC3E}">
        <p14:creationId xmlns:p14="http://schemas.microsoft.com/office/powerpoint/2010/main" val="2576210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687110" y="5457185"/>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91C62D46-258F-DDF6-A880-C346D06BC0E9}"/>
              </a:ext>
            </a:extLst>
          </p:cNvPr>
          <p:cNvPicPr>
            <a:picLocks noChangeAspect="1"/>
          </p:cNvPicPr>
          <p:nvPr/>
        </p:nvPicPr>
        <p:blipFill rotWithShape="1">
          <a:blip r:embed="rId6"/>
          <a:srcRect r="1602" b="71519"/>
          <a:stretch/>
        </p:blipFill>
        <p:spPr>
          <a:xfrm>
            <a:off x="-7075" y="2135511"/>
            <a:ext cx="7007950" cy="663615"/>
          </a:xfrm>
          <a:prstGeom prst="rect">
            <a:avLst/>
          </a:prstGeom>
        </p:spPr>
      </p:pic>
      <p:pic>
        <p:nvPicPr>
          <p:cNvPr id="7" name="Immagine 6">
            <a:extLst>
              <a:ext uri="{FF2B5EF4-FFF2-40B4-BE49-F238E27FC236}">
                <a16:creationId xmlns:a16="http://schemas.microsoft.com/office/drawing/2014/main" id="{D8CBADE5-E09F-0289-5DC0-2D7F953F72DE}"/>
              </a:ext>
            </a:extLst>
          </p:cNvPr>
          <p:cNvPicPr>
            <a:picLocks noChangeAspect="1"/>
          </p:cNvPicPr>
          <p:nvPr/>
        </p:nvPicPr>
        <p:blipFill>
          <a:blip r:embed="rId7"/>
          <a:stretch>
            <a:fillRect/>
          </a:stretch>
        </p:blipFill>
        <p:spPr>
          <a:xfrm>
            <a:off x="7000875" y="3219593"/>
            <a:ext cx="2058994" cy="2058994"/>
          </a:xfrm>
          <a:prstGeom prst="rect">
            <a:avLst/>
          </a:prstGeom>
        </p:spPr>
      </p:pic>
      <p:sp>
        <p:nvSpPr>
          <p:cNvPr id="8" name="Google Shape;106;p2">
            <a:extLst>
              <a:ext uri="{FF2B5EF4-FFF2-40B4-BE49-F238E27FC236}">
                <a16:creationId xmlns:a16="http://schemas.microsoft.com/office/drawing/2014/main" id="{F0B276DF-6095-D72C-624C-E1C1010050D2}"/>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t>
            </a:r>
            <a:r>
              <a:rPr lang="en-US" sz="3600" b="1" dirty="0">
                <a:solidFill>
                  <a:srgbClr val="007F8F"/>
                </a:solidFill>
                <a:latin typeface="Raleway"/>
                <a:sym typeface="Raleway"/>
              </a:rPr>
              <a:t>a </a:t>
            </a:r>
            <a:r>
              <a:rPr lang="en-US" sz="3600" b="1" i="0" u="none" strike="noStrike" cap="none" dirty="0">
                <a:solidFill>
                  <a:srgbClr val="007F8F"/>
                </a:solidFill>
                <a:latin typeface="Raleway"/>
                <a:sym typeface="Raleway"/>
              </a:rPr>
              <a:t>project</a:t>
            </a:r>
            <a:endParaRPr sz="1100" b="1" i="0" u="none" strike="noStrike" cap="none" dirty="0">
              <a:solidFill>
                <a:schemeClr val="dk1"/>
              </a:solidFill>
              <a:latin typeface="Arial"/>
              <a:ea typeface="Arial"/>
              <a:cs typeface="Arial"/>
              <a:sym typeface="Arial"/>
            </a:endParaRPr>
          </a:p>
        </p:txBody>
      </p:sp>
      <p:sp>
        <p:nvSpPr>
          <p:cNvPr id="10" name="CasellaDiTesto 9">
            <a:extLst>
              <a:ext uri="{FF2B5EF4-FFF2-40B4-BE49-F238E27FC236}">
                <a16:creationId xmlns:a16="http://schemas.microsoft.com/office/drawing/2014/main" id="{1E5B7F6E-CFA3-4C5A-C621-D067AF314712}"/>
              </a:ext>
            </a:extLst>
          </p:cNvPr>
          <p:cNvSpPr txBox="1"/>
          <p:nvPr/>
        </p:nvSpPr>
        <p:spPr>
          <a:xfrm>
            <a:off x="235968" y="2648652"/>
            <a:ext cx="6601249" cy="3108543"/>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Brainstorming is a method that aims to develop creative solutions to problems. </a:t>
            </a:r>
          </a:p>
          <a:p>
            <a:pPr algn="just"/>
            <a:r>
              <a:rPr lang="en-US" sz="1400" b="0" i="0" u="none" strike="noStrike" baseline="0" dirty="0">
                <a:solidFill>
                  <a:srgbClr val="000000"/>
                </a:solidFill>
                <a:latin typeface="Montserrat" panose="00000500000000000000" pitchFamily="2" charset="0"/>
              </a:rPr>
              <a:t>The goal of brainstorming is the production of "</a:t>
            </a:r>
            <a:r>
              <a:rPr lang="en-US" sz="1400" b="1" i="0" u="none" strike="noStrike" baseline="0" dirty="0">
                <a:solidFill>
                  <a:srgbClr val="000000"/>
                </a:solidFill>
                <a:latin typeface="Montserrat" panose="00000500000000000000" pitchFamily="2" charset="0"/>
              </a:rPr>
              <a:t>possible solutions for a specific scenario</a:t>
            </a:r>
            <a:r>
              <a:rPr lang="en-US" sz="1400" b="0" i="0" u="none" strike="noStrike" baseline="0" dirty="0">
                <a:solidFill>
                  <a:srgbClr val="000000"/>
                </a:solidFill>
                <a:latin typeface="Montserrat" panose="00000500000000000000" pitchFamily="2" charset="0"/>
              </a:rPr>
              <a:t>." Underlying this is the idea of play, as a light-hearted dimension that allows the creativity of individuals and the group to be unleashed, and which is normally prevented by a series of inhibitions. The ideal group of participants should be no more than about 15 people.</a:t>
            </a:r>
          </a:p>
          <a:p>
            <a:pPr algn="just"/>
            <a:endParaRPr lang="en-US" dirty="0">
              <a:latin typeface="Montserrat" panose="00000500000000000000" pitchFamily="2" charset="0"/>
            </a:endParaRPr>
          </a:p>
          <a:p>
            <a:pPr algn="just"/>
            <a:r>
              <a:rPr lang="en-US" b="0" i="0" u="none" strike="noStrike" baseline="0" dirty="0">
                <a:solidFill>
                  <a:srgbClr val="000000"/>
                </a:solidFill>
                <a:latin typeface="Montserrat" panose="00000500000000000000" pitchFamily="2" charset="0"/>
              </a:rPr>
              <a:t>Indeed, the </a:t>
            </a:r>
            <a:r>
              <a:rPr lang="en-US" b="1" i="0" u="none" strike="noStrike" baseline="0" dirty="0">
                <a:solidFill>
                  <a:srgbClr val="000000"/>
                </a:solidFill>
                <a:latin typeface="Montserrat" panose="00000500000000000000" pitchFamily="2" charset="0"/>
              </a:rPr>
              <a:t>goal </a:t>
            </a:r>
            <a:r>
              <a:rPr lang="en-US" b="0" i="0" u="none" strike="noStrike" baseline="0" dirty="0">
                <a:solidFill>
                  <a:srgbClr val="000000"/>
                </a:solidFill>
                <a:latin typeface="Montserrat" panose="00000500000000000000" pitchFamily="2" charset="0"/>
              </a:rPr>
              <a:t>is to </a:t>
            </a:r>
            <a:r>
              <a:rPr lang="en-US" b="1" i="0" u="none" strike="noStrike" baseline="0" dirty="0">
                <a:solidFill>
                  <a:srgbClr val="000000"/>
                </a:solidFill>
                <a:latin typeface="Montserrat" panose="00000500000000000000" pitchFamily="2" charset="0"/>
              </a:rPr>
              <a:t>produce new ideas</a:t>
            </a:r>
            <a:r>
              <a:rPr lang="en-US" b="0" i="0" u="none" strike="noStrike" baseline="0" dirty="0">
                <a:solidFill>
                  <a:srgbClr val="000000"/>
                </a:solidFill>
                <a:latin typeface="Montserrat" panose="00000500000000000000" pitchFamily="2" charset="0"/>
              </a:rPr>
              <a:t>, while judgment introduces an element of restraint and induces defensive attitudes. Initial brainstorming ideas are then refined and reworked, deepened and revised by the group, referring to ideas proposed by other participants, so that initial ideas are transformed into increasingly practical and feasible proposals. </a:t>
            </a:r>
            <a:endParaRPr lang="it-IT" dirty="0"/>
          </a:p>
        </p:txBody>
      </p:sp>
    </p:spTree>
    <p:extLst>
      <p:ext uri="{BB962C8B-B14F-4D97-AF65-F5344CB8AC3E}">
        <p14:creationId xmlns:p14="http://schemas.microsoft.com/office/powerpoint/2010/main" val="1290819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7" name="Immagine 6">
            <a:extLst>
              <a:ext uri="{FF2B5EF4-FFF2-40B4-BE49-F238E27FC236}">
                <a16:creationId xmlns:a16="http://schemas.microsoft.com/office/drawing/2014/main" id="{0DC680E8-6799-DB58-068C-C60AC5A555B4}"/>
              </a:ext>
            </a:extLst>
          </p:cNvPr>
          <p:cNvPicPr>
            <a:picLocks noChangeAspect="1"/>
          </p:cNvPicPr>
          <p:nvPr/>
        </p:nvPicPr>
        <p:blipFill>
          <a:blip r:embed="rId6"/>
          <a:stretch>
            <a:fillRect/>
          </a:stretch>
        </p:blipFill>
        <p:spPr>
          <a:xfrm>
            <a:off x="6174192" y="2347919"/>
            <a:ext cx="2969807" cy="2319959"/>
          </a:xfrm>
          <a:prstGeom prst="rect">
            <a:avLst/>
          </a:prstGeom>
        </p:spPr>
      </p:pic>
      <p:sp>
        <p:nvSpPr>
          <p:cNvPr id="8" name="Google Shape;106;p2">
            <a:extLst>
              <a:ext uri="{FF2B5EF4-FFF2-40B4-BE49-F238E27FC236}">
                <a16:creationId xmlns:a16="http://schemas.microsoft.com/office/drawing/2014/main" id="{F8F9B28D-58DC-3810-D209-0401DEFAE387}"/>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10" name="CasellaDiTesto 9">
            <a:extLst>
              <a:ext uri="{FF2B5EF4-FFF2-40B4-BE49-F238E27FC236}">
                <a16:creationId xmlns:a16="http://schemas.microsoft.com/office/drawing/2014/main" id="{2A7F30B3-7E69-88AD-DDD2-953E7AA67EE2}"/>
              </a:ext>
            </a:extLst>
          </p:cNvPr>
          <p:cNvSpPr txBox="1"/>
          <p:nvPr/>
        </p:nvSpPr>
        <p:spPr>
          <a:xfrm>
            <a:off x="238566" y="1953626"/>
            <a:ext cx="5777770" cy="3323987"/>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During brainstorming, it is useful for a </a:t>
            </a:r>
            <a:r>
              <a:rPr lang="en-US" sz="1400" b="1" i="0" u="none" strike="noStrike" baseline="0" dirty="0">
                <a:solidFill>
                  <a:srgbClr val="000000"/>
                </a:solidFill>
                <a:latin typeface="Montserrat" panose="00000500000000000000" pitchFamily="2" charset="0"/>
              </a:rPr>
              <a:t>facilitator </a:t>
            </a:r>
            <a:r>
              <a:rPr lang="en-US" sz="1400" b="0" i="0" u="none" strike="noStrike" baseline="0" dirty="0">
                <a:solidFill>
                  <a:srgbClr val="000000"/>
                </a:solidFill>
                <a:latin typeface="Montserrat" panose="00000500000000000000" pitchFamily="2" charset="0"/>
              </a:rPr>
              <a:t>to be present to manage the group dynamic by: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 proposing the </a:t>
            </a:r>
            <a:r>
              <a:rPr lang="en-US" sz="1400" b="1" i="0" u="none" strike="noStrike" baseline="0" dirty="0">
                <a:solidFill>
                  <a:srgbClr val="000000"/>
                </a:solidFill>
                <a:latin typeface="Montserrat" panose="00000500000000000000" pitchFamily="2" charset="0"/>
              </a:rPr>
              <a:t>initial scenario </a:t>
            </a:r>
            <a:r>
              <a:rPr lang="en-US" sz="1400" b="0" i="0" u="none" strike="noStrike" baseline="0" dirty="0">
                <a:solidFill>
                  <a:srgbClr val="000000"/>
                </a:solidFill>
                <a:latin typeface="Montserrat" panose="00000500000000000000" pitchFamily="2" charset="0"/>
              </a:rPr>
              <a:t>in a clear and simple way (the facilitator must have studied the relevant </a:t>
            </a:r>
            <a:r>
              <a:rPr lang="en-US" sz="1400" b="0" i="0" u="none" strike="noStrike" baseline="0" dirty="0" err="1">
                <a:solidFill>
                  <a:srgbClr val="000000"/>
                </a:solidFill>
                <a:latin typeface="Montserrat" panose="00000500000000000000" pitchFamily="2" charset="0"/>
              </a:rPr>
              <a:t>programme</a:t>
            </a:r>
            <a:r>
              <a:rPr lang="en-US" sz="1400" b="0" i="0" u="none" strike="noStrike" baseline="0" dirty="0">
                <a:solidFill>
                  <a:srgbClr val="000000"/>
                </a:solidFill>
                <a:latin typeface="Montserrat" panose="00000500000000000000" pitchFamily="2" charset="0"/>
              </a:rPr>
              <a:t> and call); </a:t>
            </a:r>
          </a:p>
          <a:p>
            <a:pPr algn="just"/>
            <a:r>
              <a:rPr lang="en-US" sz="1400" b="0" i="0" u="none" strike="noStrike" baseline="0" dirty="0">
                <a:solidFill>
                  <a:srgbClr val="000000"/>
                </a:solidFill>
                <a:latin typeface="Montserrat" panose="00000500000000000000" pitchFamily="2" charset="0"/>
              </a:rPr>
              <a:t>• reminding participants to </a:t>
            </a:r>
            <a:r>
              <a:rPr lang="en-US" sz="1400" b="1" i="0" u="none" strike="noStrike" baseline="0" dirty="0">
                <a:solidFill>
                  <a:srgbClr val="000000"/>
                </a:solidFill>
                <a:latin typeface="Montserrat" panose="00000500000000000000" pitchFamily="2" charset="0"/>
              </a:rPr>
              <a:t>suspend judgment </a:t>
            </a:r>
            <a:r>
              <a:rPr lang="en-US" sz="1400" b="0" i="0" u="none" strike="noStrike" baseline="0" dirty="0">
                <a:solidFill>
                  <a:srgbClr val="000000"/>
                </a:solidFill>
                <a:latin typeface="Montserrat" panose="00000500000000000000" pitchFamily="2" charset="0"/>
              </a:rPr>
              <a:t>and to focus on expressing ideas; </a:t>
            </a:r>
          </a:p>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not to be afraid of ideas </a:t>
            </a:r>
            <a:r>
              <a:rPr lang="en-US" sz="1400" b="0" i="0" u="none" strike="noStrike" baseline="0" dirty="0">
                <a:solidFill>
                  <a:srgbClr val="000000"/>
                </a:solidFill>
                <a:latin typeface="Montserrat" panose="00000500000000000000" pitchFamily="2" charset="0"/>
              </a:rPr>
              <a:t>that are considered disruptive and to welcome any ideas expressed; </a:t>
            </a:r>
          </a:p>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write down, on a whiteboard or similar</a:t>
            </a:r>
            <a:r>
              <a:rPr lang="en-US" sz="1400" b="0" i="0" u="none" strike="noStrike" baseline="0" dirty="0">
                <a:solidFill>
                  <a:srgbClr val="000000"/>
                </a:solidFill>
                <a:latin typeface="Montserrat" panose="00000500000000000000" pitchFamily="2" charset="0"/>
              </a:rPr>
              <a:t>, all the ideas expressed, so that they are visible to all and can be used for later elaboration; </a:t>
            </a:r>
          </a:p>
          <a:p>
            <a:pPr algn="just"/>
            <a:r>
              <a:rPr lang="en-US" sz="1400" b="0" i="0" u="none" strike="noStrike" baseline="0" dirty="0">
                <a:solidFill>
                  <a:srgbClr val="000000"/>
                </a:solidFill>
                <a:latin typeface="Montserrat" panose="00000500000000000000" pitchFamily="2" charset="0"/>
              </a:rPr>
              <a:t>• encourage participants to </a:t>
            </a:r>
            <a:r>
              <a:rPr lang="en-US" sz="1400" b="1" i="0" u="none" strike="noStrike" baseline="0" dirty="0">
                <a:solidFill>
                  <a:srgbClr val="000000"/>
                </a:solidFill>
                <a:latin typeface="Montserrat" panose="00000500000000000000" pitchFamily="2" charset="0"/>
              </a:rPr>
              <a:t>explore and elaborate on ideas </a:t>
            </a:r>
            <a:r>
              <a:rPr lang="en-US" sz="1400" b="0" i="0" u="none" strike="noStrike" baseline="0" dirty="0">
                <a:solidFill>
                  <a:srgbClr val="000000"/>
                </a:solidFill>
                <a:latin typeface="Montserrat" panose="00000500000000000000" pitchFamily="2" charset="0"/>
              </a:rPr>
              <a:t>expressed by others. </a:t>
            </a:r>
          </a:p>
        </p:txBody>
      </p:sp>
    </p:spTree>
    <p:extLst>
      <p:ext uri="{BB962C8B-B14F-4D97-AF65-F5344CB8AC3E}">
        <p14:creationId xmlns:p14="http://schemas.microsoft.com/office/powerpoint/2010/main" val="60238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40712FD2-17E5-4554-0BEF-C9CE243BA885}"/>
              </a:ext>
            </a:extLst>
          </p:cNvPr>
          <p:cNvPicPr>
            <a:picLocks noChangeAspect="1"/>
          </p:cNvPicPr>
          <p:nvPr/>
        </p:nvPicPr>
        <p:blipFill rotWithShape="1">
          <a:blip r:embed="rId6"/>
          <a:srcRect l="1" r="-355" b="84558"/>
          <a:stretch/>
        </p:blipFill>
        <p:spPr>
          <a:xfrm>
            <a:off x="162545" y="1784482"/>
            <a:ext cx="6513309" cy="586432"/>
          </a:xfrm>
          <a:prstGeom prst="rect">
            <a:avLst/>
          </a:prstGeom>
        </p:spPr>
      </p:pic>
      <p:sp>
        <p:nvSpPr>
          <p:cNvPr id="5" name="Google Shape;106;p2">
            <a:extLst>
              <a:ext uri="{FF2B5EF4-FFF2-40B4-BE49-F238E27FC236}">
                <a16:creationId xmlns:a16="http://schemas.microsoft.com/office/drawing/2014/main" id="{C78D35F1-F263-1E21-5FA5-0025479ABED0}"/>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pic>
        <p:nvPicPr>
          <p:cNvPr id="6" name="Immagine 5">
            <a:extLst>
              <a:ext uri="{FF2B5EF4-FFF2-40B4-BE49-F238E27FC236}">
                <a16:creationId xmlns:a16="http://schemas.microsoft.com/office/drawing/2014/main" id="{618AF603-6FD4-EA58-16AA-46D465240999}"/>
              </a:ext>
            </a:extLst>
          </p:cNvPr>
          <p:cNvPicPr>
            <a:picLocks noChangeAspect="1"/>
          </p:cNvPicPr>
          <p:nvPr/>
        </p:nvPicPr>
        <p:blipFill>
          <a:blip r:embed="rId7"/>
          <a:stretch>
            <a:fillRect/>
          </a:stretch>
        </p:blipFill>
        <p:spPr>
          <a:xfrm>
            <a:off x="6675855" y="2499906"/>
            <a:ext cx="2363039" cy="2363039"/>
          </a:xfrm>
          <a:prstGeom prst="rect">
            <a:avLst/>
          </a:prstGeom>
        </p:spPr>
      </p:pic>
      <p:sp>
        <p:nvSpPr>
          <p:cNvPr id="9" name="CasellaDiTesto 8">
            <a:extLst>
              <a:ext uri="{FF2B5EF4-FFF2-40B4-BE49-F238E27FC236}">
                <a16:creationId xmlns:a16="http://schemas.microsoft.com/office/drawing/2014/main" id="{CF3B8F41-171A-BC96-AFF8-BD7A17766EB8}"/>
              </a:ext>
            </a:extLst>
          </p:cNvPr>
          <p:cNvSpPr txBox="1"/>
          <p:nvPr/>
        </p:nvSpPr>
        <p:spPr>
          <a:xfrm>
            <a:off x="300071" y="2283712"/>
            <a:ext cx="6238255" cy="3539430"/>
          </a:xfrm>
          <a:prstGeom prst="rect">
            <a:avLst/>
          </a:prstGeom>
          <a:noFill/>
        </p:spPr>
        <p:txBody>
          <a:bodyPr wrap="square">
            <a:spAutoFit/>
          </a:bodyPr>
          <a:lstStyle/>
          <a:p>
            <a:pPr algn="just"/>
            <a:r>
              <a:rPr lang="en-US" sz="1400" b="1" i="0" u="none" strike="noStrike" baseline="0" dirty="0">
                <a:solidFill>
                  <a:srgbClr val="000000"/>
                </a:solidFill>
                <a:latin typeface="Montserrat" panose="00000500000000000000" pitchFamily="2" charset="0"/>
              </a:rPr>
              <a:t>To detect the needs or demands of a certain context, that is, to ask stakeholders to express their opinions and expectations, the most immediate tool is the questionnaire. </a:t>
            </a:r>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Questionnaires can be a useful tool if they are well structured. </a:t>
            </a:r>
          </a:p>
          <a:p>
            <a:pPr algn="just"/>
            <a:endParaRPr lang="en-US" dirty="0">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The processing of the questionnaires, as a synthesis of the insights, will lead to the definition of the project idea. This technique is cost-effective and it is often used to involve at an early stage international partners with whom we intend to work. </a:t>
            </a:r>
          </a:p>
          <a:p>
            <a:pPr algn="just"/>
            <a:endParaRPr lang="en-US" sz="1400" b="0" i="0" u="none" strike="noStrike" baseline="0" dirty="0">
              <a:solidFill>
                <a:srgbClr val="000000"/>
              </a:solidFill>
              <a:latin typeface="Montserrat" panose="00000500000000000000" pitchFamily="2" charset="0"/>
            </a:endParaRPr>
          </a:p>
          <a:p>
            <a:pPr algn="just"/>
            <a:r>
              <a:rPr lang="en-US" sz="1400" b="1" i="0" u="none" strike="noStrike" baseline="0" dirty="0">
                <a:solidFill>
                  <a:srgbClr val="000000"/>
                </a:solidFill>
                <a:latin typeface="Montserrat" panose="00000500000000000000" pitchFamily="2" charset="0"/>
              </a:rPr>
              <a:t>If you want to engage a larger, geographically dispersed group, you can use digital tools </a:t>
            </a:r>
            <a:r>
              <a:rPr lang="en-US" sz="1400" b="0" i="0" u="none" strike="noStrike" baseline="0" dirty="0">
                <a:solidFill>
                  <a:srgbClr val="000000"/>
                </a:solidFill>
                <a:latin typeface="Montserrat" panose="00000500000000000000" pitchFamily="2" charset="0"/>
              </a:rPr>
              <a:t>for conducting online questionnaires (</a:t>
            </a:r>
            <a:r>
              <a:rPr lang="en-US" sz="1400" b="0" i="0" u="none" strike="noStrike" baseline="0" dirty="0" err="1">
                <a:solidFill>
                  <a:srgbClr val="000000"/>
                </a:solidFill>
                <a:latin typeface="Montserrat" panose="00000500000000000000" pitchFamily="2" charset="0"/>
              </a:rPr>
              <a:t>Googleform</a:t>
            </a:r>
            <a:r>
              <a:rPr lang="en-US" sz="1400" b="0" i="0" u="none" strike="noStrike" baseline="0" dirty="0">
                <a:solidFill>
                  <a:srgbClr val="000000"/>
                </a:solidFill>
                <a:latin typeface="Montserrat" panose="00000500000000000000" pitchFamily="2" charset="0"/>
              </a:rPr>
              <a:t>, SurveyMonkey, etc.). These tools allow easy visualization of the responses collected for quantitative surveys (through graphs or other tools), facilitating their analysis and understanding. </a:t>
            </a:r>
            <a:endParaRPr lang="it-IT" dirty="0"/>
          </a:p>
        </p:txBody>
      </p:sp>
    </p:spTree>
    <p:extLst>
      <p:ext uri="{BB962C8B-B14F-4D97-AF65-F5344CB8AC3E}">
        <p14:creationId xmlns:p14="http://schemas.microsoft.com/office/powerpoint/2010/main" val="1738664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7EBF872A-A97D-5760-019B-FA26C05A7CCD}"/>
              </a:ext>
            </a:extLst>
          </p:cNvPr>
          <p:cNvPicPr>
            <a:picLocks noChangeAspect="1"/>
          </p:cNvPicPr>
          <p:nvPr/>
        </p:nvPicPr>
        <p:blipFill rotWithShape="1">
          <a:blip r:embed="rId6"/>
          <a:srcRect r="1398" b="80985"/>
          <a:stretch/>
        </p:blipFill>
        <p:spPr>
          <a:xfrm>
            <a:off x="1" y="2137798"/>
            <a:ext cx="6993082" cy="586432"/>
          </a:xfrm>
          <a:prstGeom prst="rect">
            <a:avLst/>
          </a:prstGeom>
        </p:spPr>
      </p:pic>
      <p:sp>
        <p:nvSpPr>
          <p:cNvPr id="7" name="Google Shape;106;p2">
            <a:extLst>
              <a:ext uri="{FF2B5EF4-FFF2-40B4-BE49-F238E27FC236}">
                <a16:creationId xmlns:a16="http://schemas.microsoft.com/office/drawing/2014/main" id="{3311F49B-5B65-E192-C6FE-B315E8E7949A}"/>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pic>
        <p:nvPicPr>
          <p:cNvPr id="9" name="Immagine 8">
            <a:extLst>
              <a:ext uri="{FF2B5EF4-FFF2-40B4-BE49-F238E27FC236}">
                <a16:creationId xmlns:a16="http://schemas.microsoft.com/office/drawing/2014/main" id="{3E37EAE4-9FF4-23C3-16FD-5E74F08E671A}"/>
              </a:ext>
            </a:extLst>
          </p:cNvPr>
          <p:cNvPicPr>
            <a:picLocks noChangeAspect="1"/>
          </p:cNvPicPr>
          <p:nvPr/>
        </p:nvPicPr>
        <p:blipFill>
          <a:blip r:embed="rId7"/>
          <a:stretch>
            <a:fillRect/>
          </a:stretch>
        </p:blipFill>
        <p:spPr>
          <a:xfrm>
            <a:off x="6786229" y="2741901"/>
            <a:ext cx="2143125" cy="2143125"/>
          </a:xfrm>
          <a:prstGeom prst="rect">
            <a:avLst/>
          </a:prstGeom>
        </p:spPr>
      </p:pic>
      <p:sp>
        <p:nvSpPr>
          <p:cNvPr id="11" name="CasellaDiTesto 10">
            <a:extLst>
              <a:ext uri="{FF2B5EF4-FFF2-40B4-BE49-F238E27FC236}">
                <a16:creationId xmlns:a16="http://schemas.microsoft.com/office/drawing/2014/main" id="{EF65DDAF-9266-8DC0-64E4-A96FC28ADC55}"/>
              </a:ext>
            </a:extLst>
          </p:cNvPr>
          <p:cNvSpPr txBox="1"/>
          <p:nvPr/>
        </p:nvSpPr>
        <p:spPr>
          <a:xfrm>
            <a:off x="214645" y="2724230"/>
            <a:ext cx="6352409" cy="2893100"/>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A </a:t>
            </a:r>
            <a:r>
              <a:rPr lang="en-US" sz="1400" b="1" i="0" u="none" strike="noStrike" baseline="0" dirty="0">
                <a:solidFill>
                  <a:srgbClr val="000000"/>
                </a:solidFill>
                <a:latin typeface="Montserrat" panose="00000500000000000000" pitchFamily="2" charset="0"/>
              </a:rPr>
              <a:t>focus group </a:t>
            </a:r>
            <a:r>
              <a:rPr lang="en-US" sz="1400" b="0" i="0" u="none" strike="noStrike" baseline="0" dirty="0">
                <a:solidFill>
                  <a:srgbClr val="000000"/>
                </a:solidFill>
                <a:latin typeface="Montserrat" panose="00000500000000000000" pitchFamily="2" charset="0"/>
              </a:rPr>
              <a:t>is a </a:t>
            </a:r>
            <a:r>
              <a:rPr lang="en-US" sz="1400" b="1" i="0" u="none" strike="noStrike" baseline="0" dirty="0">
                <a:solidFill>
                  <a:srgbClr val="000000"/>
                </a:solidFill>
                <a:latin typeface="Montserrat" panose="00000500000000000000" pitchFamily="2" charset="0"/>
              </a:rPr>
              <a:t>small group of people </a:t>
            </a:r>
            <a:r>
              <a:rPr lang="en-US" sz="1400" b="0" i="0" u="none" strike="noStrike" baseline="0" dirty="0">
                <a:solidFill>
                  <a:srgbClr val="000000"/>
                </a:solidFill>
                <a:latin typeface="Montserrat" panose="00000500000000000000" pitchFamily="2" charset="0"/>
              </a:rPr>
              <a:t>(usually 4 to 12) </a:t>
            </a:r>
            <a:r>
              <a:rPr lang="en-US" sz="1400" b="1" i="0" u="none" strike="noStrike" baseline="0" dirty="0">
                <a:solidFill>
                  <a:srgbClr val="000000"/>
                </a:solidFill>
                <a:latin typeface="Montserrat" panose="00000500000000000000" pitchFamily="2" charset="0"/>
              </a:rPr>
              <a:t>discussing a specific topic</a:t>
            </a:r>
            <a:r>
              <a:rPr lang="en-US" sz="1400" b="0" i="0" u="none" strike="noStrike" baseline="0" dirty="0">
                <a:solidFill>
                  <a:srgbClr val="000000"/>
                </a:solidFill>
                <a:latin typeface="Montserrat" panose="00000500000000000000" pitchFamily="2" charset="0"/>
              </a:rPr>
              <a:t>.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This technique is used when there is a need to focus (hence the name focus group) on a phenomenon or investigate a specific topic in depth, </a:t>
            </a:r>
            <a:r>
              <a:rPr lang="en-US" sz="1400" b="1" i="0" u="none" strike="noStrike" baseline="0" dirty="0">
                <a:solidFill>
                  <a:srgbClr val="000000"/>
                </a:solidFill>
                <a:latin typeface="Montserrat" panose="00000500000000000000" pitchFamily="2" charset="0"/>
              </a:rPr>
              <a:t>using the interaction that takes place among group members</a:t>
            </a:r>
            <a:r>
              <a:rPr lang="en-US" sz="1400" b="0" i="0" u="none" strike="noStrike" baseline="0" dirty="0">
                <a:solidFill>
                  <a:srgbClr val="000000"/>
                </a:solidFill>
                <a:latin typeface="Montserrat" panose="00000500000000000000" pitchFamily="2" charset="0"/>
              </a:rPr>
              <a:t>. It is important to select participants carefully so that they can contribute from different perspectives to the focus group.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Even for focus groups, it is useful to have a </a:t>
            </a:r>
            <a:r>
              <a:rPr lang="en-US" sz="1400" b="1" i="0" u="none" strike="noStrike" baseline="0" dirty="0">
                <a:solidFill>
                  <a:srgbClr val="000000"/>
                </a:solidFill>
                <a:latin typeface="Montserrat" panose="00000500000000000000" pitchFamily="2" charset="0"/>
              </a:rPr>
              <a:t>facilitator </a:t>
            </a:r>
            <a:r>
              <a:rPr lang="en-US" sz="1400" b="0" i="0" u="none" strike="noStrike" baseline="0" dirty="0">
                <a:solidFill>
                  <a:srgbClr val="000000"/>
                </a:solidFill>
                <a:latin typeface="Montserrat" panose="00000500000000000000" pitchFamily="2" charset="0"/>
              </a:rPr>
              <a:t>to organize the work and clarify and reiterate the goals of the work itself. The first thing to do is to clarify the goal: "to gather ideas and solutions in response to problems defined in the call.</a:t>
            </a:r>
            <a:endParaRPr lang="it-IT" dirty="0"/>
          </a:p>
        </p:txBody>
      </p:sp>
    </p:spTree>
    <p:extLst>
      <p:ext uri="{BB962C8B-B14F-4D97-AF65-F5344CB8AC3E}">
        <p14:creationId xmlns:p14="http://schemas.microsoft.com/office/powerpoint/2010/main" val="1005728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129C8AC6-CA59-37B3-BDD7-897BE19A6F5C}"/>
              </a:ext>
            </a:extLst>
          </p:cNvPr>
          <p:cNvPicPr>
            <a:picLocks noChangeAspect="1"/>
          </p:cNvPicPr>
          <p:nvPr/>
        </p:nvPicPr>
        <p:blipFill rotWithShape="1">
          <a:blip r:embed="rId6"/>
          <a:srcRect l="1" r="-912" b="87192"/>
          <a:stretch/>
        </p:blipFill>
        <p:spPr>
          <a:xfrm>
            <a:off x="0" y="2278203"/>
            <a:ext cx="6026727" cy="506561"/>
          </a:xfrm>
          <a:prstGeom prst="rect">
            <a:avLst/>
          </a:prstGeom>
        </p:spPr>
      </p:pic>
      <p:sp>
        <p:nvSpPr>
          <p:cNvPr id="5" name="Google Shape;106;p2">
            <a:extLst>
              <a:ext uri="{FF2B5EF4-FFF2-40B4-BE49-F238E27FC236}">
                <a16:creationId xmlns:a16="http://schemas.microsoft.com/office/drawing/2014/main" id="{4D0FED4D-AA70-0B45-50AE-B85915D2E66B}"/>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pic>
        <p:nvPicPr>
          <p:cNvPr id="7" name="Immagine 6">
            <a:extLst>
              <a:ext uri="{FF2B5EF4-FFF2-40B4-BE49-F238E27FC236}">
                <a16:creationId xmlns:a16="http://schemas.microsoft.com/office/drawing/2014/main" id="{6CC868A8-F80F-C293-AC1B-6C870FC8E593}"/>
              </a:ext>
            </a:extLst>
          </p:cNvPr>
          <p:cNvPicPr>
            <a:picLocks noChangeAspect="1"/>
          </p:cNvPicPr>
          <p:nvPr/>
        </p:nvPicPr>
        <p:blipFill rotWithShape="1">
          <a:blip r:embed="rId6"/>
          <a:srcRect l="26810" t="57260" r="27606" b="2049"/>
          <a:stretch/>
        </p:blipFill>
        <p:spPr>
          <a:xfrm>
            <a:off x="5868340" y="2507124"/>
            <a:ext cx="3118995" cy="1843752"/>
          </a:xfrm>
          <a:prstGeom prst="rect">
            <a:avLst/>
          </a:prstGeom>
        </p:spPr>
      </p:pic>
      <p:sp>
        <p:nvSpPr>
          <p:cNvPr id="9" name="CasellaDiTesto 8">
            <a:extLst>
              <a:ext uri="{FF2B5EF4-FFF2-40B4-BE49-F238E27FC236}">
                <a16:creationId xmlns:a16="http://schemas.microsoft.com/office/drawing/2014/main" id="{650E64E1-6B7B-5F41-8EF0-91391C039A34}"/>
              </a:ext>
            </a:extLst>
          </p:cNvPr>
          <p:cNvSpPr txBox="1"/>
          <p:nvPr/>
        </p:nvSpPr>
        <p:spPr>
          <a:xfrm>
            <a:off x="238565" y="2784764"/>
            <a:ext cx="5715425" cy="2462213"/>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It is one of the simplest and most effective analytical tools for highlighting the characteristics of a project proposal or organization, considering its relationship to the operating environment in which it is situated, and offering a framework for defining strategic directions.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SWOT analysis is constructed by dividing a space (a sheet of paper, a whiteboard) into four quadrants and writing in the first the </a:t>
            </a:r>
            <a:r>
              <a:rPr lang="en-US" sz="1400" b="1" i="0" u="none" strike="noStrike" baseline="0" dirty="0">
                <a:solidFill>
                  <a:srgbClr val="000000"/>
                </a:solidFill>
                <a:latin typeface="Montserrat" panose="00000500000000000000" pitchFamily="2" charset="0"/>
              </a:rPr>
              <a:t>strengths</a:t>
            </a:r>
            <a:r>
              <a:rPr lang="en-US" sz="1400" b="0" i="0" u="none" strike="noStrike" baseline="0" dirty="0">
                <a:solidFill>
                  <a:srgbClr val="000000"/>
                </a:solidFill>
                <a:latin typeface="Montserrat" panose="00000500000000000000" pitchFamily="2" charset="0"/>
              </a:rPr>
              <a:t>, in the second the </a:t>
            </a:r>
            <a:r>
              <a:rPr lang="en-US" sz="1400" b="1" i="0" u="none" strike="noStrike" baseline="0" dirty="0">
                <a:solidFill>
                  <a:srgbClr val="000000"/>
                </a:solidFill>
                <a:latin typeface="Montserrat" panose="00000500000000000000" pitchFamily="2" charset="0"/>
              </a:rPr>
              <a:t>weaknesses</a:t>
            </a:r>
            <a:r>
              <a:rPr lang="en-US" sz="1400" b="0" i="0" u="none" strike="noStrike" baseline="0" dirty="0">
                <a:solidFill>
                  <a:srgbClr val="000000"/>
                </a:solidFill>
                <a:latin typeface="Montserrat" panose="00000500000000000000" pitchFamily="2" charset="0"/>
              </a:rPr>
              <a:t>, in the third the </a:t>
            </a:r>
            <a:r>
              <a:rPr lang="en-US" sz="1400" b="1" i="0" u="none" strike="noStrike" baseline="0" dirty="0">
                <a:solidFill>
                  <a:srgbClr val="000000"/>
                </a:solidFill>
                <a:latin typeface="Montserrat" panose="00000500000000000000" pitchFamily="2" charset="0"/>
              </a:rPr>
              <a:t>opportunities </a:t>
            </a:r>
            <a:r>
              <a:rPr lang="en-US" sz="1400" b="0" i="0" u="none" strike="noStrike" baseline="0" dirty="0">
                <a:solidFill>
                  <a:srgbClr val="000000"/>
                </a:solidFill>
                <a:latin typeface="Montserrat" panose="00000500000000000000" pitchFamily="2" charset="0"/>
              </a:rPr>
              <a:t>and in the fourth the </a:t>
            </a:r>
            <a:r>
              <a:rPr lang="en-US" sz="1400" b="1" i="0" u="none" strike="noStrike" baseline="0" dirty="0">
                <a:solidFill>
                  <a:srgbClr val="000000"/>
                </a:solidFill>
                <a:latin typeface="Montserrat" panose="00000500000000000000" pitchFamily="2" charset="0"/>
              </a:rPr>
              <a:t>threats </a:t>
            </a:r>
            <a:r>
              <a:rPr lang="en-US" sz="1400" b="0" i="0" u="none" strike="noStrike" baseline="0" dirty="0">
                <a:solidFill>
                  <a:srgbClr val="000000"/>
                </a:solidFill>
                <a:latin typeface="Montserrat" panose="00000500000000000000" pitchFamily="2" charset="0"/>
              </a:rPr>
              <a:t>of the object of analysis. </a:t>
            </a:r>
            <a:endParaRPr lang="it-IT" dirty="0"/>
          </a:p>
        </p:txBody>
      </p:sp>
    </p:spTree>
    <p:extLst>
      <p:ext uri="{BB962C8B-B14F-4D97-AF65-F5344CB8AC3E}">
        <p14:creationId xmlns:p14="http://schemas.microsoft.com/office/powerpoint/2010/main" val="499045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CD94AC2B-6AE5-E173-7A6B-2B795196F015}"/>
              </a:ext>
            </a:extLst>
          </p:cNvPr>
          <p:cNvPicPr>
            <a:picLocks noChangeAspect="1"/>
          </p:cNvPicPr>
          <p:nvPr/>
        </p:nvPicPr>
        <p:blipFill rotWithShape="1">
          <a:blip r:embed="rId6"/>
          <a:srcRect r="1356" b="76903"/>
          <a:stretch/>
        </p:blipFill>
        <p:spPr>
          <a:xfrm>
            <a:off x="675572" y="2197856"/>
            <a:ext cx="7128001" cy="742771"/>
          </a:xfrm>
          <a:prstGeom prst="rect">
            <a:avLst/>
          </a:prstGeom>
        </p:spPr>
      </p:pic>
      <p:sp>
        <p:nvSpPr>
          <p:cNvPr id="5" name="Google Shape;106;p2">
            <a:extLst>
              <a:ext uri="{FF2B5EF4-FFF2-40B4-BE49-F238E27FC236}">
                <a16:creationId xmlns:a16="http://schemas.microsoft.com/office/drawing/2014/main" id="{A3863128-9D84-2338-2F14-7E5221ED47DF}"/>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7" name="CasellaDiTesto 6">
            <a:extLst>
              <a:ext uri="{FF2B5EF4-FFF2-40B4-BE49-F238E27FC236}">
                <a16:creationId xmlns:a16="http://schemas.microsoft.com/office/drawing/2014/main" id="{76FCF21C-30FC-88F6-23AD-354611A60B96}"/>
              </a:ext>
            </a:extLst>
          </p:cNvPr>
          <p:cNvSpPr txBox="1"/>
          <p:nvPr/>
        </p:nvSpPr>
        <p:spPr>
          <a:xfrm>
            <a:off x="675571" y="2794988"/>
            <a:ext cx="6972137" cy="2462213"/>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While the other methodologies belong to design in general, </a:t>
            </a:r>
            <a:r>
              <a:rPr lang="en-US" sz="1400" b="1" i="0" u="none" strike="noStrike" baseline="0" dirty="0">
                <a:solidFill>
                  <a:srgbClr val="000000"/>
                </a:solidFill>
                <a:latin typeface="Montserrat" panose="00000500000000000000" pitchFamily="2" charset="0"/>
              </a:rPr>
              <a:t>the problem tree is a popular methodology in European design </a:t>
            </a:r>
            <a:r>
              <a:rPr lang="en-US" sz="1400" b="0" i="0" u="none" strike="noStrike" baseline="0" dirty="0">
                <a:solidFill>
                  <a:srgbClr val="000000"/>
                </a:solidFill>
                <a:latin typeface="Montserrat" panose="00000500000000000000" pitchFamily="2" charset="0"/>
              </a:rPr>
              <a:t>and is sometimes required within the template.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With the help of all partners and beneficiaries (the latter whenever possible), problems and needs related to our project idea are identified. </a:t>
            </a:r>
            <a:r>
              <a:rPr lang="en-US" sz="1400" b="1" i="0" u="none" strike="noStrike" baseline="0" dirty="0">
                <a:solidFill>
                  <a:srgbClr val="000000"/>
                </a:solidFill>
                <a:latin typeface="Montserrat" panose="00000500000000000000" pitchFamily="2" charset="0"/>
              </a:rPr>
              <a:t>The problem tree represents the placement of identified problems in a cause-and-effect diagram </a:t>
            </a:r>
            <a:r>
              <a:rPr lang="en-US" sz="1400" b="0" i="0" u="none" strike="noStrike" baseline="0" dirty="0">
                <a:solidFill>
                  <a:srgbClr val="000000"/>
                </a:solidFill>
                <a:latin typeface="Montserrat" panose="00000500000000000000" pitchFamily="2" charset="0"/>
              </a:rPr>
              <a:t>(i.e., determining what causes what and what is caused by something else), represented vertically from bottom to top. The cause-and-effect links between different problems should be carefully checked as they form the basis of future design. </a:t>
            </a:r>
            <a:endParaRPr lang="it-IT" dirty="0"/>
          </a:p>
        </p:txBody>
      </p:sp>
    </p:spTree>
    <p:extLst>
      <p:ext uri="{BB962C8B-B14F-4D97-AF65-F5344CB8AC3E}">
        <p14:creationId xmlns:p14="http://schemas.microsoft.com/office/powerpoint/2010/main" val="307028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A9C515B4-D66A-0B80-81B7-8EBA73DFAC6A}"/>
              </a:ext>
            </a:extLst>
          </p:cNvPr>
          <p:cNvPicPr>
            <a:picLocks noChangeAspect="1"/>
          </p:cNvPicPr>
          <p:nvPr/>
        </p:nvPicPr>
        <p:blipFill>
          <a:blip r:embed="rId6"/>
          <a:stretch>
            <a:fillRect/>
          </a:stretch>
        </p:blipFill>
        <p:spPr>
          <a:xfrm>
            <a:off x="1450329" y="2197856"/>
            <a:ext cx="5578323" cy="3863675"/>
          </a:xfrm>
          <a:prstGeom prst="rect">
            <a:avLst/>
          </a:prstGeom>
        </p:spPr>
      </p:pic>
      <p:sp>
        <p:nvSpPr>
          <p:cNvPr id="5" name="Google Shape;106;p2">
            <a:extLst>
              <a:ext uri="{FF2B5EF4-FFF2-40B4-BE49-F238E27FC236}">
                <a16:creationId xmlns:a16="http://schemas.microsoft.com/office/drawing/2014/main" id="{0C8330BE-36A9-4765-1726-647E8D282077}"/>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9026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01B5301F-19DE-78B5-B0A2-D713F53EEDAA}"/>
              </a:ext>
            </a:extLst>
          </p:cNvPr>
          <p:cNvPicPr>
            <a:picLocks noChangeAspect="1"/>
          </p:cNvPicPr>
          <p:nvPr/>
        </p:nvPicPr>
        <p:blipFill rotWithShape="1">
          <a:blip r:embed="rId6"/>
          <a:srcRect l="-1" r="422" b="76043"/>
          <a:stretch/>
        </p:blipFill>
        <p:spPr>
          <a:xfrm>
            <a:off x="147450" y="1791670"/>
            <a:ext cx="8561158" cy="821733"/>
          </a:xfrm>
          <a:prstGeom prst="rect">
            <a:avLst/>
          </a:prstGeom>
        </p:spPr>
      </p:pic>
      <p:sp>
        <p:nvSpPr>
          <p:cNvPr id="5" name="Google Shape;106;p2">
            <a:extLst>
              <a:ext uri="{FF2B5EF4-FFF2-40B4-BE49-F238E27FC236}">
                <a16:creationId xmlns:a16="http://schemas.microsoft.com/office/drawing/2014/main" id="{3242CC06-EC58-1DF1-282A-F049493A0F65}"/>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7" name="CasellaDiTesto 6">
            <a:extLst>
              <a:ext uri="{FF2B5EF4-FFF2-40B4-BE49-F238E27FC236}">
                <a16:creationId xmlns:a16="http://schemas.microsoft.com/office/drawing/2014/main" id="{F8A10E3B-CBBB-334E-BDD5-228BF7BA3B6A}"/>
              </a:ext>
            </a:extLst>
          </p:cNvPr>
          <p:cNvSpPr txBox="1"/>
          <p:nvPr/>
        </p:nvSpPr>
        <p:spPr>
          <a:xfrm>
            <a:off x="490350" y="2690326"/>
            <a:ext cx="7780814" cy="2031325"/>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Through the construction of the problem tree, the problem/need situation at a given time is presented by clarifying the cause-effect relationships. </a:t>
            </a:r>
            <a:r>
              <a:rPr lang="en-US" sz="1400" b="1" i="0" u="none" strike="noStrike" baseline="0" dirty="0">
                <a:solidFill>
                  <a:srgbClr val="000000"/>
                </a:solidFill>
                <a:latin typeface="Montserrat" panose="00000500000000000000" pitchFamily="2" charset="0"/>
              </a:rPr>
              <a:t>Goal analysis starts from the problem tree to represent in a goal tree the expected future situation </a:t>
            </a:r>
            <a:r>
              <a:rPr lang="en-US" sz="1400" b="0" i="0" u="none" strike="noStrike" baseline="0" dirty="0">
                <a:solidFill>
                  <a:srgbClr val="000000"/>
                </a:solidFill>
                <a:latin typeface="Montserrat" panose="00000500000000000000" pitchFamily="2" charset="0"/>
              </a:rPr>
              <a:t>that would result from fully solving the problems detected and analyzed. </a:t>
            </a:r>
          </a:p>
          <a:p>
            <a:pPr algn="just"/>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It represents the transformation of problems </a:t>
            </a:r>
            <a:r>
              <a:rPr lang="en-US" sz="1400" b="0" i="0" u="none" strike="noStrike" baseline="0" dirty="0">
                <a:solidFill>
                  <a:srgbClr val="000000"/>
                </a:solidFill>
                <a:latin typeface="Montserrat" panose="00000500000000000000" pitchFamily="2" charset="0"/>
              </a:rPr>
              <a:t>(current "negative" condition) </a:t>
            </a:r>
            <a:r>
              <a:rPr lang="en-US" sz="1400" b="0" i="1" u="none" strike="noStrike" baseline="0" dirty="0">
                <a:solidFill>
                  <a:srgbClr val="000000"/>
                </a:solidFill>
                <a:latin typeface="Montserrat" panose="00000500000000000000" pitchFamily="2" charset="0"/>
              </a:rPr>
              <a:t>into goals </a:t>
            </a:r>
            <a:r>
              <a:rPr lang="en-US" sz="1400" b="0" i="0" u="none" strike="noStrike" baseline="0" dirty="0">
                <a:solidFill>
                  <a:srgbClr val="000000"/>
                </a:solidFill>
                <a:latin typeface="Montserrat" panose="00000500000000000000" pitchFamily="2" charset="0"/>
              </a:rPr>
              <a:t>(desired future "positive" condition). If before we were dealing with cause-effect relationships, now we are thinking about the means to achieve the ends, the positive aspects.</a:t>
            </a:r>
            <a:endParaRPr lang="it-IT" dirty="0"/>
          </a:p>
        </p:txBody>
      </p:sp>
    </p:spTree>
    <p:extLst>
      <p:ext uri="{BB962C8B-B14F-4D97-AF65-F5344CB8AC3E}">
        <p14:creationId xmlns:p14="http://schemas.microsoft.com/office/powerpoint/2010/main" val="401178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Eligibility Requirements</a:t>
            </a:r>
            <a:endParaRPr sz="1100" b="1" i="0" u="none" strike="noStrike" cap="none" dirty="0">
              <a:solidFill>
                <a:schemeClr val="dk1"/>
              </a:solidFill>
              <a:latin typeface="Arial"/>
              <a:ea typeface="Arial"/>
              <a:cs typeface="Arial"/>
              <a:sym typeface="Arial"/>
            </a:endParaRPr>
          </a:p>
        </p:txBody>
      </p:sp>
      <p:sp>
        <p:nvSpPr>
          <p:cNvPr id="20" name="CasellaDiTesto 19">
            <a:extLst>
              <a:ext uri="{FF2B5EF4-FFF2-40B4-BE49-F238E27FC236}">
                <a16:creationId xmlns:a16="http://schemas.microsoft.com/office/drawing/2014/main" id="{2E1165A1-2A1F-7357-B82E-81C6023C504F}"/>
              </a:ext>
            </a:extLst>
          </p:cNvPr>
          <p:cNvSpPr txBox="1"/>
          <p:nvPr/>
        </p:nvSpPr>
        <p:spPr>
          <a:xfrm>
            <a:off x="328631" y="5582180"/>
            <a:ext cx="3546164" cy="307777"/>
          </a:xfrm>
          <a:prstGeom prst="rect">
            <a:avLst/>
          </a:prstGeom>
          <a:noFill/>
        </p:spPr>
        <p:txBody>
          <a:bodyPr wrap="none" rtlCol="0">
            <a:spAutoFit/>
          </a:bodyPr>
          <a:lstStyle/>
          <a:p>
            <a:r>
              <a:rPr lang="it-IT" b="1" dirty="0">
                <a:hlinkClick r:id="rId6"/>
              </a:rPr>
              <a:t>LINK EU FUNDING&amp;TENDERS PORTAL</a:t>
            </a:r>
            <a:endParaRPr lang="it-IT" b="1" dirty="0"/>
          </a:p>
        </p:txBody>
      </p:sp>
      <p:graphicFrame>
        <p:nvGraphicFramePr>
          <p:cNvPr id="8" name="Tabella 8">
            <a:extLst>
              <a:ext uri="{FF2B5EF4-FFF2-40B4-BE49-F238E27FC236}">
                <a16:creationId xmlns:a16="http://schemas.microsoft.com/office/drawing/2014/main" id="{323F42C3-59AA-5C11-EB30-906A89F63583}"/>
              </a:ext>
            </a:extLst>
          </p:cNvPr>
          <p:cNvGraphicFramePr>
            <a:graphicFrameLocks noGrp="1"/>
          </p:cNvGraphicFramePr>
          <p:nvPr>
            <p:extLst>
              <p:ext uri="{D42A27DB-BD31-4B8C-83A1-F6EECF244321}">
                <p14:modId xmlns:p14="http://schemas.microsoft.com/office/powerpoint/2010/main" val="2299520753"/>
              </p:ext>
            </p:extLst>
          </p:nvPr>
        </p:nvGraphicFramePr>
        <p:xfrm>
          <a:off x="675572" y="2138942"/>
          <a:ext cx="7666514" cy="3085621"/>
        </p:xfrm>
        <a:graphic>
          <a:graphicData uri="http://schemas.openxmlformats.org/drawingml/2006/table">
            <a:tbl>
              <a:tblPr firstRow="1" bandRow="1">
                <a:tableStyleId>{35758FB7-9AC5-4552-8A53-C91805E547FA}</a:tableStyleId>
              </a:tblPr>
              <a:tblGrid>
                <a:gridCol w="3833257">
                  <a:extLst>
                    <a:ext uri="{9D8B030D-6E8A-4147-A177-3AD203B41FA5}">
                      <a16:colId xmlns:a16="http://schemas.microsoft.com/office/drawing/2014/main" val="3378650827"/>
                    </a:ext>
                  </a:extLst>
                </a:gridCol>
                <a:gridCol w="3833257">
                  <a:extLst>
                    <a:ext uri="{9D8B030D-6E8A-4147-A177-3AD203B41FA5}">
                      <a16:colId xmlns:a16="http://schemas.microsoft.com/office/drawing/2014/main" val="376075868"/>
                    </a:ext>
                  </a:extLst>
                </a:gridCol>
              </a:tblGrid>
              <a:tr h="270164">
                <a:tc gridSpan="2">
                  <a:txBody>
                    <a:bodyPr/>
                    <a:lstStyle/>
                    <a:p>
                      <a:pPr algn="ctr"/>
                      <a:r>
                        <a:rPr lang="it-IT" dirty="0">
                          <a:latin typeface="Montserrat" panose="00000500000000000000" pitchFamily="2" charset="0"/>
                        </a:rPr>
                        <a:t>SPECIAL REQUIREMENTS EXAMPLE (to be </a:t>
                      </a:r>
                      <a:r>
                        <a:rPr lang="it-IT" dirty="0" err="1">
                          <a:latin typeface="Montserrat" panose="00000500000000000000" pitchFamily="2" charset="0"/>
                        </a:rPr>
                        <a:t>checked</a:t>
                      </a:r>
                      <a:r>
                        <a:rPr lang="it-IT" dirty="0">
                          <a:latin typeface="Montserrat" panose="00000500000000000000" pitchFamily="2" charset="0"/>
                        </a:rPr>
                        <a:t> in </a:t>
                      </a:r>
                      <a:r>
                        <a:rPr lang="it-IT" dirty="0" err="1">
                          <a:latin typeface="Montserrat" panose="00000500000000000000" pitchFamily="2" charset="0"/>
                        </a:rPr>
                        <a:t>each</a:t>
                      </a:r>
                      <a:r>
                        <a:rPr lang="it-IT" dirty="0">
                          <a:latin typeface="Montserrat" panose="00000500000000000000" pitchFamily="2" charset="0"/>
                        </a:rPr>
                        <a:t> call)</a:t>
                      </a:r>
                    </a:p>
                  </a:txBody>
                  <a:tcPr/>
                </a:tc>
                <a:tc hMerge="1">
                  <a:txBody>
                    <a:bodyPr/>
                    <a:lstStyle/>
                    <a:p>
                      <a:endParaRPr lang="it-IT" dirty="0"/>
                    </a:p>
                  </a:txBody>
                  <a:tcPr/>
                </a:tc>
                <a:extLst>
                  <a:ext uri="{0D108BD9-81ED-4DB2-BD59-A6C34878D82A}">
                    <a16:rowId xmlns:a16="http://schemas.microsoft.com/office/drawing/2014/main" val="1195010432"/>
                  </a:ext>
                </a:extLst>
              </a:tr>
              <a:tr h="1195861">
                <a:tc>
                  <a:txBody>
                    <a:bodyPr/>
                    <a:lstStyle/>
                    <a:p>
                      <a:pPr algn="just"/>
                      <a:r>
                        <a:rPr lang="it-IT" b="1" dirty="0" err="1">
                          <a:solidFill>
                            <a:schemeClr val="tx1"/>
                          </a:solidFill>
                          <a:latin typeface="Montserrat" panose="00000500000000000000" pitchFamily="2" charset="0"/>
                        </a:rPr>
                        <a:t>Type</a:t>
                      </a:r>
                      <a:r>
                        <a:rPr lang="it-IT" b="1" dirty="0">
                          <a:solidFill>
                            <a:schemeClr val="tx1"/>
                          </a:solidFill>
                          <a:latin typeface="Montserrat" panose="00000500000000000000" pitchFamily="2" charset="0"/>
                        </a:rPr>
                        <a:t> of </a:t>
                      </a:r>
                      <a:r>
                        <a:rPr lang="it-IT" b="1" dirty="0" err="1">
                          <a:solidFill>
                            <a:schemeClr val="tx1"/>
                          </a:solidFill>
                          <a:latin typeface="Montserrat" panose="00000500000000000000" pitchFamily="2" charset="0"/>
                        </a:rPr>
                        <a:t>applicants</a:t>
                      </a:r>
                      <a:endParaRPr lang="it-IT" b="1" dirty="0">
                        <a:solidFill>
                          <a:schemeClr val="tx1"/>
                        </a:solidFill>
                        <a:latin typeface="Montserrat" panose="000005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dirty="0">
                          <a:solidFill>
                            <a:schemeClr val="tx1"/>
                          </a:solidFill>
                          <a:latin typeface="Montserrat" panose="00000500000000000000" pitchFamily="2" charset="0"/>
                          <a:ea typeface="+mn-ea"/>
                          <a:cs typeface="+mn-cs"/>
                          <a:sym typeface="Arial"/>
                        </a:rPr>
                        <a:t>Scientific societies, academia, health authorities/institutions and NGOs, possibly also including SMEs active and with expertise in the area of the action. 	</a:t>
                      </a:r>
                    </a:p>
                  </a:txBody>
                  <a:tcPr/>
                </a:tc>
                <a:extLst>
                  <a:ext uri="{0D108BD9-81ED-4DB2-BD59-A6C34878D82A}">
                    <a16:rowId xmlns:a16="http://schemas.microsoft.com/office/drawing/2014/main" val="264590508"/>
                  </a:ext>
                </a:extLst>
              </a:tr>
              <a:tr h="975571">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tx1"/>
                          </a:solidFill>
                          <a:latin typeface="Montserrat" panose="00000500000000000000" pitchFamily="2" charset="0"/>
                        </a:rPr>
                        <a:t>Specific eligibility and selection criteria applicable to the consortium composition</a:t>
                      </a:r>
                      <a:endParaRPr lang="it-IT" b="1" dirty="0">
                        <a:solidFill>
                          <a:schemeClr val="tx1"/>
                        </a:solidFill>
                        <a:latin typeface="Montserrat" panose="00000500000000000000" pitchFamily="2" charset="0"/>
                      </a:endParaRPr>
                    </a:p>
                    <a:p>
                      <a:pPr algn="just"/>
                      <a:endParaRPr lang="it-IT" dirty="0">
                        <a:solidFill>
                          <a:schemeClr val="tx1"/>
                        </a:solidFill>
                        <a:latin typeface="Montserrat" panose="00000500000000000000" pitchFamily="2"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dirty="0">
                          <a:solidFill>
                            <a:schemeClr val="tx1"/>
                          </a:solidFill>
                          <a:latin typeface="Montserrat" panose="00000500000000000000" pitchFamily="2" charset="0"/>
                          <a:ea typeface="+mn-ea"/>
                          <a:cs typeface="+mn-cs"/>
                          <a:sym typeface="Arial"/>
                        </a:rPr>
                        <a:t>Proposals must be submitted by a consortium of at least 3 applicants (beneficiaries; not affiliated entities), which complies with the following conditions: minimum 3 entities from 3 different eligible countries.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baseline="0" dirty="0">
                        <a:solidFill>
                          <a:schemeClr val="tx1"/>
                        </a:solidFill>
                        <a:latin typeface="Montserrat" panose="00000500000000000000" pitchFamily="2" charset="0"/>
                        <a:ea typeface="+mn-ea"/>
                        <a:cs typeface="+mn-cs"/>
                        <a:sym typeface="Arial"/>
                      </a:endParaRPr>
                    </a:p>
                  </a:txBody>
                  <a:tcPr/>
                </a:tc>
                <a:extLst>
                  <a:ext uri="{0D108BD9-81ED-4DB2-BD59-A6C34878D82A}">
                    <a16:rowId xmlns:a16="http://schemas.microsoft.com/office/drawing/2014/main" val="4164285443"/>
                  </a:ext>
                </a:extLst>
              </a:tr>
            </a:tbl>
          </a:graphicData>
        </a:graphic>
      </p:graphicFrame>
    </p:spTree>
    <p:extLst>
      <p:ext uri="{BB962C8B-B14F-4D97-AF65-F5344CB8AC3E}">
        <p14:creationId xmlns:p14="http://schemas.microsoft.com/office/powerpoint/2010/main" val="294306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8D3B8233-79FA-4B10-4BF5-B0C18D5F1813}"/>
              </a:ext>
            </a:extLst>
          </p:cNvPr>
          <p:cNvPicPr>
            <a:picLocks noChangeAspect="1"/>
          </p:cNvPicPr>
          <p:nvPr/>
        </p:nvPicPr>
        <p:blipFill>
          <a:blip r:embed="rId6"/>
          <a:stretch>
            <a:fillRect/>
          </a:stretch>
        </p:blipFill>
        <p:spPr>
          <a:xfrm>
            <a:off x="1771406" y="2041996"/>
            <a:ext cx="5601185" cy="3825572"/>
          </a:xfrm>
          <a:prstGeom prst="rect">
            <a:avLst/>
          </a:prstGeom>
        </p:spPr>
      </p:pic>
      <p:sp>
        <p:nvSpPr>
          <p:cNvPr id="5" name="Google Shape;106;p2">
            <a:extLst>
              <a:ext uri="{FF2B5EF4-FFF2-40B4-BE49-F238E27FC236}">
                <a16:creationId xmlns:a16="http://schemas.microsoft.com/office/drawing/2014/main" id="{30BCEB16-C58C-28E1-5463-D31FAF503057}"/>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080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5" name="Google Shape;106;p2">
            <a:extLst>
              <a:ext uri="{FF2B5EF4-FFF2-40B4-BE49-F238E27FC236}">
                <a16:creationId xmlns:a16="http://schemas.microsoft.com/office/drawing/2014/main" id="{D8E2833C-1949-CDDA-A9B8-2A794CF5A85F}"/>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7" name="CasellaDiTesto 6">
            <a:extLst>
              <a:ext uri="{FF2B5EF4-FFF2-40B4-BE49-F238E27FC236}">
                <a16:creationId xmlns:a16="http://schemas.microsoft.com/office/drawing/2014/main" id="{2B865A67-9D72-07FE-F952-AF2D2B885D08}"/>
              </a:ext>
            </a:extLst>
          </p:cNvPr>
          <p:cNvSpPr txBox="1"/>
          <p:nvPr/>
        </p:nvSpPr>
        <p:spPr>
          <a:xfrm>
            <a:off x="387783" y="1729325"/>
            <a:ext cx="8018462" cy="3539430"/>
          </a:xfrm>
          <a:prstGeom prst="rect">
            <a:avLst/>
          </a:prstGeom>
          <a:noFill/>
        </p:spPr>
        <p:txBody>
          <a:bodyPr wrap="square">
            <a:spAutoFit/>
          </a:bodyPr>
          <a:lstStyle/>
          <a:p>
            <a:pPr algn="just"/>
            <a:r>
              <a:rPr lang="en-US" sz="1400" b="1" i="0" u="none" strike="noStrike" baseline="0" dirty="0">
                <a:solidFill>
                  <a:srgbClr val="000000"/>
                </a:solidFill>
                <a:latin typeface="Montserrat" panose="00000500000000000000" pitchFamily="2" charset="0"/>
              </a:rPr>
              <a:t>Once the tree is completed, a single focal problem is identified, which will be the purpose, also called the specific goal</a:t>
            </a:r>
            <a:r>
              <a:rPr lang="en-US" sz="1400" b="0" i="0" u="none" strike="noStrike" baseline="0" dirty="0">
                <a:solidFill>
                  <a:srgbClr val="000000"/>
                </a:solidFill>
                <a:latin typeface="Montserrat" panose="00000500000000000000" pitchFamily="2" charset="0"/>
              </a:rPr>
              <a:t>: the why of the project</a:t>
            </a:r>
            <a:r>
              <a:rPr lang="en-US" sz="1400" b="1" i="0" u="none" strike="noStrike" baseline="0" dirty="0">
                <a:solidFill>
                  <a:srgbClr val="000000"/>
                </a:solidFill>
                <a:latin typeface="Montserrat" panose="00000500000000000000" pitchFamily="2" charset="0"/>
              </a:rPr>
              <a:t>.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In developing the problem tree, you must: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not express problems in a generic way such as "poor culture," "marginality</a:t>
            </a:r>
            <a:r>
              <a:rPr lang="en-US" sz="1400" b="0" i="0" u="none" strike="noStrike" baseline="0" dirty="0">
                <a:solidFill>
                  <a:srgbClr val="000000"/>
                </a:solidFill>
                <a:latin typeface="Montserrat" panose="00000500000000000000" pitchFamily="2" charset="0"/>
              </a:rPr>
              <a:t>" (it is convenient to describe the problem directly, without resorting to specialized terminology, this helps the analysis of possible causes and effects and promotes the identification of the resulting target); </a:t>
            </a:r>
          </a:p>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not run into so-called "absent solutions" </a:t>
            </a:r>
            <a:r>
              <a:rPr lang="en-US" sz="1400" i="0" u="none" strike="noStrike" baseline="0" dirty="0">
                <a:solidFill>
                  <a:srgbClr val="000000"/>
                </a:solidFill>
                <a:latin typeface="Montserrat" panose="00000500000000000000" pitchFamily="2" charset="0"/>
              </a:rPr>
              <a:t>(</a:t>
            </a:r>
            <a:r>
              <a:rPr lang="en-US" sz="1400" b="0" i="0" u="none" strike="noStrike" baseline="0" dirty="0">
                <a:solidFill>
                  <a:srgbClr val="000000"/>
                </a:solidFill>
                <a:latin typeface="Montserrat" panose="00000500000000000000" pitchFamily="2" charset="0"/>
              </a:rPr>
              <a:t>i.e. ask whether the alleged problem is hiding an implicit solution, usually expressed in terms of a lack, because it may actually represent an absent solution. If the goal obtained, by turning the presumed problem on its head, leads to identifying a different problem to the one from which it started, it means that the solution is still absent); </a:t>
            </a:r>
          </a:p>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check whether there are alternatives to the solution </a:t>
            </a:r>
            <a:r>
              <a:rPr lang="en-US" sz="1400" b="0" i="0" u="none" strike="noStrike" baseline="0" dirty="0">
                <a:solidFill>
                  <a:srgbClr val="000000"/>
                </a:solidFill>
                <a:latin typeface="Montserrat" panose="00000500000000000000" pitchFamily="2" charset="0"/>
              </a:rPr>
              <a:t>and whether the final beneficiaries really feel the problem is theirs. </a:t>
            </a:r>
          </a:p>
        </p:txBody>
      </p:sp>
    </p:spTree>
    <p:extLst>
      <p:ext uri="{BB962C8B-B14F-4D97-AF65-F5344CB8AC3E}">
        <p14:creationId xmlns:p14="http://schemas.microsoft.com/office/powerpoint/2010/main" val="2878329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6111FE41-B010-FFF3-FA3F-0F673161E6BA}"/>
              </a:ext>
            </a:extLst>
          </p:cNvPr>
          <p:cNvPicPr>
            <a:picLocks noChangeAspect="1"/>
          </p:cNvPicPr>
          <p:nvPr/>
        </p:nvPicPr>
        <p:blipFill rotWithShape="1">
          <a:blip r:embed="rId6"/>
          <a:srcRect r="2469" b="91147"/>
          <a:stretch/>
        </p:blipFill>
        <p:spPr>
          <a:xfrm>
            <a:off x="264797" y="1213269"/>
            <a:ext cx="7175094" cy="414412"/>
          </a:xfrm>
          <a:prstGeom prst="rect">
            <a:avLst/>
          </a:prstGeom>
        </p:spPr>
      </p:pic>
      <p:sp>
        <p:nvSpPr>
          <p:cNvPr id="5" name="Google Shape;106;p2">
            <a:extLst>
              <a:ext uri="{FF2B5EF4-FFF2-40B4-BE49-F238E27FC236}">
                <a16:creationId xmlns:a16="http://schemas.microsoft.com/office/drawing/2014/main" id="{B0E75D7E-7994-A6A8-F528-3F3793CD44CE}"/>
              </a:ext>
            </a:extLst>
          </p:cNvPr>
          <p:cNvSpPr txBox="1"/>
          <p:nvPr/>
        </p:nvSpPr>
        <p:spPr>
          <a:xfrm>
            <a:off x="490349" y="570458"/>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7" name="CasellaDiTesto 6">
            <a:extLst>
              <a:ext uri="{FF2B5EF4-FFF2-40B4-BE49-F238E27FC236}">
                <a16:creationId xmlns:a16="http://schemas.microsoft.com/office/drawing/2014/main" id="{DDFBC022-03CD-D3C1-F2F3-37333D3D7D20}"/>
              </a:ext>
            </a:extLst>
          </p:cNvPr>
          <p:cNvSpPr txBox="1"/>
          <p:nvPr/>
        </p:nvSpPr>
        <p:spPr>
          <a:xfrm>
            <a:off x="435392" y="1561644"/>
            <a:ext cx="8448678" cy="4616648"/>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It is important to prepare a </a:t>
            </a:r>
            <a:r>
              <a:rPr lang="en-US" sz="1400" b="1" i="0" u="none" strike="noStrike" baseline="0" dirty="0">
                <a:solidFill>
                  <a:srgbClr val="000000"/>
                </a:solidFill>
                <a:latin typeface="Montserrat" panose="00000500000000000000" pitchFamily="2" charset="0"/>
              </a:rPr>
              <a:t>project matrix </a:t>
            </a:r>
            <a:r>
              <a:rPr lang="en-US" sz="1400" b="0" i="0" u="none" strike="noStrike" baseline="0" dirty="0">
                <a:solidFill>
                  <a:srgbClr val="000000"/>
                </a:solidFill>
                <a:latin typeface="Montserrat" panose="00000500000000000000" pitchFamily="2" charset="0"/>
              </a:rPr>
              <a:t>in order to identify:</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a general goal </a:t>
            </a:r>
            <a:r>
              <a:rPr lang="en-US" sz="1400" b="0" i="0" u="none" strike="noStrike" baseline="0" dirty="0">
                <a:solidFill>
                  <a:srgbClr val="000000"/>
                </a:solidFill>
                <a:latin typeface="Montserrat" panose="00000500000000000000" pitchFamily="2" charset="0"/>
              </a:rPr>
              <a:t>(responds to the need you want to meet and is aligned with European policies/strategies),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specific goals </a:t>
            </a:r>
            <a:r>
              <a:rPr lang="en-US" sz="1400" b="0" i="0" u="none" strike="noStrike" baseline="0" dirty="0">
                <a:solidFill>
                  <a:srgbClr val="000000"/>
                </a:solidFill>
                <a:latin typeface="Montserrat" panose="00000500000000000000" pitchFamily="2" charset="0"/>
              </a:rPr>
              <a:t>(which refer to the priorities of the call),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expected outcomes, verification tools, implementation timeframe </a:t>
            </a:r>
            <a:r>
              <a:rPr lang="en-US" sz="1400" b="0" i="0" u="none" strike="noStrike" baseline="0" dirty="0">
                <a:solidFill>
                  <a:srgbClr val="000000"/>
                </a:solidFill>
                <a:latin typeface="Montserrat" panose="00000500000000000000" pitchFamily="2" charset="0"/>
              </a:rPr>
              <a:t>(while respecting the indications of the call),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economic and/or human resources defined </a:t>
            </a:r>
            <a:r>
              <a:rPr lang="en-US" sz="1400" b="0" i="0" u="none" strike="noStrike" baseline="0" dirty="0">
                <a:solidFill>
                  <a:srgbClr val="000000"/>
                </a:solidFill>
                <a:latin typeface="Montserrat" panose="00000500000000000000" pitchFamily="2" charset="0"/>
              </a:rPr>
              <a:t>(respecting the possibilities of expenditure of the call),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activities to be carried out </a:t>
            </a:r>
            <a:r>
              <a:rPr lang="en-US" sz="1400" b="0" i="0" u="none" strike="noStrike" baseline="0" dirty="0">
                <a:solidFill>
                  <a:srgbClr val="000000"/>
                </a:solidFill>
                <a:latin typeface="Montserrat" panose="00000500000000000000" pitchFamily="2" charset="0"/>
              </a:rPr>
              <a:t>(aligned with the specific goals to be achieved and which are sometimes "suggested" by the call),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methodology </a:t>
            </a:r>
            <a:r>
              <a:rPr lang="en-US" sz="1400" b="0" i="0" u="none" strike="noStrike" baseline="0" dirty="0">
                <a:solidFill>
                  <a:srgbClr val="000000"/>
                </a:solidFill>
                <a:latin typeface="Montserrat" panose="00000500000000000000" pitchFamily="2" charset="0"/>
              </a:rPr>
              <a:t>(it is important to refer to the "recognized-validated" models), </a:t>
            </a:r>
            <a:r>
              <a:rPr lang="en-US" sz="1400" b="1" i="0" u="none" strike="noStrike" baseline="0" dirty="0">
                <a:solidFill>
                  <a:srgbClr val="000000"/>
                </a:solidFill>
                <a:latin typeface="Montserrat" panose="00000500000000000000" pitchFamily="2" charset="0"/>
              </a:rPr>
              <a:t>intermediate and final evaluation </a:t>
            </a:r>
            <a:r>
              <a:rPr lang="en-US" sz="1400" b="0" i="0" u="none" strike="noStrike" baseline="0" dirty="0">
                <a:solidFill>
                  <a:srgbClr val="000000"/>
                </a:solidFill>
                <a:latin typeface="Montserrat" panose="00000500000000000000" pitchFamily="2" charset="0"/>
              </a:rPr>
              <a:t>(internal: monitoring of activities and verification of achievement of goals; external: evaluation of the project process and verification of impact in the target context),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communication and dissemination </a:t>
            </a:r>
            <a:r>
              <a:rPr lang="en-US" sz="1400" b="0" i="0" u="none" strike="noStrike" baseline="0" dirty="0">
                <a:solidFill>
                  <a:srgbClr val="000000"/>
                </a:solidFill>
                <a:latin typeface="Montserrat" panose="00000500000000000000" pitchFamily="2" charset="0"/>
              </a:rPr>
              <a:t>(current means of communication allow us to be really effective in building a communication plan: websites, newsletters, social networks, videos, etc.), </a:t>
            </a:r>
          </a:p>
          <a:p>
            <a:pPr marL="285750" indent="-285750" algn="just">
              <a:buFont typeface="Arial" panose="020B0604020202020204" pitchFamily="34" charset="0"/>
              <a:buChar char="•"/>
            </a:pPr>
            <a:r>
              <a:rPr lang="en-US" sz="1400" b="1" i="0" u="none" strike="noStrike" baseline="0" dirty="0">
                <a:solidFill>
                  <a:srgbClr val="000000"/>
                </a:solidFill>
                <a:latin typeface="Montserrat" panose="00000500000000000000" pitchFamily="2" charset="0"/>
              </a:rPr>
              <a:t>management </a:t>
            </a:r>
            <a:r>
              <a:rPr lang="en-US" sz="1400" b="0" i="0" u="none" strike="noStrike" baseline="0" dirty="0">
                <a:solidFill>
                  <a:srgbClr val="000000"/>
                </a:solidFill>
                <a:latin typeface="Montserrat" panose="00000500000000000000" pitchFamily="2" charset="0"/>
              </a:rPr>
              <a:t>(demonstrate the coordinator's leadership skills and past experience), ability to activate strong "shared" coordination with project partners (Coordination board). Some tools such as the "Logical Framework" can be used to build part of this matrix. </a:t>
            </a:r>
            <a:endParaRPr lang="it-IT" dirty="0"/>
          </a:p>
        </p:txBody>
      </p:sp>
    </p:spTree>
    <p:extLst>
      <p:ext uri="{BB962C8B-B14F-4D97-AF65-F5344CB8AC3E}">
        <p14:creationId xmlns:p14="http://schemas.microsoft.com/office/powerpoint/2010/main" val="942525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25F7924E-D387-1C36-2F66-4F5DE8E095A7}"/>
              </a:ext>
            </a:extLst>
          </p:cNvPr>
          <p:cNvPicPr>
            <a:picLocks noChangeAspect="1"/>
          </p:cNvPicPr>
          <p:nvPr/>
        </p:nvPicPr>
        <p:blipFill>
          <a:blip r:embed="rId6"/>
          <a:stretch>
            <a:fillRect/>
          </a:stretch>
        </p:blipFill>
        <p:spPr>
          <a:xfrm>
            <a:off x="-1" y="1126075"/>
            <a:ext cx="9144000" cy="1950244"/>
          </a:xfrm>
          <a:prstGeom prst="rect">
            <a:avLst/>
          </a:prstGeom>
        </p:spPr>
      </p:pic>
      <p:sp>
        <p:nvSpPr>
          <p:cNvPr id="2" name="Google Shape;106;p2">
            <a:extLst>
              <a:ext uri="{FF2B5EF4-FFF2-40B4-BE49-F238E27FC236}">
                <a16:creationId xmlns:a16="http://schemas.microsoft.com/office/drawing/2014/main" id="{FBDB2A53-36D5-0C9E-3834-70F63D419D58}"/>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pic>
        <p:nvPicPr>
          <p:cNvPr id="6" name="Immagine 5" descr="Immagine che contiene testo, Carattere, logo, Elementi grafici&#10;&#10;Descrizione generata automaticamente">
            <a:extLst>
              <a:ext uri="{FF2B5EF4-FFF2-40B4-BE49-F238E27FC236}">
                <a16:creationId xmlns:a16="http://schemas.microsoft.com/office/drawing/2014/main" id="{060D8FF9-1511-D1BE-8527-CBD82FDFA3AE}"/>
              </a:ext>
            </a:extLst>
          </p:cNvPr>
          <p:cNvPicPr>
            <a:picLocks noChangeAspect="1"/>
          </p:cNvPicPr>
          <p:nvPr/>
        </p:nvPicPr>
        <p:blipFill>
          <a:blip r:embed="rId7"/>
          <a:stretch>
            <a:fillRect/>
          </a:stretch>
        </p:blipFill>
        <p:spPr>
          <a:xfrm>
            <a:off x="2212830" y="2850227"/>
            <a:ext cx="4458134" cy="1862909"/>
          </a:xfrm>
          <a:prstGeom prst="rect">
            <a:avLst/>
          </a:prstGeom>
        </p:spPr>
      </p:pic>
      <p:pic>
        <p:nvPicPr>
          <p:cNvPr id="7" name="Immagine 6">
            <a:extLst>
              <a:ext uri="{FF2B5EF4-FFF2-40B4-BE49-F238E27FC236}">
                <a16:creationId xmlns:a16="http://schemas.microsoft.com/office/drawing/2014/main" id="{9A011164-0C9C-7398-7D6C-0DE5BA786D8E}"/>
              </a:ext>
            </a:extLst>
          </p:cNvPr>
          <p:cNvPicPr>
            <a:picLocks noChangeAspect="1"/>
          </p:cNvPicPr>
          <p:nvPr/>
        </p:nvPicPr>
        <p:blipFill>
          <a:blip r:embed="rId8"/>
          <a:stretch>
            <a:fillRect/>
          </a:stretch>
        </p:blipFill>
        <p:spPr>
          <a:xfrm>
            <a:off x="1799438" y="4713136"/>
            <a:ext cx="5545121" cy="1179812"/>
          </a:xfrm>
          <a:prstGeom prst="rect">
            <a:avLst/>
          </a:prstGeom>
        </p:spPr>
      </p:pic>
    </p:spTree>
    <p:extLst>
      <p:ext uri="{BB962C8B-B14F-4D97-AF65-F5344CB8AC3E}">
        <p14:creationId xmlns:p14="http://schemas.microsoft.com/office/powerpoint/2010/main" val="1497837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6" name="Immagine 5">
            <a:extLst>
              <a:ext uri="{FF2B5EF4-FFF2-40B4-BE49-F238E27FC236}">
                <a16:creationId xmlns:a16="http://schemas.microsoft.com/office/drawing/2014/main" id="{349FBDE0-9FBF-6253-1F56-E4E5AC9336EE}"/>
              </a:ext>
            </a:extLst>
          </p:cNvPr>
          <p:cNvPicPr>
            <a:picLocks noChangeAspect="1"/>
          </p:cNvPicPr>
          <p:nvPr/>
        </p:nvPicPr>
        <p:blipFill>
          <a:blip r:embed="rId6"/>
          <a:stretch>
            <a:fillRect/>
          </a:stretch>
        </p:blipFill>
        <p:spPr>
          <a:xfrm>
            <a:off x="1030690" y="1497448"/>
            <a:ext cx="6657640" cy="4238334"/>
          </a:xfrm>
          <a:prstGeom prst="rect">
            <a:avLst/>
          </a:prstGeom>
        </p:spPr>
      </p:pic>
      <p:sp>
        <p:nvSpPr>
          <p:cNvPr id="7" name="Google Shape;106;p2">
            <a:extLst>
              <a:ext uri="{FF2B5EF4-FFF2-40B4-BE49-F238E27FC236}">
                <a16:creationId xmlns:a16="http://schemas.microsoft.com/office/drawing/2014/main" id="{AB294B86-072C-46DE-7632-31649E124630}"/>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5651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6" name="Immagine 5">
            <a:extLst>
              <a:ext uri="{FF2B5EF4-FFF2-40B4-BE49-F238E27FC236}">
                <a16:creationId xmlns:a16="http://schemas.microsoft.com/office/drawing/2014/main" id="{349FBDE0-9FBF-6253-1F56-E4E5AC9336EE}"/>
              </a:ext>
            </a:extLst>
          </p:cNvPr>
          <p:cNvPicPr>
            <a:picLocks noChangeAspect="1"/>
          </p:cNvPicPr>
          <p:nvPr/>
        </p:nvPicPr>
        <p:blipFill rotWithShape="1">
          <a:blip r:embed="rId6"/>
          <a:srcRect r="669" b="59257"/>
          <a:stretch/>
        </p:blipFill>
        <p:spPr>
          <a:xfrm>
            <a:off x="1279941" y="1417595"/>
            <a:ext cx="6741840" cy="1760442"/>
          </a:xfrm>
          <a:prstGeom prst="rect">
            <a:avLst/>
          </a:prstGeom>
        </p:spPr>
      </p:pic>
      <p:pic>
        <p:nvPicPr>
          <p:cNvPr id="3" name="Immagine 2">
            <a:extLst>
              <a:ext uri="{FF2B5EF4-FFF2-40B4-BE49-F238E27FC236}">
                <a16:creationId xmlns:a16="http://schemas.microsoft.com/office/drawing/2014/main" id="{9E42C848-D92C-946D-999B-71212B1CD958}"/>
              </a:ext>
            </a:extLst>
          </p:cNvPr>
          <p:cNvPicPr>
            <a:picLocks noChangeAspect="1"/>
          </p:cNvPicPr>
          <p:nvPr/>
        </p:nvPicPr>
        <p:blipFill>
          <a:blip r:embed="rId7"/>
          <a:stretch>
            <a:fillRect/>
          </a:stretch>
        </p:blipFill>
        <p:spPr>
          <a:xfrm>
            <a:off x="1133917" y="3002024"/>
            <a:ext cx="6887864" cy="2873806"/>
          </a:xfrm>
          <a:prstGeom prst="rect">
            <a:avLst/>
          </a:prstGeom>
        </p:spPr>
      </p:pic>
      <p:sp>
        <p:nvSpPr>
          <p:cNvPr id="4" name="Google Shape;106;p2">
            <a:extLst>
              <a:ext uri="{FF2B5EF4-FFF2-40B4-BE49-F238E27FC236}">
                <a16:creationId xmlns:a16="http://schemas.microsoft.com/office/drawing/2014/main" id="{A869B5D5-F6FE-945A-93E8-68CC4FDDAF5F}"/>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4774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41180137-55E5-B9AF-1337-A954C608F8D3}"/>
              </a:ext>
            </a:extLst>
          </p:cNvPr>
          <p:cNvPicPr>
            <a:picLocks noChangeAspect="1"/>
          </p:cNvPicPr>
          <p:nvPr/>
        </p:nvPicPr>
        <p:blipFill rotWithShape="1">
          <a:blip r:embed="rId6"/>
          <a:srcRect r="2250" b="46529"/>
          <a:stretch/>
        </p:blipFill>
        <p:spPr>
          <a:xfrm>
            <a:off x="490350" y="1384157"/>
            <a:ext cx="7961214" cy="3993478"/>
          </a:xfrm>
          <a:prstGeom prst="rect">
            <a:avLst/>
          </a:prstGeom>
        </p:spPr>
      </p:pic>
      <p:sp>
        <p:nvSpPr>
          <p:cNvPr id="5" name="Google Shape;106;p2">
            <a:extLst>
              <a:ext uri="{FF2B5EF4-FFF2-40B4-BE49-F238E27FC236}">
                <a16:creationId xmlns:a16="http://schemas.microsoft.com/office/drawing/2014/main" id="{E4885AC1-E287-51DB-BBBE-340DBF96A94F}"/>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933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70D54487-CCAD-7931-244A-91E6084A9DF1}"/>
              </a:ext>
            </a:extLst>
          </p:cNvPr>
          <p:cNvPicPr>
            <a:picLocks noChangeAspect="1"/>
          </p:cNvPicPr>
          <p:nvPr/>
        </p:nvPicPr>
        <p:blipFill rotWithShape="1">
          <a:blip r:embed="rId6"/>
          <a:srcRect l="3488" t="53664"/>
          <a:stretch/>
        </p:blipFill>
        <p:spPr>
          <a:xfrm>
            <a:off x="713978" y="1618745"/>
            <a:ext cx="8223736" cy="3620509"/>
          </a:xfrm>
          <a:prstGeom prst="rect">
            <a:avLst/>
          </a:prstGeom>
        </p:spPr>
      </p:pic>
      <p:sp>
        <p:nvSpPr>
          <p:cNvPr id="5" name="Google Shape;106;p2">
            <a:extLst>
              <a:ext uri="{FF2B5EF4-FFF2-40B4-BE49-F238E27FC236}">
                <a16:creationId xmlns:a16="http://schemas.microsoft.com/office/drawing/2014/main" id="{285859C2-1662-3895-3D99-C5D32943876B}"/>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645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8C6A25D5-7261-8B42-3CC7-F1287AD8A8FC}"/>
              </a:ext>
            </a:extLst>
          </p:cNvPr>
          <p:cNvPicPr>
            <a:picLocks noChangeAspect="1"/>
          </p:cNvPicPr>
          <p:nvPr/>
        </p:nvPicPr>
        <p:blipFill rotWithShape="1">
          <a:blip r:embed="rId6"/>
          <a:srcRect r="478" b="74701"/>
          <a:stretch/>
        </p:blipFill>
        <p:spPr>
          <a:xfrm>
            <a:off x="225490" y="1417596"/>
            <a:ext cx="8637955" cy="743714"/>
          </a:xfrm>
          <a:prstGeom prst="rect">
            <a:avLst/>
          </a:prstGeom>
        </p:spPr>
      </p:pic>
      <p:sp>
        <p:nvSpPr>
          <p:cNvPr id="7" name="Google Shape;106;p2">
            <a:extLst>
              <a:ext uri="{FF2B5EF4-FFF2-40B4-BE49-F238E27FC236}">
                <a16:creationId xmlns:a16="http://schemas.microsoft.com/office/drawing/2014/main" id="{729B6D67-CA6D-EBB8-07C7-091964C2D331}"/>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9" name="CasellaDiTesto 8">
            <a:extLst>
              <a:ext uri="{FF2B5EF4-FFF2-40B4-BE49-F238E27FC236}">
                <a16:creationId xmlns:a16="http://schemas.microsoft.com/office/drawing/2014/main" id="{108CD345-92E4-6D3B-BBE2-261008C558BA}"/>
              </a:ext>
            </a:extLst>
          </p:cNvPr>
          <p:cNvSpPr txBox="1"/>
          <p:nvPr/>
        </p:nvSpPr>
        <p:spPr>
          <a:xfrm>
            <a:off x="3175418" y="2191227"/>
            <a:ext cx="5168482" cy="1169551"/>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It is essential to </a:t>
            </a:r>
            <a:r>
              <a:rPr lang="en-US" sz="1400" b="1" i="0" u="none" strike="noStrike" baseline="0" dirty="0">
                <a:solidFill>
                  <a:srgbClr val="000000"/>
                </a:solidFill>
                <a:latin typeface="Montserrat" panose="00000500000000000000" pitchFamily="2" charset="0"/>
              </a:rPr>
              <a:t>check the economic feasibility and sustainability of the project</a:t>
            </a:r>
            <a:r>
              <a:rPr lang="en-US" sz="1400" b="0" i="0" u="none" strike="noStrike" baseline="0" dirty="0">
                <a:solidFill>
                  <a:srgbClr val="000000"/>
                </a:solidFill>
                <a:latin typeface="Montserrat" panose="00000500000000000000" pitchFamily="2" charset="0"/>
              </a:rPr>
              <a:t>. Generally, attached to the call (or internally to it) are included the rules for preparing the budget (eligible costs, ceilings, etc.), indications of funding instalments. </a:t>
            </a:r>
            <a:endParaRPr lang="it-IT" dirty="0"/>
          </a:p>
        </p:txBody>
      </p:sp>
      <p:pic>
        <p:nvPicPr>
          <p:cNvPr id="11" name="Immagine 10">
            <a:extLst>
              <a:ext uri="{FF2B5EF4-FFF2-40B4-BE49-F238E27FC236}">
                <a16:creationId xmlns:a16="http://schemas.microsoft.com/office/drawing/2014/main" id="{53BA910F-D09A-7B67-A6D8-84E7DDC5EA28}"/>
              </a:ext>
            </a:extLst>
          </p:cNvPr>
          <p:cNvPicPr>
            <a:picLocks noChangeAspect="1"/>
          </p:cNvPicPr>
          <p:nvPr/>
        </p:nvPicPr>
        <p:blipFill>
          <a:blip r:embed="rId7"/>
          <a:stretch>
            <a:fillRect/>
          </a:stretch>
        </p:blipFill>
        <p:spPr>
          <a:xfrm>
            <a:off x="675572" y="2033393"/>
            <a:ext cx="2156647" cy="1379340"/>
          </a:xfrm>
          <a:prstGeom prst="rect">
            <a:avLst/>
          </a:prstGeom>
        </p:spPr>
      </p:pic>
      <p:sp>
        <p:nvSpPr>
          <p:cNvPr id="13" name="CasellaDiTesto 12">
            <a:extLst>
              <a:ext uri="{FF2B5EF4-FFF2-40B4-BE49-F238E27FC236}">
                <a16:creationId xmlns:a16="http://schemas.microsoft.com/office/drawing/2014/main" id="{438D14D0-E11B-3528-F27C-9108082BFFAD}"/>
              </a:ext>
            </a:extLst>
          </p:cNvPr>
          <p:cNvSpPr txBox="1"/>
          <p:nvPr/>
        </p:nvSpPr>
        <p:spPr>
          <a:xfrm>
            <a:off x="712636" y="3830936"/>
            <a:ext cx="7626081"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400" b="1" i="0" u="none" strike="noStrike" baseline="0" dirty="0">
                <a:solidFill>
                  <a:srgbClr val="000000"/>
                </a:solidFill>
                <a:latin typeface="Montserrat" panose="00000500000000000000" pitchFamily="2" charset="0"/>
              </a:rPr>
              <a:t>Once </a:t>
            </a:r>
            <a:r>
              <a:rPr lang="en-US" sz="1400" b="0" i="0" u="none" strike="noStrike" baseline="0" dirty="0">
                <a:solidFill>
                  <a:srgbClr val="000000"/>
                </a:solidFill>
                <a:latin typeface="Montserrat" panose="00000500000000000000" pitchFamily="2" charset="0"/>
              </a:rPr>
              <a:t>the timeline is also completed, </a:t>
            </a:r>
            <a:r>
              <a:rPr lang="en-US" sz="1400" b="1" i="0" u="none" strike="noStrike" baseline="0" dirty="0">
                <a:solidFill>
                  <a:srgbClr val="000000"/>
                </a:solidFill>
                <a:latin typeface="Montserrat" panose="00000500000000000000" pitchFamily="2" charset="0"/>
              </a:rPr>
              <a:t>a detailed specification and forecast of costs is made: the budget</a:t>
            </a:r>
            <a:r>
              <a:rPr lang="en-US" sz="1400" b="0" i="0" u="none" strike="noStrike" baseline="0" dirty="0">
                <a:solidFill>
                  <a:srgbClr val="000000"/>
                </a:solidFill>
                <a:latin typeface="Montserrat" panose="00000500000000000000" pitchFamily="2" charset="0"/>
              </a:rPr>
              <a:t>. </a:t>
            </a:r>
          </a:p>
          <a:p>
            <a:pPr algn="just"/>
            <a:endParaRPr lang="en-US" sz="1400" b="0" i="0" u="none" strike="noStrike" baseline="0" dirty="0">
              <a:solidFill>
                <a:srgbClr val="000000"/>
              </a:solidFill>
              <a:latin typeface="Montserrat" panose="00000500000000000000" pitchFamily="2" charset="0"/>
            </a:endParaRPr>
          </a:p>
          <a:p>
            <a:pPr algn="just"/>
            <a:r>
              <a:rPr lang="en-US" sz="1400" b="0" i="0" u="none" strike="noStrike" baseline="0" dirty="0">
                <a:solidFill>
                  <a:srgbClr val="000000"/>
                </a:solidFill>
                <a:latin typeface="Montserrat" panose="00000500000000000000" pitchFamily="2" charset="0"/>
              </a:rPr>
              <a:t>Each European call provides all the documents needed to fill out the expenditure tables. You should always stick to the official and provided templates and, in any case, constantly check for changes and updates. In addition, it is advisable to prepare an Excel sheet detailing each cost to be monitored constantly </a:t>
            </a:r>
            <a:endParaRPr lang="it-IT" dirty="0"/>
          </a:p>
        </p:txBody>
      </p:sp>
    </p:spTree>
    <p:extLst>
      <p:ext uri="{BB962C8B-B14F-4D97-AF65-F5344CB8AC3E}">
        <p14:creationId xmlns:p14="http://schemas.microsoft.com/office/powerpoint/2010/main" val="1526778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F0307729-F797-006D-AF28-FDADE2377435}"/>
              </a:ext>
            </a:extLst>
          </p:cNvPr>
          <p:cNvPicPr>
            <a:picLocks noChangeAspect="1"/>
          </p:cNvPicPr>
          <p:nvPr/>
        </p:nvPicPr>
        <p:blipFill>
          <a:blip r:embed="rId6"/>
          <a:stretch>
            <a:fillRect/>
          </a:stretch>
        </p:blipFill>
        <p:spPr>
          <a:xfrm>
            <a:off x="831353" y="1387115"/>
            <a:ext cx="7481292" cy="3990520"/>
          </a:xfrm>
          <a:prstGeom prst="rect">
            <a:avLst/>
          </a:prstGeom>
        </p:spPr>
      </p:pic>
      <p:sp>
        <p:nvSpPr>
          <p:cNvPr id="5" name="Google Shape;106;p2">
            <a:extLst>
              <a:ext uri="{FF2B5EF4-FFF2-40B4-BE49-F238E27FC236}">
                <a16:creationId xmlns:a16="http://schemas.microsoft.com/office/drawing/2014/main" id="{7F2245B8-3FEB-CBCA-1E89-5A67CE2BFD61}"/>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017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592917" y="1023665"/>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 EU4H-2023-PJ-01 Call for proposals to support access to medical devices for cross border health threats (HERA) (CP-g-23-13)  </a:t>
            </a:r>
            <a:endParaRPr lang="it-IT" sz="2400" b="1" dirty="0">
              <a:solidFill>
                <a:srgbClr val="007F8F"/>
              </a:solidFill>
              <a:latin typeface="Raleway"/>
            </a:endParaRPr>
          </a:p>
        </p:txBody>
      </p:sp>
      <p:pic>
        <p:nvPicPr>
          <p:cNvPr id="15" name="Immagine 14">
            <a:extLst>
              <a:ext uri="{FF2B5EF4-FFF2-40B4-BE49-F238E27FC236}">
                <a16:creationId xmlns:a16="http://schemas.microsoft.com/office/drawing/2014/main" id="{CC59591F-1C21-D26A-4AE5-867DA5742F12}"/>
              </a:ext>
            </a:extLst>
          </p:cNvPr>
          <p:cNvPicPr>
            <a:picLocks noChangeAspect="1"/>
          </p:cNvPicPr>
          <p:nvPr/>
        </p:nvPicPr>
        <p:blipFill>
          <a:blip r:embed="rId6"/>
          <a:stretch>
            <a:fillRect/>
          </a:stretch>
        </p:blipFill>
        <p:spPr>
          <a:xfrm>
            <a:off x="963361" y="2467480"/>
            <a:ext cx="6829196" cy="3435590"/>
          </a:xfrm>
          <a:prstGeom prst="rect">
            <a:avLst/>
          </a:prstGeom>
        </p:spPr>
      </p:pic>
      <p:sp>
        <p:nvSpPr>
          <p:cNvPr id="3" name="Connettore 2">
            <a:extLst>
              <a:ext uri="{FF2B5EF4-FFF2-40B4-BE49-F238E27FC236}">
                <a16:creationId xmlns:a16="http://schemas.microsoft.com/office/drawing/2014/main" id="{A498F655-0B02-85D4-A142-432C604583E3}"/>
              </a:ext>
            </a:extLst>
          </p:cNvPr>
          <p:cNvSpPr/>
          <p:nvPr/>
        </p:nvSpPr>
        <p:spPr>
          <a:xfrm>
            <a:off x="592917" y="2459001"/>
            <a:ext cx="248747" cy="25691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onnettore 3">
            <a:extLst>
              <a:ext uri="{FF2B5EF4-FFF2-40B4-BE49-F238E27FC236}">
                <a16:creationId xmlns:a16="http://schemas.microsoft.com/office/drawing/2014/main" id="{C63EF542-FF56-753A-D67A-F2C6036191A8}"/>
              </a:ext>
            </a:extLst>
          </p:cNvPr>
          <p:cNvSpPr/>
          <p:nvPr/>
        </p:nvSpPr>
        <p:spPr>
          <a:xfrm>
            <a:off x="551198" y="3820781"/>
            <a:ext cx="248747" cy="25691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nnettore 4">
            <a:extLst>
              <a:ext uri="{FF2B5EF4-FFF2-40B4-BE49-F238E27FC236}">
                <a16:creationId xmlns:a16="http://schemas.microsoft.com/office/drawing/2014/main" id="{13F42520-E9DB-50E5-8251-2930325437C3}"/>
              </a:ext>
            </a:extLst>
          </p:cNvPr>
          <p:cNvSpPr/>
          <p:nvPr/>
        </p:nvSpPr>
        <p:spPr>
          <a:xfrm>
            <a:off x="589923" y="5016425"/>
            <a:ext cx="248747" cy="25691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D7F49C10-D8C2-7F2A-CF52-117F1F060B83}"/>
              </a:ext>
            </a:extLst>
          </p:cNvPr>
          <p:cNvPicPr>
            <a:picLocks noChangeAspect="1"/>
          </p:cNvPicPr>
          <p:nvPr/>
        </p:nvPicPr>
        <p:blipFill rotWithShape="1">
          <a:blip r:embed="rId7"/>
          <a:srcRect l="18169" t="19256" r="18866" b="16871"/>
          <a:stretch/>
        </p:blipFill>
        <p:spPr>
          <a:xfrm>
            <a:off x="7570218" y="2316297"/>
            <a:ext cx="1349415" cy="1368862"/>
          </a:xfrm>
          <a:prstGeom prst="rect">
            <a:avLst/>
          </a:prstGeom>
        </p:spPr>
      </p:pic>
      <p:pic>
        <p:nvPicPr>
          <p:cNvPr id="6" name="Immagine 5">
            <a:extLst>
              <a:ext uri="{FF2B5EF4-FFF2-40B4-BE49-F238E27FC236}">
                <a16:creationId xmlns:a16="http://schemas.microsoft.com/office/drawing/2014/main" id="{D39AFAC9-053A-E45D-B1D3-8754DF02CCBF}"/>
              </a:ext>
            </a:extLst>
          </p:cNvPr>
          <p:cNvPicPr>
            <a:picLocks noChangeAspect="1"/>
          </p:cNvPicPr>
          <p:nvPr/>
        </p:nvPicPr>
        <p:blipFill rotWithShape="1">
          <a:blip r:embed="rId8"/>
          <a:srcRect l="31543" t="8895" r="29184"/>
          <a:stretch/>
        </p:blipFill>
        <p:spPr>
          <a:xfrm>
            <a:off x="7718552" y="3783256"/>
            <a:ext cx="1253344" cy="1934808"/>
          </a:xfrm>
          <a:prstGeom prst="rect">
            <a:avLst/>
          </a:prstGeom>
        </p:spPr>
      </p:pic>
    </p:spTree>
    <p:extLst>
      <p:ext uri="{BB962C8B-B14F-4D97-AF65-F5344CB8AC3E}">
        <p14:creationId xmlns:p14="http://schemas.microsoft.com/office/powerpoint/2010/main" val="1720797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4" name="Immagine 3">
            <a:extLst>
              <a:ext uri="{FF2B5EF4-FFF2-40B4-BE49-F238E27FC236}">
                <a16:creationId xmlns:a16="http://schemas.microsoft.com/office/drawing/2014/main" id="{BA0AFDC0-0BFB-1409-F2FE-2BD33FE20206}"/>
              </a:ext>
            </a:extLst>
          </p:cNvPr>
          <p:cNvPicPr>
            <a:picLocks noChangeAspect="1"/>
          </p:cNvPicPr>
          <p:nvPr/>
        </p:nvPicPr>
        <p:blipFill rotWithShape="1">
          <a:blip r:embed="rId6"/>
          <a:srcRect r="2243" b="83736"/>
          <a:stretch/>
        </p:blipFill>
        <p:spPr>
          <a:xfrm>
            <a:off x="-1" y="1404893"/>
            <a:ext cx="7980219" cy="725243"/>
          </a:xfrm>
          <a:prstGeom prst="rect">
            <a:avLst/>
          </a:prstGeom>
        </p:spPr>
      </p:pic>
      <p:sp>
        <p:nvSpPr>
          <p:cNvPr id="5" name="Google Shape;106;p2">
            <a:extLst>
              <a:ext uri="{FF2B5EF4-FFF2-40B4-BE49-F238E27FC236}">
                <a16:creationId xmlns:a16="http://schemas.microsoft.com/office/drawing/2014/main" id="{39FC04CE-9538-87BE-AE48-82B3EC2DB4BF}"/>
              </a:ext>
            </a:extLst>
          </p:cNvPr>
          <p:cNvSpPr txBox="1"/>
          <p:nvPr/>
        </p:nvSpPr>
        <p:spPr>
          <a:xfrm>
            <a:off x="490350" y="583160"/>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How to design a project</a:t>
            </a:r>
            <a:endParaRPr sz="1100" b="1" i="0" u="none" strike="noStrike" cap="none" dirty="0">
              <a:solidFill>
                <a:schemeClr val="dk1"/>
              </a:solidFill>
              <a:latin typeface="Arial"/>
              <a:ea typeface="Arial"/>
              <a:cs typeface="Arial"/>
              <a:sym typeface="Arial"/>
            </a:endParaRPr>
          </a:p>
        </p:txBody>
      </p:sp>
      <p:sp>
        <p:nvSpPr>
          <p:cNvPr id="7" name="CasellaDiTesto 6">
            <a:extLst>
              <a:ext uri="{FF2B5EF4-FFF2-40B4-BE49-F238E27FC236}">
                <a16:creationId xmlns:a16="http://schemas.microsoft.com/office/drawing/2014/main" id="{F3F23388-6667-AD1F-D9BE-ED5CD44AE2F5}"/>
              </a:ext>
            </a:extLst>
          </p:cNvPr>
          <p:cNvSpPr txBox="1"/>
          <p:nvPr/>
        </p:nvSpPr>
        <p:spPr>
          <a:xfrm>
            <a:off x="601660" y="1818427"/>
            <a:ext cx="7191522" cy="4001095"/>
          </a:xfrm>
          <a:prstGeom prst="rect">
            <a:avLst/>
          </a:prstGeom>
          <a:noFill/>
        </p:spPr>
        <p:txBody>
          <a:bodyPr wrap="square">
            <a:spAutoFit/>
          </a:bodyPr>
          <a:lstStyle/>
          <a:p>
            <a:pPr algn="just"/>
            <a:endParaRPr lang="it-IT" sz="1600" b="0" i="0" u="none" strike="noStrike" baseline="0" dirty="0">
              <a:solidFill>
                <a:srgbClr val="000000"/>
              </a:solidFill>
              <a:latin typeface="Montserrat" panose="00000500000000000000" pitchFamily="2" charset="0"/>
            </a:endParaRPr>
          </a:p>
          <a:p>
            <a:pPr algn="just"/>
            <a:r>
              <a:rPr lang="en-US" i="1" dirty="0">
                <a:latin typeface="Montserrat" panose="00000500000000000000" pitchFamily="2" charset="0"/>
              </a:rPr>
              <a:t>1. </a:t>
            </a:r>
            <a:r>
              <a:rPr lang="en-US" sz="1400" b="1" i="1" u="none" strike="noStrike" baseline="0" dirty="0">
                <a:solidFill>
                  <a:srgbClr val="C0504D"/>
                </a:solidFill>
                <a:latin typeface="Montserrat" panose="00000500000000000000" pitchFamily="2" charset="0"/>
              </a:rPr>
              <a:t>The project coordinator is never alone</a:t>
            </a:r>
            <a:r>
              <a:rPr lang="en-US" sz="1400" b="0" i="1" u="none" strike="noStrike" baseline="0" dirty="0">
                <a:solidFill>
                  <a:srgbClr val="000000"/>
                </a:solidFill>
                <a:latin typeface="Montserrat" panose="00000500000000000000" pitchFamily="2" charset="0"/>
              </a:rPr>
              <a:t>; it is important to involve all possible and interested parties in the development of the project idea.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2. </a:t>
            </a:r>
            <a:r>
              <a:rPr lang="en-US" sz="1400" b="1" i="1" u="none" strike="noStrike" baseline="0" dirty="0">
                <a:solidFill>
                  <a:srgbClr val="C0504D"/>
                </a:solidFill>
                <a:latin typeface="Montserrat" panose="00000500000000000000" pitchFamily="2" charset="0"/>
              </a:rPr>
              <a:t>Carefully read all provided and existing documentation, </a:t>
            </a:r>
            <a:r>
              <a:rPr lang="en-US" sz="1400" b="0" i="1" u="none" strike="noStrike" baseline="0" dirty="0">
                <a:solidFill>
                  <a:srgbClr val="000000"/>
                </a:solidFill>
                <a:latin typeface="Montserrat" panose="00000500000000000000" pitchFamily="2" charset="0"/>
              </a:rPr>
              <a:t>including FAQs</a:t>
            </a:r>
            <a:r>
              <a:rPr lang="en-US" sz="1400" b="1" i="1" u="none" strike="noStrike" baseline="0" dirty="0">
                <a:solidFill>
                  <a:srgbClr val="C0504D"/>
                </a:solidFill>
                <a:latin typeface="Montserrat" panose="00000500000000000000" pitchFamily="2" charset="0"/>
              </a:rPr>
              <a:t>.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3. Propose the most qualified partner (institutionally or technically) for </a:t>
            </a:r>
            <a:r>
              <a:rPr lang="en-US" sz="1400" b="1" i="1" u="none" strike="noStrike" baseline="0" dirty="0">
                <a:solidFill>
                  <a:srgbClr val="C0504D"/>
                </a:solidFill>
                <a:latin typeface="Montserrat" panose="00000500000000000000" pitchFamily="2" charset="0"/>
              </a:rPr>
              <a:t>coordination</a:t>
            </a:r>
            <a:r>
              <a:rPr lang="en-US" sz="1400" b="0" i="1" u="none" strike="noStrike" baseline="0" dirty="0">
                <a:solidFill>
                  <a:srgbClr val="000000"/>
                </a:solidFill>
                <a:latin typeface="Montserrat" panose="00000500000000000000" pitchFamily="2" charset="0"/>
              </a:rPr>
              <a:t>.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4. Comply with the </a:t>
            </a:r>
            <a:r>
              <a:rPr lang="en-US" sz="1400" b="1" i="1" u="none" strike="noStrike" baseline="0" dirty="0">
                <a:solidFill>
                  <a:srgbClr val="C0504D"/>
                </a:solidFill>
                <a:latin typeface="Montserrat" panose="00000500000000000000" pitchFamily="2" charset="0"/>
              </a:rPr>
              <a:t>directions on the template</a:t>
            </a:r>
            <a:r>
              <a:rPr lang="en-US" sz="1400" b="0" i="1" u="none" strike="noStrike" baseline="0" dirty="0">
                <a:solidFill>
                  <a:srgbClr val="000000"/>
                </a:solidFill>
                <a:latin typeface="Montserrat" panose="00000500000000000000" pitchFamily="2" charset="0"/>
              </a:rPr>
              <a:t>.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5. The proposal must be created/thought out to </a:t>
            </a:r>
            <a:r>
              <a:rPr lang="en-US" sz="1400" b="1" i="1" u="none" strike="noStrike" baseline="0" dirty="0">
                <a:solidFill>
                  <a:srgbClr val="C0504D"/>
                </a:solidFill>
                <a:latin typeface="Montserrat" panose="00000500000000000000" pitchFamily="2" charset="0"/>
              </a:rPr>
              <a:t>solve the stated problems and needs expressed </a:t>
            </a:r>
            <a:r>
              <a:rPr lang="en-US" sz="1400" b="0" i="1" u="none" strike="noStrike" baseline="0" dirty="0">
                <a:solidFill>
                  <a:srgbClr val="000000"/>
                </a:solidFill>
                <a:latin typeface="Montserrat" panose="00000500000000000000" pitchFamily="2" charset="0"/>
              </a:rPr>
              <a:t>(not to seek funding).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6. </a:t>
            </a:r>
            <a:r>
              <a:rPr lang="en-US" sz="1400" b="1" i="1" u="none" strike="noStrike" baseline="0" dirty="0">
                <a:solidFill>
                  <a:srgbClr val="C0504D"/>
                </a:solidFill>
                <a:latin typeface="Montserrat" panose="00000500000000000000" pitchFamily="2" charset="0"/>
              </a:rPr>
              <a:t>Writing with readability and evaluation in mind </a:t>
            </a:r>
            <a:r>
              <a:rPr lang="en-US" sz="1400" b="0" i="1" u="none" strike="noStrike" baseline="0" dirty="0">
                <a:solidFill>
                  <a:srgbClr val="000000"/>
                </a:solidFill>
                <a:latin typeface="Montserrat" panose="00000500000000000000" pitchFamily="2" charset="0"/>
              </a:rPr>
              <a:t>(detailed but concise, realistic and not contrived; clear and organized writing (with highlights, diagrams, charts envisaged by the form).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7. Provide a logical, correct, attention-grabbing </a:t>
            </a:r>
            <a:r>
              <a:rPr lang="en-US" sz="1400" b="1" i="1" u="none" strike="noStrike" baseline="0" dirty="0">
                <a:solidFill>
                  <a:srgbClr val="C0504D"/>
                </a:solidFill>
                <a:latin typeface="Montserrat" panose="00000500000000000000" pitchFamily="2" charset="0"/>
              </a:rPr>
              <a:t>summary</a:t>
            </a:r>
            <a:r>
              <a:rPr lang="en-US" sz="1400" b="0" i="1" u="none" strike="noStrike" baseline="0" dirty="0">
                <a:solidFill>
                  <a:srgbClr val="000000"/>
                </a:solidFill>
                <a:latin typeface="Montserrat" panose="00000500000000000000" pitchFamily="2" charset="0"/>
              </a:rPr>
              <a:t>. Focus on assessment criteria (e.g., read the individual assessment form used by evaluators). </a:t>
            </a:r>
            <a:endParaRPr lang="en-US" sz="1400" b="0" i="0" u="none" strike="noStrike" baseline="0" dirty="0">
              <a:solidFill>
                <a:srgbClr val="000000"/>
              </a:solidFill>
              <a:latin typeface="Montserrat" panose="00000500000000000000" pitchFamily="2" charset="0"/>
            </a:endParaRPr>
          </a:p>
          <a:p>
            <a:pPr algn="just"/>
            <a:r>
              <a:rPr lang="en-US" sz="1400" b="0" i="1" u="none" strike="noStrike" baseline="0" dirty="0">
                <a:solidFill>
                  <a:srgbClr val="000000"/>
                </a:solidFill>
                <a:latin typeface="Montserrat" panose="00000500000000000000" pitchFamily="2" charset="0"/>
              </a:rPr>
              <a:t>8. </a:t>
            </a:r>
            <a:r>
              <a:rPr lang="en-US" sz="1400" b="1" i="1" u="none" strike="noStrike" baseline="0" dirty="0">
                <a:solidFill>
                  <a:srgbClr val="C0504D"/>
                </a:solidFill>
                <a:latin typeface="Montserrat" panose="00000500000000000000" pitchFamily="2" charset="0"/>
              </a:rPr>
              <a:t>Have someone who was not involved in drafting it read the project </a:t>
            </a:r>
            <a:r>
              <a:rPr lang="en-US" sz="1400" b="0" i="1" u="none" strike="noStrike" baseline="0" dirty="0">
                <a:solidFill>
                  <a:srgbClr val="000000"/>
                </a:solidFill>
                <a:latin typeface="Montserrat" panose="00000500000000000000" pitchFamily="2" charset="0"/>
              </a:rPr>
              <a:t>and, if they think that it is "complicated," unclear, and poorly written, then you should carefully consider reformulating the project proposal </a:t>
            </a:r>
            <a:endParaRPr lang="en-US" sz="1400" b="0" i="0" u="none" strike="noStrike" baseline="0"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896735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545308" y="2817207"/>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Tips</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174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Workflow</a:t>
            </a:r>
            <a:endParaRPr sz="1100" b="1" i="0" u="none" strike="noStrike" cap="none" dirty="0">
              <a:solidFill>
                <a:schemeClr val="dk1"/>
              </a:solidFill>
              <a:latin typeface="Arial"/>
              <a:ea typeface="Arial"/>
              <a:cs typeface="Arial"/>
              <a:sym typeface="Arial"/>
            </a:endParaRPr>
          </a:p>
        </p:txBody>
      </p:sp>
      <p:pic>
        <p:nvPicPr>
          <p:cNvPr id="3" name="Immagine 2">
            <a:extLst>
              <a:ext uri="{FF2B5EF4-FFF2-40B4-BE49-F238E27FC236}">
                <a16:creationId xmlns:a16="http://schemas.microsoft.com/office/drawing/2014/main" id="{FC099B25-930E-E24B-113A-4B3512293B82}"/>
              </a:ext>
            </a:extLst>
          </p:cNvPr>
          <p:cNvPicPr>
            <a:picLocks noChangeAspect="1"/>
          </p:cNvPicPr>
          <p:nvPr/>
        </p:nvPicPr>
        <p:blipFill rotWithShape="1">
          <a:blip r:embed="rId6"/>
          <a:srcRect l="1164" t="21962" r="369" b="15411"/>
          <a:stretch/>
        </p:blipFill>
        <p:spPr>
          <a:xfrm>
            <a:off x="126668" y="1901536"/>
            <a:ext cx="8673720" cy="3054927"/>
          </a:xfrm>
          <a:prstGeom prst="rect">
            <a:avLst/>
          </a:prstGeom>
        </p:spPr>
      </p:pic>
    </p:spTree>
    <p:extLst>
      <p:ext uri="{BB962C8B-B14F-4D97-AF65-F5344CB8AC3E}">
        <p14:creationId xmlns:p14="http://schemas.microsoft.com/office/powerpoint/2010/main" val="15795178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Procedure</a:t>
            </a:r>
            <a:endParaRPr sz="1100" b="1" i="0" u="none" strike="noStrike" cap="none" dirty="0">
              <a:solidFill>
                <a:schemeClr val="dk1"/>
              </a:solidFill>
              <a:latin typeface="Arial"/>
              <a:ea typeface="Arial"/>
              <a:cs typeface="Arial"/>
              <a:sym typeface="Arial"/>
            </a:endParaRPr>
          </a:p>
        </p:txBody>
      </p:sp>
      <p:pic>
        <p:nvPicPr>
          <p:cNvPr id="3" name="Immagine 2">
            <a:extLst>
              <a:ext uri="{FF2B5EF4-FFF2-40B4-BE49-F238E27FC236}">
                <a16:creationId xmlns:a16="http://schemas.microsoft.com/office/drawing/2014/main" id="{8D750C5F-1902-FE2E-D9AD-AAB6A0098B16}"/>
              </a:ext>
            </a:extLst>
          </p:cNvPr>
          <p:cNvPicPr>
            <a:picLocks noChangeAspect="1"/>
          </p:cNvPicPr>
          <p:nvPr/>
        </p:nvPicPr>
        <p:blipFill>
          <a:blip r:embed="rId6"/>
          <a:stretch>
            <a:fillRect/>
          </a:stretch>
        </p:blipFill>
        <p:spPr>
          <a:xfrm>
            <a:off x="0" y="2333368"/>
            <a:ext cx="7263744" cy="1891235"/>
          </a:xfrm>
          <a:prstGeom prst="rect">
            <a:avLst/>
          </a:prstGeom>
        </p:spPr>
      </p:pic>
      <p:pic>
        <p:nvPicPr>
          <p:cNvPr id="5" name="Immagine 4">
            <a:extLst>
              <a:ext uri="{FF2B5EF4-FFF2-40B4-BE49-F238E27FC236}">
                <a16:creationId xmlns:a16="http://schemas.microsoft.com/office/drawing/2014/main" id="{3974CA1E-D19E-6B37-D008-CD3D0482120C}"/>
              </a:ext>
            </a:extLst>
          </p:cNvPr>
          <p:cNvPicPr>
            <a:picLocks noChangeAspect="1"/>
          </p:cNvPicPr>
          <p:nvPr/>
        </p:nvPicPr>
        <p:blipFill>
          <a:blip r:embed="rId7"/>
          <a:stretch>
            <a:fillRect/>
          </a:stretch>
        </p:blipFill>
        <p:spPr>
          <a:xfrm>
            <a:off x="7023574" y="2212185"/>
            <a:ext cx="2021402" cy="2012418"/>
          </a:xfrm>
          <a:prstGeom prst="rect">
            <a:avLst/>
          </a:prstGeom>
        </p:spPr>
      </p:pic>
    </p:spTree>
    <p:extLst>
      <p:ext uri="{BB962C8B-B14F-4D97-AF65-F5344CB8AC3E}">
        <p14:creationId xmlns:p14="http://schemas.microsoft.com/office/powerpoint/2010/main" val="2519348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grpSp>
        <p:nvGrpSpPr>
          <p:cNvPr id="2" name="Google Shape;572;p5">
            <a:extLst>
              <a:ext uri="{FF2B5EF4-FFF2-40B4-BE49-F238E27FC236}">
                <a16:creationId xmlns:a16="http://schemas.microsoft.com/office/drawing/2014/main" id="{9EBE6524-43BC-14F5-8118-C71535C85E3F}"/>
              </a:ext>
            </a:extLst>
          </p:cNvPr>
          <p:cNvGrpSpPr/>
          <p:nvPr/>
        </p:nvGrpSpPr>
        <p:grpSpPr>
          <a:xfrm>
            <a:off x="228600" y="2246566"/>
            <a:ext cx="8667750" cy="1242536"/>
            <a:chOff x="304800" y="1852422"/>
            <a:chExt cx="11557000" cy="1656714"/>
          </a:xfrm>
        </p:grpSpPr>
        <p:sp>
          <p:nvSpPr>
            <p:cNvPr id="3" name="Google Shape;573;p5">
              <a:extLst>
                <a:ext uri="{FF2B5EF4-FFF2-40B4-BE49-F238E27FC236}">
                  <a16:creationId xmlns:a16="http://schemas.microsoft.com/office/drawing/2014/main" id="{4E7C9AD2-89B5-AB83-21F7-4766BE2F93E9}"/>
                </a:ext>
              </a:extLst>
            </p:cNvPr>
            <p:cNvSpPr/>
            <p:nvPr/>
          </p:nvSpPr>
          <p:spPr>
            <a:xfrm>
              <a:off x="304800" y="2387345"/>
              <a:ext cx="11557000" cy="813435"/>
            </a:xfrm>
            <a:custGeom>
              <a:avLst/>
              <a:gdLst/>
              <a:ahLst/>
              <a:cxnLst/>
              <a:rect l="l" t="t" r="r" b="b"/>
              <a:pathLst>
                <a:path w="11557000" h="813435" extrusionOk="0">
                  <a:moveTo>
                    <a:pt x="11149965" y="0"/>
                  </a:moveTo>
                  <a:lnTo>
                    <a:pt x="11149965" y="203200"/>
                  </a:lnTo>
                  <a:lnTo>
                    <a:pt x="0" y="203200"/>
                  </a:lnTo>
                  <a:lnTo>
                    <a:pt x="0" y="609726"/>
                  </a:lnTo>
                  <a:lnTo>
                    <a:pt x="11149965" y="609726"/>
                  </a:lnTo>
                  <a:lnTo>
                    <a:pt x="11149965" y="813053"/>
                  </a:lnTo>
                  <a:lnTo>
                    <a:pt x="11556492" y="406526"/>
                  </a:lnTo>
                  <a:lnTo>
                    <a:pt x="11149965" y="0"/>
                  </a:lnTo>
                  <a:close/>
                </a:path>
              </a:pathLst>
            </a:custGeom>
            <a:solidFill>
              <a:srgbClr val="D9D9D9"/>
            </a:solidFill>
            <a:ln>
              <a:noFill/>
            </a:ln>
          </p:spPr>
          <p:txBody>
            <a:bodyPr spcFirstLastPara="1" wrap="square" lIns="0" tIns="0" rIns="0" bIns="0" anchor="t" anchorCtr="0">
              <a:noAutofit/>
            </a:bodyPr>
            <a:lstStyle/>
            <a:p>
              <a:endParaRPr sz="1350"/>
            </a:p>
          </p:txBody>
        </p:sp>
        <p:sp>
          <p:nvSpPr>
            <p:cNvPr id="4" name="Google Shape;574;p5">
              <a:extLst>
                <a:ext uri="{FF2B5EF4-FFF2-40B4-BE49-F238E27FC236}">
                  <a16:creationId xmlns:a16="http://schemas.microsoft.com/office/drawing/2014/main" id="{0D4D5CF6-F238-EC68-5C61-775B77EDDDC7}"/>
                </a:ext>
              </a:extLst>
            </p:cNvPr>
            <p:cNvSpPr/>
            <p:nvPr/>
          </p:nvSpPr>
          <p:spPr>
            <a:xfrm>
              <a:off x="2905505" y="1852422"/>
              <a:ext cx="1656080" cy="1656714"/>
            </a:xfrm>
            <a:custGeom>
              <a:avLst/>
              <a:gdLst/>
              <a:ahLst/>
              <a:cxnLst/>
              <a:rect l="l" t="t" r="r" b="b"/>
              <a:pathLst>
                <a:path w="1656079" h="1656714" extrusionOk="0">
                  <a:moveTo>
                    <a:pt x="827913" y="0"/>
                  </a:moveTo>
                  <a:lnTo>
                    <a:pt x="779271" y="1406"/>
                  </a:lnTo>
                  <a:lnTo>
                    <a:pt x="731368" y="5572"/>
                  </a:lnTo>
                  <a:lnTo>
                    <a:pt x="684283" y="12421"/>
                  </a:lnTo>
                  <a:lnTo>
                    <a:pt x="638093" y="21875"/>
                  </a:lnTo>
                  <a:lnTo>
                    <a:pt x="592876" y="33857"/>
                  </a:lnTo>
                  <a:lnTo>
                    <a:pt x="548709" y="48288"/>
                  </a:lnTo>
                  <a:lnTo>
                    <a:pt x="505670" y="65091"/>
                  </a:lnTo>
                  <a:lnTo>
                    <a:pt x="463836" y="84188"/>
                  </a:lnTo>
                  <a:lnTo>
                    <a:pt x="423286" y="105502"/>
                  </a:lnTo>
                  <a:lnTo>
                    <a:pt x="384097" y="128955"/>
                  </a:lnTo>
                  <a:lnTo>
                    <a:pt x="346347" y="154469"/>
                  </a:lnTo>
                  <a:lnTo>
                    <a:pt x="310114" y="181966"/>
                  </a:lnTo>
                  <a:lnTo>
                    <a:pt x="275474" y="211370"/>
                  </a:lnTo>
                  <a:lnTo>
                    <a:pt x="242506" y="242601"/>
                  </a:lnTo>
                  <a:lnTo>
                    <a:pt x="211288" y="275583"/>
                  </a:lnTo>
                  <a:lnTo>
                    <a:pt x="181896" y="310238"/>
                  </a:lnTo>
                  <a:lnTo>
                    <a:pt x="154410" y="346488"/>
                  </a:lnTo>
                  <a:lnTo>
                    <a:pt x="128906" y="384255"/>
                  </a:lnTo>
                  <a:lnTo>
                    <a:pt x="105463" y="423462"/>
                  </a:lnTo>
                  <a:lnTo>
                    <a:pt x="84157" y="464031"/>
                  </a:lnTo>
                  <a:lnTo>
                    <a:pt x="65067" y="505884"/>
                  </a:lnTo>
                  <a:lnTo>
                    <a:pt x="48270" y="548944"/>
                  </a:lnTo>
                  <a:lnTo>
                    <a:pt x="33845" y="593133"/>
                  </a:lnTo>
                  <a:lnTo>
                    <a:pt x="21868" y="638373"/>
                  </a:lnTo>
                  <a:lnTo>
                    <a:pt x="12417" y="684587"/>
                  </a:lnTo>
                  <a:lnTo>
                    <a:pt x="5570" y="731697"/>
                  </a:lnTo>
                  <a:lnTo>
                    <a:pt x="1405" y="779625"/>
                  </a:lnTo>
                  <a:lnTo>
                    <a:pt x="0" y="828293"/>
                  </a:lnTo>
                  <a:lnTo>
                    <a:pt x="1405" y="876962"/>
                  </a:lnTo>
                  <a:lnTo>
                    <a:pt x="5570" y="924890"/>
                  </a:lnTo>
                  <a:lnTo>
                    <a:pt x="12417" y="972000"/>
                  </a:lnTo>
                  <a:lnTo>
                    <a:pt x="21868" y="1018214"/>
                  </a:lnTo>
                  <a:lnTo>
                    <a:pt x="33845" y="1063454"/>
                  </a:lnTo>
                  <a:lnTo>
                    <a:pt x="48270" y="1107643"/>
                  </a:lnTo>
                  <a:lnTo>
                    <a:pt x="65067" y="1150703"/>
                  </a:lnTo>
                  <a:lnTo>
                    <a:pt x="84157" y="1192556"/>
                  </a:lnTo>
                  <a:lnTo>
                    <a:pt x="105463" y="1233125"/>
                  </a:lnTo>
                  <a:lnTo>
                    <a:pt x="128906" y="1272332"/>
                  </a:lnTo>
                  <a:lnTo>
                    <a:pt x="154410" y="1310099"/>
                  </a:lnTo>
                  <a:lnTo>
                    <a:pt x="181896" y="1346349"/>
                  </a:lnTo>
                  <a:lnTo>
                    <a:pt x="211288" y="1381004"/>
                  </a:lnTo>
                  <a:lnTo>
                    <a:pt x="242506" y="1413986"/>
                  </a:lnTo>
                  <a:lnTo>
                    <a:pt x="275474" y="1445217"/>
                  </a:lnTo>
                  <a:lnTo>
                    <a:pt x="310114" y="1474621"/>
                  </a:lnTo>
                  <a:lnTo>
                    <a:pt x="346347" y="1502118"/>
                  </a:lnTo>
                  <a:lnTo>
                    <a:pt x="384097" y="1527632"/>
                  </a:lnTo>
                  <a:lnTo>
                    <a:pt x="423286" y="1551085"/>
                  </a:lnTo>
                  <a:lnTo>
                    <a:pt x="463836" y="1572399"/>
                  </a:lnTo>
                  <a:lnTo>
                    <a:pt x="505670" y="1591496"/>
                  </a:lnTo>
                  <a:lnTo>
                    <a:pt x="548709" y="1608299"/>
                  </a:lnTo>
                  <a:lnTo>
                    <a:pt x="592876" y="1622730"/>
                  </a:lnTo>
                  <a:lnTo>
                    <a:pt x="638093" y="1634712"/>
                  </a:lnTo>
                  <a:lnTo>
                    <a:pt x="684283" y="1644166"/>
                  </a:lnTo>
                  <a:lnTo>
                    <a:pt x="731368" y="1651015"/>
                  </a:lnTo>
                  <a:lnTo>
                    <a:pt x="779271" y="1655181"/>
                  </a:lnTo>
                  <a:lnTo>
                    <a:pt x="827913" y="1656588"/>
                  </a:lnTo>
                  <a:lnTo>
                    <a:pt x="876554" y="1655181"/>
                  </a:lnTo>
                  <a:lnTo>
                    <a:pt x="924457" y="1651015"/>
                  </a:lnTo>
                  <a:lnTo>
                    <a:pt x="971542" y="1644166"/>
                  </a:lnTo>
                  <a:lnTo>
                    <a:pt x="1017732" y="1634712"/>
                  </a:lnTo>
                  <a:lnTo>
                    <a:pt x="1062949" y="1622730"/>
                  </a:lnTo>
                  <a:lnTo>
                    <a:pt x="1107116" y="1608299"/>
                  </a:lnTo>
                  <a:lnTo>
                    <a:pt x="1150155" y="1591496"/>
                  </a:lnTo>
                  <a:lnTo>
                    <a:pt x="1191989" y="1572399"/>
                  </a:lnTo>
                  <a:lnTo>
                    <a:pt x="1232539" y="1551085"/>
                  </a:lnTo>
                  <a:lnTo>
                    <a:pt x="1271728" y="1527632"/>
                  </a:lnTo>
                  <a:lnTo>
                    <a:pt x="1309478" y="1502118"/>
                  </a:lnTo>
                  <a:lnTo>
                    <a:pt x="1345711" y="1474621"/>
                  </a:lnTo>
                  <a:lnTo>
                    <a:pt x="1380351" y="1445217"/>
                  </a:lnTo>
                  <a:lnTo>
                    <a:pt x="1413319" y="1413986"/>
                  </a:lnTo>
                  <a:lnTo>
                    <a:pt x="1444537" y="1381004"/>
                  </a:lnTo>
                  <a:lnTo>
                    <a:pt x="1473929" y="1346349"/>
                  </a:lnTo>
                  <a:lnTo>
                    <a:pt x="1501415" y="1310099"/>
                  </a:lnTo>
                  <a:lnTo>
                    <a:pt x="1526919" y="1272332"/>
                  </a:lnTo>
                  <a:lnTo>
                    <a:pt x="1550362" y="1233125"/>
                  </a:lnTo>
                  <a:lnTo>
                    <a:pt x="1571668" y="1192556"/>
                  </a:lnTo>
                  <a:lnTo>
                    <a:pt x="1590758" y="1150703"/>
                  </a:lnTo>
                  <a:lnTo>
                    <a:pt x="1607555" y="1107643"/>
                  </a:lnTo>
                  <a:lnTo>
                    <a:pt x="1621980" y="1063454"/>
                  </a:lnTo>
                  <a:lnTo>
                    <a:pt x="1633957" y="1018214"/>
                  </a:lnTo>
                  <a:lnTo>
                    <a:pt x="1643408" y="972000"/>
                  </a:lnTo>
                  <a:lnTo>
                    <a:pt x="1650255" y="924890"/>
                  </a:lnTo>
                  <a:lnTo>
                    <a:pt x="1654420" y="876962"/>
                  </a:lnTo>
                  <a:lnTo>
                    <a:pt x="1655826" y="828293"/>
                  </a:lnTo>
                  <a:lnTo>
                    <a:pt x="1654420" y="779625"/>
                  </a:lnTo>
                  <a:lnTo>
                    <a:pt x="1650255" y="731697"/>
                  </a:lnTo>
                  <a:lnTo>
                    <a:pt x="1643408" y="684587"/>
                  </a:lnTo>
                  <a:lnTo>
                    <a:pt x="1633957" y="638373"/>
                  </a:lnTo>
                  <a:lnTo>
                    <a:pt x="1621980" y="593133"/>
                  </a:lnTo>
                  <a:lnTo>
                    <a:pt x="1607555" y="548944"/>
                  </a:lnTo>
                  <a:lnTo>
                    <a:pt x="1590758" y="505884"/>
                  </a:lnTo>
                  <a:lnTo>
                    <a:pt x="1571668" y="464031"/>
                  </a:lnTo>
                  <a:lnTo>
                    <a:pt x="1550362" y="423462"/>
                  </a:lnTo>
                  <a:lnTo>
                    <a:pt x="1526919" y="384255"/>
                  </a:lnTo>
                  <a:lnTo>
                    <a:pt x="1501415" y="346488"/>
                  </a:lnTo>
                  <a:lnTo>
                    <a:pt x="1473929" y="310238"/>
                  </a:lnTo>
                  <a:lnTo>
                    <a:pt x="1444537" y="275583"/>
                  </a:lnTo>
                  <a:lnTo>
                    <a:pt x="1413319" y="242601"/>
                  </a:lnTo>
                  <a:lnTo>
                    <a:pt x="1380351" y="211370"/>
                  </a:lnTo>
                  <a:lnTo>
                    <a:pt x="1345711" y="181966"/>
                  </a:lnTo>
                  <a:lnTo>
                    <a:pt x="1309478" y="154469"/>
                  </a:lnTo>
                  <a:lnTo>
                    <a:pt x="1271728" y="128955"/>
                  </a:lnTo>
                  <a:lnTo>
                    <a:pt x="1232539" y="105502"/>
                  </a:lnTo>
                  <a:lnTo>
                    <a:pt x="1191989" y="84188"/>
                  </a:lnTo>
                  <a:lnTo>
                    <a:pt x="1150155" y="65091"/>
                  </a:lnTo>
                  <a:lnTo>
                    <a:pt x="1107116" y="48288"/>
                  </a:lnTo>
                  <a:lnTo>
                    <a:pt x="1062949" y="33857"/>
                  </a:lnTo>
                  <a:lnTo>
                    <a:pt x="1017732" y="21875"/>
                  </a:lnTo>
                  <a:lnTo>
                    <a:pt x="971542" y="12421"/>
                  </a:lnTo>
                  <a:lnTo>
                    <a:pt x="924457" y="5572"/>
                  </a:lnTo>
                  <a:lnTo>
                    <a:pt x="876554" y="1406"/>
                  </a:lnTo>
                  <a:lnTo>
                    <a:pt x="827913" y="0"/>
                  </a:lnTo>
                  <a:close/>
                </a:path>
              </a:pathLst>
            </a:custGeom>
            <a:solidFill>
              <a:srgbClr val="AFD10D"/>
            </a:solidFill>
            <a:ln>
              <a:noFill/>
            </a:ln>
          </p:spPr>
          <p:txBody>
            <a:bodyPr spcFirstLastPara="1" wrap="square" lIns="0" tIns="0" rIns="0" bIns="0" anchor="t" anchorCtr="0">
              <a:noAutofit/>
            </a:bodyPr>
            <a:lstStyle/>
            <a:p>
              <a:endParaRPr sz="1350"/>
            </a:p>
          </p:txBody>
        </p:sp>
      </p:grpSp>
      <p:sp>
        <p:nvSpPr>
          <p:cNvPr id="5" name="Google Shape;575;p5">
            <a:extLst>
              <a:ext uri="{FF2B5EF4-FFF2-40B4-BE49-F238E27FC236}">
                <a16:creationId xmlns:a16="http://schemas.microsoft.com/office/drawing/2014/main" id="{2D28DA12-2270-DFE5-F39D-93784CDE2261}"/>
              </a:ext>
            </a:extLst>
          </p:cNvPr>
          <p:cNvSpPr txBox="1"/>
          <p:nvPr/>
        </p:nvSpPr>
        <p:spPr>
          <a:xfrm>
            <a:off x="2019871" y="3683508"/>
            <a:ext cx="1400175" cy="332292"/>
          </a:xfrm>
          <a:prstGeom prst="rect">
            <a:avLst/>
          </a:prstGeom>
          <a:noFill/>
          <a:ln>
            <a:noFill/>
          </a:ln>
        </p:spPr>
        <p:txBody>
          <a:bodyPr spcFirstLastPara="1" wrap="square" lIns="0" tIns="9038" rIns="0" bIns="0" anchor="t" anchorCtr="0">
            <a:spAutoFit/>
          </a:bodyPr>
          <a:lstStyle/>
          <a:p>
            <a:pPr marL="9525"/>
            <a:r>
              <a:rPr lang="en-US" sz="1050">
                <a:solidFill>
                  <a:srgbClr val="444342"/>
                </a:solidFill>
              </a:rPr>
              <a:t>Experts assess</a:t>
            </a:r>
            <a:endParaRPr sz="1050"/>
          </a:p>
          <a:p>
            <a:pPr marL="9525"/>
            <a:r>
              <a:rPr lang="en-US" sz="1050">
                <a:solidFill>
                  <a:srgbClr val="444342"/>
                </a:solidFill>
              </a:rPr>
              <a:t>proposals </a:t>
            </a:r>
            <a:r>
              <a:rPr lang="en-US" sz="1050" b="1">
                <a:solidFill>
                  <a:srgbClr val="921680"/>
                </a:solidFill>
              </a:rPr>
              <a:t>individually</a:t>
            </a:r>
            <a:r>
              <a:rPr lang="en-US" sz="1050">
                <a:solidFill>
                  <a:srgbClr val="444342"/>
                </a:solidFill>
              </a:rPr>
              <a:t>.</a:t>
            </a:r>
            <a:endParaRPr sz="1050"/>
          </a:p>
        </p:txBody>
      </p:sp>
      <p:sp>
        <p:nvSpPr>
          <p:cNvPr id="6" name="Google Shape;576;p5">
            <a:extLst>
              <a:ext uri="{FF2B5EF4-FFF2-40B4-BE49-F238E27FC236}">
                <a16:creationId xmlns:a16="http://schemas.microsoft.com/office/drawing/2014/main" id="{16B3BEDF-B2B0-E8AA-2FD3-CE099E31B71E}"/>
              </a:ext>
            </a:extLst>
          </p:cNvPr>
          <p:cNvSpPr txBox="1"/>
          <p:nvPr/>
        </p:nvSpPr>
        <p:spPr>
          <a:xfrm>
            <a:off x="2019871" y="4118038"/>
            <a:ext cx="1495901" cy="655457"/>
          </a:xfrm>
          <a:prstGeom prst="rect">
            <a:avLst/>
          </a:prstGeom>
          <a:noFill/>
          <a:ln>
            <a:noFill/>
          </a:ln>
        </p:spPr>
        <p:txBody>
          <a:bodyPr spcFirstLastPara="1" wrap="square" lIns="0" tIns="9038" rIns="0" bIns="0" anchor="t" anchorCtr="0">
            <a:spAutoFit/>
          </a:bodyPr>
          <a:lstStyle/>
          <a:p>
            <a:pPr marL="9525" marR="3810"/>
            <a:r>
              <a:rPr lang="en-US" sz="1050">
                <a:solidFill>
                  <a:srgbClr val="444342"/>
                </a:solidFill>
              </a:rPr>
              <a:t>Minimum of three experts per proposal (but often more than three).</a:t>
            </a:r>
            <a:endParaRPr sz="1050"/>
          </a:p>
        </p:txBody>
      </p:sp>
      <p:sp>
        <p:nvSpPr>
          <p:cNvPr id="7" name="Google Shape;577;p5">
            <a:extLst>
              <a:ext uri="{FF2B5EF4-FFF2-40B4-BE49-F238E27FC236}">
                <a16:creationId xmlns:a16="http://schemas.microsoft.com/office/drawing/2014/main" id="{1AEA8751-75BD-A962-39AC-C95F3E223B2A}"/>
              </a:ext>
            </a:extLst>
          </p:cNvPr>
          <p:cNvSpPr txBox="1"/>
          <p:nvPr/>
        </p:nvSpPr>
        <p:spPr>
          <a:xfrm>
            <a:off x="3727895" y="3665029"/>
            <a:ext cx="1436846" cy="978622"/>
          </a:xfrm>
          <a:prstGeom prst="rect">
            <a:avLst/>
          </a:prstGeom>
          <a:noFill/>
          <a:ln>
            <a:noFill/>
          </a:ln>
        </p:spPr>
        <p:txBody>
          <a:bodyPr spcFirstLastPara="1" wrap="square" lIns="0" tIns="9038" rIns="0" bIns="0" anchor="t" anchorCtr="0">
            <a:spAutoFit/>
          </a:bodyPr>
          <a:lstStyle/>
          <a:p>
            <a:pPr marL="9525" marR="3810"/>
            <a:r>
              <a:rPr lang="en-US" sz="1050">
                <a:solidFill>
                  <a:srgbClr val="4D4D4D"/>
                </a:solidFill>
              </a:rPr>
              <a:t>All individual experts discuss together to agree on a </a:t>
            </a:r>
            <a:r>
              <a:rPr lang="en-US" sz="1050" b="1">
                <a:solidFill>
                  <a:srgbClr val="921680"/>
                </a:solidFill>
              </a:rPr>
              <a:t>common position</a:t>
            </a:r>
            <a:r>
              <a:rPr lang="en-US" sz="1050">
                <a:solidFill>
                  <a:srgbClr val="4D4D4D"/>
                </a:solidFill>
              </a:rPr>
              <a:t>, including comments and scores for each proposal.</a:t>
            </a:r>
            <a:endParaRPr sz="1050"/>
          </a:p>
        </p:txBody>
      </p:sp>
      <p:sp>
        <p:nvSpPr>
          <p:cNvPr id="8" name="Google Shape;578;p5">
            <a:extLst>
              <a:ext uri="{FF2B5EF4-FFF2-40B4-BE49-F238E27FC236}">
                <a16:creationId xmlns:a16="http://schemas.microsoft.com/office/drawing/2014/main" id="{86B465E1-30DC-F22C-8375-E00E64673BDE}"/>
              </a:ext>
            </a:extLst>
          </p:cNvPr>
          <p:cNvSpPr txBox="1"/>
          <p:nvPr/>
        </p:nvSpPr>
        <p:spPr>
          <a:xfrm>
            <a:off x="5440299" y="3665029"/>
            <a:ext cx="1489234" cy="1140205"/>
          </a:xfrm>
          <a:prstGeom prst="rect">
            <a:avLst/>
          </a:prstGeom>
          <a:noFill/>
          <a:ln>
            <a:noFill/>
          </a:ln>
        </p:spPr>
        <p:txBody>
          <a:bodyPr spcFirstLastPara="1" wrap="square" lIns="0" tIns="9038" rIns="0" bIns="0" anchor="t" anchorCtr="0">
            <a:spAutoFit/>
          </a:bodyPr>
          <a:lstStyle/>
          <a:p>
            <a:pPr marL="9525" marR="3810"/>
            <a:r>
              <a:rPr lang="en-US" sz="1050">
                <a:solidFill>
                  <a:srgbClr val="4D4D4D"/>
                </a:solidFill>
              </a:rPr>
              <a:t>The panel of experts reach an </a:t>
            </a:r>
            <a:r>
              <a:rPr lang="en-US" sz="1050" b="1">
                <a:solidFill>
                  <a:srgbClr val="921680"/>
                </a:solidFill>
              </a:rPr>
              <a:t>agreement </a:t>
            </a:r>
            <a:r>
              <a:rPr lang="en-US" sz="1050">
                <a:solidFill>
                  <a:srgbClr val="4D4D4D"/>
                </a:solidFill>
              </a:rPr>
              <a:t>on the scores and comments for all proposals within a call, checking </a:t>
            </a:r>
            <a:r>
              <a:rPr lang="en-US" sz="1050" b="1">
                <a:solidFill>
                  <a:srgbClr val="921680"/>
                </a:solidFill>
              </a:rPr>
              <a:t>consistency across the evaluations</a:t>
            </a:r>
            <a:r>
              <a:rPr lang="en-US" sz="1050">
                <a:solidFill>
                  <a:srgbClr val="4D4D4D"/>
                </a:solidFill>
              </a:rPr>
              <a:t>.</a:t>
            </a:r>
            <a:endParaRPr sz="1050"/>
          </a:p>
        </p:txBody>
      </p:sp>
      <p:sp>
        <p:nvSpPr>
          <p:cNvPr id="9" name="Google Shape;579;p5">
            <a:extLst>
              <a:ext uri="{FF2B5EF4-FFF2-40B4-BE49-F238E27FC236}">
                <a16:creationId xmlns:a16="http://schemas.microsoft.com/office/drawing/2014/main" id="{22E7F2B7-7A3D-AE32-5B88-468AB968AEA8}"/>
              </a:ext>
            </a:extLst>
          </p:cNvPr>
          <p:cNvSpPr txBox="1"/>
          <p:nvPr/>
        </p:nvSpPr>
        <p:spPr>
          <a:xfrm>
            <a:off x="5440298" y="4899660"/>
            <a:ext cx="1437798" cy="1094039"/>
          </a:xfrm>
          <a:prstGeom prst="rect">
            <a:avLst/>
          </a:prstGeom>
          <a:noFill/>
          <a:ln>
            <a:noFill/>
          </a:ln>
        </p:spPr>
        <p:txBody>
          <a:bodyPr spcFirstLastPara="1" wrap="square" lIns="0" tIns="9038" rIns="0" bIns="0" anchor="t" anchorCtr="0">
            <a:spAutoFit/>
          </a:bodyPr>
          <a:lstStyle/>
          <a:p>
            <a:pPr marL="9525" marR="24765"/>
            <a:r>
              <a:rPr lang="en-US" sz="1050">
                <a:solidFill>
                  <a:srgbClr val="4D4D4D"/>
                </a:solidFill>
              </a:rPr>
              <a:t>if necessary, resolve cases where evaluators were unable to agree.</a:t>
            </a:r>
            <a:endParaRPr sz="1050"/>
          </a:p>
          <a:p>
            <a:pPr marL="9525" marR="3810">
              <a:spcBef>
                <a:spcPts val="900"/>
              </a:spcBef>
            </a:pPr>
            <a:r>
              <a:rPr lang="en-US" sz="1050">
                <a:solidFill>
                  <a:srgbClr val="4D4D4D"/>
                </a:solidFill>
              </a:rPr>
              <a:t>Rank the proposals with the same score</a:t>
            </a:r>
            <a:endParaRPr sz="1050"/>
          </a:p>
        </p:txBody>
      </p:sp>
      <p:sp>
        <p:nvSpPr>
          <p:cNvPr id="10" name="Google Shape;580;p5">
            <a:extLst>
              <a:ext uri="{FF2B5EF4-FFF2-40B4-BE49-F238E27FC236}">
                <a16:creationId xmlns:a16="http://schemas.microsoft.com/office/drawing/2014/main" id="{AEC5E1A4-B468-1DFD-78D7-3421E62F740B}"/>
              </a:ext>
            </a:extLst>
          </p:cNvPr>
          <p:cNvSpPr txBox="1"/>
          <p:nvPr/>
        </p:nvSpPr>
        <p:spPr>
          <a:xfrm>
            <a:off x="2461451" y="2695004"/>
            <a:ext cx="676751" cy="332292"/>
          </a:xfrm>
          <a:prstGeom prst="rect">
            <a:avLst/>
          </a:prstGeom>
          <a:noFill/>
          <a:ln>
            <a:noFill/>
          </a:ln>
        </p:spPr>
        <p:txBody>
          <a:bodyPr spcFirstLastPara="1" wrap="square" lIns="0" tIns="9038" rIns="0" bIns="0" anchor="t" anchorCtr="0">
            <a:spAutoFit/>
          </a:bodyPr>
          <a:lstStyle/>
          <a:p>
            <a:pPr marL="9525" marR="3810" indent="18574"/>
            <a:r>
              <a:rPr lang="en-US" sz="1050" b="1" dirty="0">
                <a:solidFill>
                  <a:srgbClr val="FFFFFF"/>
                </a:solidFill>
              </a:rPr>
              <a:t>Individual evaluation</a:t>
            </a:r>
            <a:endParaRPr sz="1050" dirty="0"/>
          </a:p>
        </p:txBody>
      </p:sp>
      <p:sp>
        <p:nvSpPr>
          <p:cNvPr id="11" name="Google Shape;581;p5">
            <a:extLst>
              <a:ext uri="{FF2B5EF4-FFF2-40B4-BE49-F238E27FC236}">
                <a16:creationId xmlns:a16="http://schemas.microsoft.com/office/drawing/2014/main" id="{27E74285-B13A-EAB7-7A4D-C1E4FF81D52C}"/>
              </a:ext>
            </a:extLst>
          </p:cNvPr>
          <p:cNvSpPr/>
          <p:nvPr/>
        </p:nvSpPr>
        <p:spPr>
          <a:xfrm>
            <a:off x="3827336" y="2220277"/>
            <a:ext cx="1242060" cy="1242536"/>
          </a:xfrm>
          <a:custGeom>
            <a:avLst/>
            <a:gdLst/>
            <a:ahLst/>
            <a:cxnLst/>
            <a:rect l="l" t="t" r="r" b="b"/>
            <a:pathLst>
              <a:path w="1656079" h="1656714" extrusionOk="0">
                <a:moveTo>
                  <a:pt x="827913" y="0"/>
                </a:moveTo>
                <a:lnTo>
                  <a:pt x="779271" y="1406"/>
                </a:lnTo>
                <a:lnTo>
                  <a:pt x="731368" y="5572"/>
                </a:lnTo>
                <a:lnTo>
                  <a:pt x="684283" y="12421"/>
                </a:lnTo>
                <a:lnTo>
                  <a:pt x="638093" y="21875"/>
                </a:lnTo>
                <a:lnTo>
                  <a:pt x="592876" y="33857"/>
                </a:lnTo>
                <a:lnTo>
                  <a:pt x="548709" y="48288"/>
                </a:lnTo>
                <a:lnTo>
                  <a:pt x="505670" y="65091"/>
                </a:lnTo>
                <a:lnTo>
                  <a:pt x="463836" y="84188"/>
                </a:lnTo>
                <a:lnTo>
                  <a:pt x="423286" y="105502"/>
                </a:lnTo>
                <a:lnTo>
                  <a:pt x="384097" y="128955"/>
                </a:lnTo>
                <a:lnTo>
                  <a:pt x="346347" y="154469"/>
                </a:lnTo>
                <a:lnTo>
                  <a:pt x="310114" y="181966"/>
                </a:lnTo>
                <a:lnTo>
                  <a:pt x="275474" y="211370"/>
                </a:lnTo>
                <a:lnTo>
                  <a:pt x="242506" y="242601"/>
                </a:lnTo>
                <a:lnTo>
                  <a:pt x="211288" y="275583"/>
                </a:lnTo>
                <a:lnTo>
                  <a:pt x="181896" y="310238"/>
                </a:lnTo>
                <a:lnTo>
                  <a:pt x="154410" y="346488"/>
                </a:lnTo>
                <a:lnTo>
                  <a:pt x="128906" y="384255"/>
                </a:lnTo>
                <a:lnTo>
                  <a:pt x="105463" y="423462"/>
                </a:lnTo>
                <a:lnTo>
                  <a:pt x="84157" y="464031"/>
                </a:lnTo>
                <a:lnTo>
                  <a:pt x="65067" y="505884"/>
                </a:lnTo>
                <a:lnTo>
                  <a:pt x="48270" y="548944"/>
                </a:lnTo>
                <a:lnTo>
                  <a:pt x="33845" y="593133"/>
                </a:lnTo>
                <a:lnTo>
                  <a:pt x="21868" y="638373"/>
                </a:lnTo>
                <a:lnTo>
                  <a:pt x="12417" y="684587"/>
                </a:lnTo>
                <a:lnTo>
                  <a:pt x="5570" y="731697"/>
                </a:lnTo>
                <a:lnTo>
                  <a:pt x="1405" y="779625"/>
                </a:lnTo>
                <a:lnTo>
                  <a:pt x="0" y="828293"/>
                </a:lnTo>
                <a:lnTo>
                  <a:pt x="1405" y="876962"/>
                </a:lnTo>
                <a:lnTo>
                  <a:pt x="5570" y="924890"/>
                </a:lnTo>
                <a:lnTo>
                  <a:pt x="12417" y="972000"/>
                </a:lnTo>
                <a:lnTo>
                  <a:pt x="21868" y="1018214"/>
                </a:lnTo>
                <a:lnTo>
                  <a:pt x="33845" y="1063454"/>
                </a:lnTo>
                <a:lnTo>
                  <a:pt x="48270" y="1107643"/>
                </a:lnTo>
                <a:lnTo>
                  <a:pt x="65067" y="1150703"/>
                </a:lnTo>
                <a:lnTo>
                  <a:pt x="84157" y="1192556"/>
                </a:lnTo>
                <a:lnTo>
                  <a:pt x="105463" y="1233125"/>
                </a:lnTo>
                <a:lnTo>
                  <a:pt x="128906" y="1272332"/>
                </a:lnTo>
                <a:lnTo>
                  <a:pt x="154410" y="1310099"/>
                </a:lnTo>
                <a:lnTo>
                  <a:pt x="181896" y="1346349"/>
                </a:lnTo>
                <a:lnTo>
                  <a:pt x="211288" y="1381004"/>
                </a:lnTo>
                <a:lnTo>
                  <a:pt x="242506" y="1413986"/>
                </a:lnTo>
                <a:lnTo>
                  <a:pt x="275474" y="1445217"/>
                </a:lnTo>
                <a:lnTo>
                  <a:pt x="310114" y="1474621"/>
                </a:lnTo>
                <a:lnTo>
                  <a:pt x="346347" y="1502118"/>
                </a:lnTo>
                <a:lnTo>
                  <a:pt x="384097" y="1527632"/>
                </a:lnTo>
                <a:lnTo>
                  <a:pt x="423286" y="1551085"/>
                </a:lnTo>
                <a:lnTo>
                  <a:pt x="463836" y="1572399"/>
                </a:lnTo>
                <a:lnTo>
                  <a:pt x="505670" y="1591496"/>
                </a:lnTo>
                <a:lnTo>
                  <a:pt x="548709" y="1608299"/>
                </a:lnTo>
                <a:lnTo>
                  <a:pt x="592876" y="1622730"/>
                </a:lnTo>
                <a:lnTo>
                  <a:pt x="638093" y="1634712"/>
                </a:lnTo>
                <a:lnTo>
                  <a:pt x="684283" y="1644166"/>
                </a:lnTo>
                <a:lnTo>
                  <a:pt x="731368" y="1651015"/>
                </a:lnTo>
                <a:lnTo>
                  <a:pt x="779271" y="1655181"/>
                </a:lnTo>
                <a:lnTo>
                  <a:pt x="827913" y="1656588"/>
                </a:lnTo>
                <a:lnTo>
                  <a:pt x="876554" y="1655181"/>
                </a:lnTo>
                <a:lnTo>
                  <a:pt x="924457" y="1651015"/>
                </a:lnTo>
                <a:lnTo>
                  <a:pt x="971542" y="1644166"/>
                </a:lnTo>
                <a:lnTo>
                  <a:pt x="1017732" y="1634712"/>
                </a:lnTo>
                <a:lnTo>
                  <a:pt x="1062949" y="1622730"/>
                </a:lnTo>
                <a:lnTo>
                  <a:pt x="1107116" y="1608299"/>
                </a:lnTo>
                <a:lnTo>
                  <a:pt x="1150155" y="1591496"/>
                </a:lnTo>
                <a:lnTo>
                  <a:pt x="1191989" y="1572399"/>
                </a:lnTo>
                <a:lnTo>
                  <a:pt x="1232539" y="1551085"/>
                </a:lnTo>
                <a:lnTo>
                  <a:pt x="1271728" y="1527632"/>
                </a:lnTo>
                <a:lnTo>
                  <a:pt x="1309478" y="1502118"/>
                </a:lnTo>
                <a:lnTo>
                  <a:pt x="1345711" y="1474621"/>
                </a:lnTo>
                <a:lnTo>
                  <a:pt x="1380351" y="1445217"/>
                </a:lnTo>
                <a:lnTo>
                  <a:pt x="1413319" y="1413986"/>
                </a:lnTo>
                <a:lnTo>
                  <a:pt x="1444537" y="1381004"/>
                </a:lnTo>
                <a:lnTo>
                  <a:pt x="1473929" y="1346349"/>
                </a:lnTo>
                <a:lnTo>
                  <a:pt x="1501415" y="1310099"/>
                </a:lnTo>
                <a:lnTo>
                  <a:pt x="1526919" y="1272332"/>
                </a:lnTo>
                <a:lnTo>
                  <a:pt x="1550362" y="1233125"/>
                </a:lnTo>
                <a:lnTo>
                  <a:pt x="1571668" y="1192556"/>
                </a:lnTo>
                <a:lnTo>
                  <a:pt x="1590758" y="1150703"/>
                </a:lnTo>
                <a:lnTo>
                  <a:pt x="1607555" y="1107643"/>
                </a:lnTo>
                <a:lnTo>
                  <a:pt x="1621980" y="1063454"/>
                </a:lnTo>
                <a:lnTo>
                  <a:pt x="1633957" y="1018214"/>
                </a:lnTo>
                <a:lnTo>
                  <a:pt x="1643408" y="972000"/>
                </a:lnTo>
                <a:lnTo>
                  <a:pt x="1650255" y="924890"/>
                </a:lnTo>
                <a:lnTo>
                  <a:pt x="1654420" y="876962"/>
                </a:lnTo>
                <a:lnTo>
                  <a:pt x="1655826" y="828293"/>
                </a:lnTo>
                <a:lnTo>
                  <a:pt x="1654420" y="779625"/>
                </a:lnTo>
                <a:lnTo>
                  <a:pt x="1650255" y="731697"/>
                </a:lnTo>
                <a:lnTo>
                  <a:pt x="1643408" y="684587"/>
                </a:lnTo>
                <a:lnTo>
                  <a:pt x="1633957" y="638373"/>
                </a:lnTo>
                <a:lnTo>
                  <a:pt x="1621980" y="593133"/>
                </a:lnTo>
                <a:lnTo>
                  <a:pt x="1607555" y="548944"/>
                </a:lnTo>
                <a:lnTo>
                  <a:pt x="1590758" y="505884"/>
                </a:lnTo>
                <a:lnTo>
                  <a:pt x="1571668" y="464031"/>
                </a:lnTo>
                <a:lnTo>
                  <a:pt x="1550362" y="423462"/>
                </a:lnTo>
                <a:lnTo>
                  <a:pt x="1526919" y="384255"/>
                </a:lnTo>
                <a:lnTo>
                  <a:pt x="1501415" y="346488"/>
                </a:lnTo>
                <a:lnTo>
                  <a:pt x="1473929" y="310238"/>
                </a:lnTo>
                <a:lnTo>
                  <a:pt x="1444537" y="275583"/>
                </a:lnTo>
                <a:lnTo>
                  <a:pt x="1413319" y="242601"/>
                </a:lnTo>
                <a:lnTo>
                  <a:pt x="1380351" y="211370"/>
                </a:lnTo>
                <a:lnTo>
                  <a:pt x="1345711" y="181966"/>
                </a:lnTo>
                <a:lnTo>
                  <a:pt x="1309478" y="154469"/>
                </a:lnTo>
                <a:lnTo>
                  <a:pt x="1271728" y="128955"/>
                </a:lnTo>
                <a:lnTo>
                  <a:pt x="1232539" y="105502"/>
                </a:lnTo>
                <a:lnTo>
                  <a:pt x="1191989" y="84188"/>
                </a:lnTo>
                <a:lnTo>
                  <a:pt x="1150155" y="65091"/>
                </a:lnTo>
                <a:lnTo>
                  <a:pt x="1107116" y="48288"/>
                </a:lnTo>
                <a:lnTo>
                  <a:pt x="1062949" y="33857"/>
                </a:lnTo>
                <a:lnTo>
                  <a:pt x="1017732" y="21875"/>
                </a:lnTo>
                <a:lnTo>
                  <a:pt x="971542" y="12421"/>
                </a:lnTo>
                <a:lnTo>
                  <a:pt x="924457" y="5572"/>
                </a:lnTo>
                <a:lnTo>
                  <a:pt x="876554" y="1406"/>
                </a:lnTo>
                <a:lnTo>
                  <a:pt x="827913" y="0"/>
                </a:lnTo>
                <a:close/>
              </a:path>
            </a:pathLst>
          </a:custGeom>
          <a:solidFill>
            <a:srgbClr val="F39E0C"/>
          </a:solidFill>
          <a:ln>
            <a:noFill/>
          </a:ln>
        </p:spPr>
        <p:txBody>
          <a:bodyPr spcFirstLastPara="1" wrap="square" lIns="0" tIns="0" rIns="0" bIns="0" anchor="t" anchorCtr="0">
            <a:noAutofit/>
          </a:bodyPr>
          <a:lstStyle/>
          <a:p>
            <a:endParaRPr sz="1350"/>
          </a:p>
        </p:txBody>
      </p:sp>
      <p:sp>
        <p:nvSpPr>
          <p:cNvPr id="12" name="Google Shape;582;p5">
            <a:extLst>
              <a:ext uri="{FF2B5EF4-FFF2-40B4-BE49-F238E27FC236}">
                <a16:creationId xmlns:a16="http://schemas.microsoft.com/office/drawing/2014/main" id="{0F0611E7-9DAE-34E0-695A-9BE3F7B251D4}"/>
              </a:ext>
            </a:extLst>
          </p:cNvPr>
          <p:cNvSpPr txBox="1"/>
          <p:nvPr/>
        </p:nvSpPr>
        <p:spPr>
          <a:xfrm>
            <a:off x="4080128" y="2668715"/>
            <a:ext cx="736758" cy="332292"/>
          </a:xfrm>
          <a:prstGeom prst="rect">
            <a:avLst/>
          </a:prstGeom>
          <a:noFill/>
          <a:ln>
            <a:noFill/>
          </a:ln>
        </p:spPr>
        <p:txBody>
          <a:bodyPr spcFirstLastPara="1" wrap="square" lIns="0" tIns="9038" rIns="0" bIns="0" anchor="t" anchorCtr="0">
            <a:spAutoFit/>
          </a:bodyPr>
          <a:lstStyle/>
          <a:p>
            <a:pPr marL="179546" marR="3810" indent="-170497"/>
            <a:r>
              <a:rPr lang="en-US" sz="1050" b="1">
                <a:solidFill>
                  <a:srgbClr val="FFFFFF"/>
                </a:solidFill>
              </a:rPr>
              <a:t>Consensus group</a:t>
            </a:r>
            <a:endParaRPr sz="1050"/>
          </a:p>
        </p:txBody>
      </p:sp>
      <p:sp>
        <p:nvSpPr>
          <p:cNvPr id="13" name="Google Shape;583;p5">
            <a:extLst>
              <a:ext uri="{FF2B5EF4-FFF2-40B4-BE49-F238E27FC236}">
                <a16:creationId xmlns:a16="http://schemas.microsoft.com/office/drawing/2014/main" id="{7914BD5F-109B-FFFE-20EB-771181D13982}"/>
              </a:ext>
            </a:extLst>
          </p:cNvPr>
          <p:cNvSpPr/>
          <p:nvPr/>
        </p:nvSpPr>
        <p:spPr>
          <a:xfrm>
            <a:off x="5494401" y="2209419"/>
            <a:ext cx="1242060" cy="1242060"/>
          </a:xfrm>
          <a:custGeom>
            <a:avLst/>
            <a:gdLst/>
            <a:ahLst/>
            <a:cxnLst/>
            <a:rect l="l" t="t" r="r" b="b"/>
            <a:pathLst>
              <a:path w="1656079" h="1656079" extrusionOk="0">
                <a:moveTo>
                  <a:pt x="827912" y="0"/>
                </a:moveTo>
                <a:lnTo>
                  <a:pt x="779271" y="1405"/>
                </a:lnTo>
                <a:lnTo>
                  <a:pt x="731368" y="5570"/>
                </a:lnTo>
                <a:lnTo>
                  <a:pt x="684283" y="12417"/>
                </a:lnTo>
                <a:lnTo>
                  <a:pt x="638093" y="21868"/>
                </a:lnTo>
                <a:lnTo>
                  <a:pt x="592876" y="33845"/>
                </a:lnTo>
                <a:lnTo>
                  <a:pt x="548709" y="48270"/>
                </a:lnTo>
                <a:lnTo>
                  <a:pt x="505670" y="65067"/>
                </a:lnTo>
                <a:lnTo>
                  <a:pt x="463836" y="84157"/>
                </a:lnTo>
                <a:lnTo>
                  <a:pt x="423286" y="105463"/>
                </a:lnTo>
                <a:lnTo>
                  <a:pt x="384097" y="128906"/>
                </a:lnTo>
                <a:lnTo>
                  <a:pt x="346347" y="154410"/>
                </a:lnTo>
                <a:lnTo>
                  <a:pt x="310114" y="181896"/>
                </a:lnTo>
                <a:lnTo>
                  <a:pt x="275474" y="211288"/>
                </a:lnTo>
                <a:lnTo>
                  <a:pt x="242506" y="242506"/>
                </a:lnTo>
                <a:lnTo>
                  <a:pt x="211288" y="275474"/>
                </a:lnTo>
                <a:lnTo>
                  <a:pt x="181896" y="310114"/>
                </a:lnTo>
                <a:lnTo>
                  <a:pt x="154410" y="346347"/>
                </a:lnTo>
                <a:lnTo>
                  <a:pt x="128906" y="384097"/>
                </a:lnTo>
                <a:lnTo>
                  <a:pt x="105463" y="423286"/>
                </a:lnTo>
                <a:lnTo>
                  <a:pt x="84157" y="463836"/>
                </a:lnTo>
                <a:lnTo>
                  <a:pt x="65067" y="505670"/>
                </a:lnTo>
                <a:lnTo>
                  <a:pt x="48270" y="548709"/>
                </a:lnTo>
                <a:lnTo>
                  <a:pt x="33845" y="592876"/>
                </a:lnTo>
                <a:lnTo>
                  <a:pt x="21868" y="638093"/>
                </a:lnTo>
                <a:lnTo>
                  <a:pt x="12417" y="684283"/>
                </a:lnTo>
                <a:lnTo>
                  <a:pt x="5570" y="731368"/>
                </a:lnTo>
                <a:lnTo>
                  <a:pt x="1405" y="779271"/>
                </a:lnTo>
                <a:lnTo>
                  <a:pt x="0" y="827913"/>
                </a:lnTo>
                <a:lnTo>
                  <a:pt x="1405" y="876554"/>
                </a:lnTo>
                <a:lnTo>
                  <a:pt x="5570" y="924457"/>
                </a:lnTo>
                <a:lnTo>
                  <a:pt x="12417" y="971542"/>
                </a:lnTo>
                <a:lnTo>
                  <a:pt x="21868" y="1017732"/>
                </a:lnTo>
                <a:lnTo>
                  <a:pt x="33845" y="1062949"/>
                </a:lnTo>
                <a:lnTo>
                  <a:pt x="48270" y="1107116"/>
                </a:lnTo>
                <a:lnTo>
                  <a:pt x="65067" y="1150155"/>
                </a:lnTo>
                <a:lnTo>
                  <a:pt x="84157" y="1191989"/>
                </a:lnTo>
                <a:lnTo>
                  <a:pt x="105463" y="1232539"/>
                </a:lnTo>
                <a:lnTo>
                  <a:pt x="128906" y="1271728"/>
                </a:lnTo>
                <a:lnTo>
                  <a:pt x="154410" y="1309478"/>
                </a:lnTo>
                <a:lnTo>
                  <a:pt x="181896" y="1345711"/>
                </a:lnTo>
                <a:lnTo>
                  <a:pt x="211288" y="1380351"/>
                </a:lnTo>
                <a:lnTo>
                  <a:pt x="242506" y="1413319"/>
                </a:lnTo>
                <a:lnTo>
                  <a:pt x="275474" y="1444537"/>
                </a:lnTo>
                <a:lnTo>
                  <a:pt x="310114" y="1473929"/>
                </a:lnTo>
                <a:lnTo>
                  <a:pt x="346347" y="1501415"/>
                </a:lnTo>
                <a:lnTo>
                  <a:pt x="384097" y="1526919"/>
                </a:lnTo>
                <a:lnTo>
                  <a:pt x="423286" y="1550362"/>
                </a:lnTo>
                <a:lnTo>
                  <a:pt x="463836" y="1571668"/>
                </a:lnTo>
                <a:lnTo>
                  <a:pt x="505670" y="1590758"/>
                </a:lnTo>
                <a:lnTo>
                  <a:pt x="548709" y="1607555"/>
                </a:lnTo>
                <a:lnTo>
                  <a:pt x="592876" y="1621980"/>
                </a:lnTo>
                <a:lnTo>
                  <a:pt x="638093" y="1633957"/>
                </a:lnTo>
                <a:lnTo>
                  <a:pt x="684283" y="1643408"/>
                </a:lnTo>
                <a:lnTo>
                  <a:pt x="731368" y="1650255"/>
                </a:lnTo>
                <a:lnTo>
                  <a:pt x="779271" y="1654420"/>
                </a:lnTo>
                <a:lnTo>
                  <a:pt x="827912" y="1655826"/>
                </a:lnTo>
                <a:lnTo>
                  <a:pt x="876554" y="1654420"/>
                </a:lnTo>
                <a:lnTo>
                  <a:pt x="924457" y="1650255"/>
                </a:lnTo>
                <a:lnTo>
                  <a:pt x="971542" y="1643408"/>
                </a:lnTo>
                <a:lnTo>
                  <a:pt x="1017732" y="1633957"/>
                </a:lnTo>
                <a:lnTo>
                  <a:pt x="1062949" y="1621980"/>
                </a:lnTo>
                <a:lnTo>
                  <a:pt x="1107116" y="1607555"/>
                </a:lnTo>
                <a:lnTo>
                  <a:pt x="1150155" y="1590758"/>
                </a:lnTo>
                <a:lnTo>
                  <a:pt x="1191989" y="1571668"/>
                </a:lnTo>
                <a:lnTo>
                  <a:pt x="1232539" y="1550362"/>
                </a:lnTo>
                <a:lnTo>
                  <a:pt x="1271728" y="1526919"/>
                </a:lnTo>
                <a:lnTo>
                  <a:pt x="1309478" y="1501415"/>
                </a:lnTo>
                <a:lnTo>
                  <a:pt x="1345711" y="1473929"/>
                </a:lnTo>
                <a:lnTo>
                  <a:pt x="1380351" y="1444537"/>
                </a:lnTo>
                <a:lnTo>
                  <a:pt x="1413319" y="1413319"/>
                </a:lnTo>
                <a:lnTo>
                  <a:pt x="1444537" y="1380351"/>
                </a:lnTo>
                <a:lnTo>
                  <a:pt x="1473929" y="1345711"/>
                </a:lnTo>
                <a:lnTo>
                  <a:pt x="1501415" y="1309478"/>
                </a:lnTo>
                <a:lnTo>
                  <a:pt x="1526919" y="1271728"/>
                </a:lnTo>
                <a:lnTo>
                  <a:pt x="1550362" y="1232539"/>
                </a:lnTo>
                <a:lnTo>
                  <a:pt x="1571668" y="1191989"/>
                </a:lnTo>
                <a:lnTo>
                  <a:pt x="1590758" y="1150155"/>
                </a:lnTo>
                <a:lnTo>
                  <a:pt x="1607555" y="1107116"/>
                </a:lnTo>
                <a:lnTo>
                  <a:pt x="1621980" y="1062949"/>
                </a:lnTo>
                <a:lnTo>
                  <a:pt x="1633957" y="1017732"/>
                </a:lnTo>
                <a:lnTo>
                  <a:pt x="1643408" y="971542"/>
                </a:lnTo>
                <a:lnTo>
                  <a:pt x="1650255" y="924457"/>
                </a:lnTo>
                <a:lnTo>
                  <a:pt x="1654420" y="876554"/>
                </a:lnTo>
                <a:lnTo>
                  <a:pt x="1655826" y="827913"/>
                </a:lnTo>
                <a:lnTo>
                  <a:pt x="1654420" y="779271"/>
                </a:lnTo>
                <a:lnTo>
                  <a:pt x="1650255" y="731368"/>
                </a:lnTo>
                <a:lnTo>
                  <a:pt x="1643408" y="684283"/>
                </a:lnTo>
                <a:lnTo>
                  <a:pt x="1633957" y="638093"/>
                </a:lnTo>
                <a:lnTo>
                  <a:pt x="1621980" y="592876"/>
                </a:lnTo>
                <a:lnTo>
                  <a:pt x="1607555" y="548709"/>
                </a:lnTo>
                <a:lnTo>
                  <a:pt x="1590758" y="505670"/>
                </a:lnTo>
                <a:lnTo>
                  <a:pt x="1571668" y="463836"/>
                </a:lnTo>
                <a:lnTo>
                  <a:pt x="1550362" y="423286"/>
                </a:lnTo>
                <a:lnTo>
                  <a:pt x="1526919" y="384097"/>
                </a:lnTo>
                <a:lnTo>
                  <a:pt x="1501415" y="346347"/>
                </a:lnTo>
                <a:lnTo>
                  <a:pt x="1473929" y="310114"/>
                </a:lnTo>
                <a:lnTo>
                  <a:pt x="1444537" y="275474"/>
                </a:lnTo>
                <a:lnTo>
                  <a:pt x="1413319" y="242506"/>
                </a:lnTo>
                <a:lnTo>
                  <a:pt x="1380351" y="211288"/>
                </a:lnTo>
                <a:lnTo>
                  <a:pt x="1345711" y="181896"/>
                </a:lnTo>
                <a:lnTo>
                  <a:pt x="1309478" y="154410"/>
                </a:lnTo>
                <a:lnTo>
                  <a:pt x="1271728" y="128906"/>
                </a:lnTo>
                <a:lnTo>
                  <a:pt x="1232539" y="105463"/>
                </a:lnTo>
                <a:lnTo>
                  <a:pt x="1191989" y="84157"/>
                </a:lnTo>
                <a:lnTo>
                  <a:pt x="1150155" y="65067"/>
                </a:lnTo>
                <a:lnTo>
                  <a:pt x="1107116" y="48270"/>
                </a:lnTo>
                <a:lnTo>
                  <a:pt x="1062949" y="33845"/>
                </a:lnTo>
                <a:lnTo>
                  <a:pt x="1017732" y="21868"/>
                </a:lnTo>
                <a:lnTo>
                  <a:pt x="971542" y="12417"/>
                </a:lnTo>
                <a:lnTo>
                  <a:pt x="924457" y="5570"/>
                </a:lnTo>
                <a:lnTo>
                  <a:pt x="876554" y="1405"/>
                </a:lnTo>
                <a:lnTo>
                  <a:pt x="827912" y="0"/>
                </a:lnTo>
                <a:close/>
              </a:path>
            </a:pathLst>
          </a:custGeom>
          <a:solidFill>
            <a:srgbClr val="0E5263"/>
          </a:solidFill>
          <a:ln>
            <a:noFill/>
          </a:ln>
        </p:spPr>
        <p:txBody>
          <a:bodyPr spcFirstLastPara="1" wrap="square" lIns="0" tIns="0" rIns="0" bIns="0" anchor="t" anchorCtr="0">
            <a:noAutofit/>
          </a:bodyPr>
          <a:lstStyle/>
          <a:p>
            <a:endParaRPr sz="1350"/>
          </a:p>
        </p:txBody>
      </p:sp>
      <p:sp>
        <p:nvSpPr>
          <p:cNvPr id="14" name="Google Shape;584;p5">
            <a:extLst>
              <a:ext uri="{FF2B5EF4-FFF2-40B4-BE49-F238E27FC236}">
                <a16:creationId xmlns:a16="http://schemas.microsoft.com/office/drawing/2014/main" id="{28413265-F7F6-E10A-E378-D252B50ABBE7}"/>
              </a:ext>
            </a:extLst>
          </p:cNvPr>
          <p:cNvSpPr txBox="1"/>
          <p:nvPr/>
        </p:nvSpPr>
        <p:spPr>
          <a:xfrm>
            <a:off x="5898452" y="2657666"/>
            <a:ext cx="434816" cy="332292"/>
          </a:xfrm>
          <a:prstGeom prst="rect">
            <a:avLst/>
          </a:prstGeom>
          <a:noFill/>
          <a:ln>
            <a:noFill/>
          </a:ln>
        </p:spPr>
        <p:txBody>
          <a:bodyPr spcFirstLastPara="1" wrap="square" lIns="0" tIns="9038" rIns="0" bIns="0" anchor="t" anchorCtr="0">
            <a:spAutoFit/>
          </a:bodyPr>
          <a:lstStyle/>
          <a:p>
            <a:pPr marL="9525" marR="3810" indent="30004"/>
            <a:r>
              <a:rPr lang="en-US" sz="1050" b="1">
                <a:solidFill>
                  <a:srgbClr val="FFFFFF"/>
                </a:solidFill>
              </a:rPr>
              <a:t>Panel review</a:t>
            </a:r>
            <a:endParaRPr sz="1050"/>
          </a:p>
        </p:txBody>
      </p:sp>
      <p:sp>
        <p:nvSpPr>
          <p:cNvPr id="15" name="Google Shape;585;p5">
            <a:extLst>
              <a:ext uri="{FF2B5EF4-FFF2-40B4-BE49-F238E27FC236}">
                <a16:creationId xmlns:a16="http://schemas.microsoft.com/office/drawing/2014/main" id="{33A0717F-932C-9E12-B957-51145B6FD01B}"/>
              </a:ext>
            </a:extLst>
          </p:cNvPr>
          <p:cNvSpPr/>
          <p:nvPr/>
        </p:nvSpPr>
        <p:spPr>
          <a:xfrm>
            <a:off x="7130033" y="2246566"/>
            <a:ext cx="1242536" cy="1242536"/>
          </a:xfrm>
          <a:custGeom>
            <a:avLst/>
            <a:gdLst/>
            <a:ahLst/>
            <a:cxnLst/>
            <a:rect l="l" t="t" r="r" b="b"/>
            <a:pathLst>
              <a:path w="1656715" h="1656714" extrusionOk="0">
                <a:moveTo>
                  <a:pt x="828294" y="0"/>
                </a:moveTo>
                <a:lnTo>
                  <a:pt x="779625" y="1406"/>
                </a:lnTo>
                <a:lnTo>
                  <a:pt x="731697" y="5572"/>
                </a:lnTo>
                <a:lnTo>
                  <a:pt x="684587" y="12421"/>
                </a:lnTo>
                <a:lnTo>
                  <a:pt x="638373" y="21875"/>
                </a:lnTo>
                <a:lnTo>
                  <a:pt x="593133" y="33857"/>
                </a:lnTo>
                <a:lnTo>
                  <a:pt x="548944" y="48288"/>
                </a:lnTo>
                <a:lnTo>
                  <a:pt x="505884" y="65091"/>
                </a:lnTo>
                <a:lnTo>
                  <a:pt x="464031" y="84188"/>
                </a:lnTo>
                <a:lnTo>
                  <a:pt x="423462" y="105502"/>
                </a:lnTo>
                <a:lnTo>
                  <a:pt x="384255" y="128955"/>
                </a:lnTo>
                <a:lnTo>
                  <a:pt x="346488" y="154469"/>
                </a:lnTo>
                <a:lnTo>
                  <a:pt x="310238" y="181966"/>
                </a:lnTo>
                <a:lnTo>
                  <a:pt x="275583" y="211370"/>
                </a:lnTo>
                <a:lnTo>
                  <a:pt x="242601" y="242601"/>
                </a:lnTo>
                <a:lnTo>
                  <a:pt x="211370" y="275583"/>
                </a:lnTo>
                <a:lnTo>
                  <a:pt x="181966" y="310238"/>
                </a:lnTo>
                <a:lnTo>
                  <a:pt x="154469" y="346488"/>
                </a:lnTo>
                <a:lnTo>
                  <a:pt x="128955" y="384255"/>
                </a:lnTo>
                <a:lnTo>
                  <a:pt x="105502" y="423462"/>
                </a:lnTo>
                <a:lnTo>
                  <a:pt x="84188" y="464031"/>
                </a:lnTo>
                <a:lnTo>
                  <a:pt x="65091" y="505884"/>
                </a:lnTo>
                <a:lnTo>
                  <a:pt x="48288" y="548944"/>
                </a:lnTo>
                <a:lnTo>
                  <a:pt x="33857" y="593133"/>
                </a:lnTo>
                <a:lnTo>
                  <a:pt x="21875" y="638373"/>
                </a:lnTo>
                <a:lnTo>
                  <a:pt x="12421" y="684587"/>
                </a:lnTo>
                <a:lnTo>
                  <a:pt x="5572" y="731697"/>
                </a:lnTo>
                <a:lnTo>
                  <a:pt x="1406" y="779625"/>
                </a:lnTo>
                <a:lnTo>
                  <a:pt x="0" y="828293"/>
                </a:lnTo>
                <a:lnTo>
                  <a:pt x="1406" y="876962"/>
                </a:lnTo>
                <a:lnTo>
                  <a:pt x="5572" y="924890"/>
                </a:lnTo>
                <a:lnTo>
                  <a:pt x="12421" y="972000"/>
                </a:lnTo>
                <a:lnTo>
                  <a:pt x="21875" y="1018214"/>
                </a:lnTo>
                <a:lnTo>
                  <a:pt x="33857" y="1063454"/>
                </a:lnTo>
                <a:lnTo>
                  <a:pt x="48288" y="1107643"/>
                </a:lnTo>
                <a:lnTo>
                  <a:pt x="65091" y="1150703"/>
                </a:lnTo>
                <a:lnTo>
                  <a:pt x="84188" y="1192556"/>
                </a:lnTo>
                <a:lnTo>
                  <a:pt x="105502" y="1233125"/>
                </a:lnTo>
                <a:lnTo>
                  <a:pt x="128955" y="1272332"/>
                </a:lnTo>
                <a:lnTo>
                  <a:pt x="154469" y="1310099"/>
                </a:lnTo>
                <a:lnTo>
                  <a:pt x="181966" y="1346349"/>
                </a:lnTo>
                <a:lnTo>
                  <a:pt x="211370" y="1381004"/>
                </a:lnTo>
                <a:lnTo>
                  <a:pt x="242601" y="1413986"/>
                </a:lnTo>
                <a:lnTo>
                  <a:pt x="275583" y="1445217"/>
                </a:lnTo>
                <a:lnTo>
                  <a:pt x="310238" y="1474621"/>
                </a:lnTo>
                <a:lnTo>
                  <a:pt x="346488" y="1502118"/>
                </a:lnTo>
                <a:lnTo>
                  <a:pt x="384255" y="1527632"/>
                </a:lnTo>
                <a:lnTo>
                  <a:pt x="423462" y="1551085"/>
                </a:lnTo>
                <a:lnTo>
                  <a:pt x="464031" y="1572399"/>
                </a:lnTo>
                <a:lnTo>
                  <a:pt x="505884" y="1591496"/>
                </a:lnTo>
                <a:lnTo>
                  <a:pt x="548944" y="1608299"/>
                </a:lnTo>
                <a:lnTo>
                  <a:pt x="593133" y="1622730"/>
                </a:lnTo>
                <a:lnTo>
                  <a:pt x="638373" y="1634712"/>
                </a:lnTo>
                <a:lnTo>
                  <a:pt x="684587" y="1644166"/>
                </a:lnTo>
                <a:lnTo>
                  <a:pt x="731697" y="1651015"/>
                </a:lnTo>
                <a:lnTo>
                  <a:pt x="779625" y="1655181"/>
                </a:lnTo>
                <a:lnTo>
                  <a:pt x="828294" y="1656588"/>
                </a:lnTo>
                <a:lnTo>
                  <a:pt x="876962" y="1655181"/>
                </a:lnTo>
                <a:lnTo>
                  <a:pt x="924890" y="1651015"/>
                </a:lnTo>
                <a:lnTo>
                  <a:pt x="972000" y="1644166"/>
                </a:lnTo>
                <a:lnTo>
                  <a:pt x="1018214" y="1634712"/>
                </a:lnTo>
                <a:lnTo>
                  <a:pt x="1063454" y="1622730"/>
                </a:lnTo>
                <a:lnTo>
                  <a:pt x="1107643" y="1608299"/>
                </a:lnTo>
                <a:lnTo>
                  <a:pt x="1150703" y="1591496"/>
                </a:lnTo>
                <a:lnTo>
                  <a:pt x="1192556" y="1572399"/>
                </a:lnTo>
                <a:lnTo>
                  <a:pt x="1233125" y="1551085"/>
                </a:lnTo>
                <a:lnTo>
                  <a:pt x="1272332" y="1527632"/>
                </a:lnTo>
                <a:lnTo>
                  <a:pt x="1310099" y="1502118"/>
                </a:lnTo>
                <a:lnTo>
                  <a:pt x="1346349" y="1474621"/>
                </a:lnTo>
                <a:lnTo>
                  <a:pt x="1381004" y="1445217"/>
                </a:lnTo>
                <a:lnTo>
                  <a:pt x="1413986" y="1413986"/>
                </a:lnTo>
                <a:lnTo>
                  <a:pt x="1445217" y="1381004"/>
                </a:lnTo>
                <a:lnTo>
                  <a:pt x="1474621" y="1346349"/>
                </a:lnTo>
                <a:lnTo>
                  <a:pt x="1502118" y="1310099"/>
                </a:lnTo>
                <a:lnTo>
                  <a:pt x="1527632" y="1272332"/>
                </a:lnTo>
                <a:lnTo>
                  <a:pt x="1551085" y="1233125"/>
                </a:lnTo>
                <a:lnTo>
                  <a:pt x="1572399" y="1192556"/>
                </a:lnTo>
                <a:lnTo>
                  <a:pt x="1591496" y="1150703"/>
                </a:lnTo>
                <a:lnTo>
                  <a:pt x="1608299" y="1107643"/>
                </a:lnTo>
                <a:lnTo>
                  <a:pt x="1622730" y="1063454"/>
                </a:lnTo>
                <a:lnTo>
                  <a:pt x="1634712" y="1018214"/>
                </a:lnTo>
                <a:lnTo>
                  <a:pt x="1644166" y="972000"/>
                </a:lnTo>
                <a:lnTo>
                  <a:pt x="1651015" y="924890"/>
                </a:lnTo>
                <a:lnTo>
                  <a:pt x="1655181" y="876962"/>
                </a:lnTo>
                <a:lnTo>
                  <a:pt x="1656588" y="828293"/>
                </a:lnTo>
                <a:lnTo>
                  <a:pt x="1655181" y="779625"/>
                </a:lnTo>
                <a:lnTo>
                  <a:pt x="1651015" y="731697"/>
                </a:lnTo>
                <a:lnTo>
                  <a:pt x="1644166" y="684587"/>
                </a:lnTo>
                <a:lnTo>
                  <a:pt x="1634712" y="638373"/>
                </a:lnTo>
                <a:lnTo>
                  <a:pt x="1622730" y="593133"/>
                </a:lnTo>
                <a:lnTo>
                  <a:pt x="1608299" y="548944"/>
                </a:lnTo>
                <a:lnTo>
                  <a:pt x="1591496" y="505884"/>
                </a:lnTo>
                <a:lnTo>
                  <a:pt x="1572399" y="464031"/>
                </a:lnTo>
                <a:lnTo>
                  <a:pt x="1551085" y="423462"/>
                </a:lnTo>
                <a:lnTo>
                  <a:pt x="1527632" y="384255"/>
                </a:lnTo>
                <a:lnTo>
                  <a:pt x="1502118" y="346488"/>
                </a:lnTo>
                <a:lnTo>
                  <a:pt x="1474621" y="310238"/>
                </a:lnTo>
                <a:lnTo>
                  <a:pt x="1445217" y="275583"/>
                </a:lnTo>
                <a:lnTo>
                  <a:pt x="1413986" y="242601"/>
                </a:lnTo>
                <a:lnTo>
                  <a:pt x="1381004" y="211370"/>
                </a:lnTo>
                <a:lnTo>
                  <a:pt x="1346349" y="181966"/>
                </a:lnTo>
                <a:lnTo>
                  <a:pt x="1310099" y="154469"/>
                </a:lnTo>
                <a:lnTo>
                  <a:pt x="1272332" y="128955"/>
                </a:lnTo>
                <a:lnTo>
                  <a:pt x="1233125" y="105502"/>
                </a:lnTo>
                <a:lnTo>
                  <a:pt x="1192556" y="84188"/>
                </a:lnTo>
                <a:lnTo>
                  <a:pt x="1150703" y="65091"/>
                </a:lnTo>
                <a:lnTo>
                  <a:pt x="1107643" y="48288"/>
                </a:lnTo>
                <a:lnTo>
                  <a:pt x="1063454" y="33857"/>
                </a:lnTo>
                <a:lnTo>
                  <a:pt x="1018214" y="21875"/>
                </a:lnTo>
                <a:lnTo>
                  <a:pt x="972000" y="12421"/>
                </a:lnTo>
                <a:lnTo>
                  <a:pt x="924890" y="5572"/>
                </a:lnTo>
                <a:lnTo>
                  <a:pt x="876962" y="1406"/>
                </a:lnTo>
                <a:lnTo>
                  <a:pt x="828294" y="0"/>
                </a:lnTo>
                <a:close/>
              </a:path>
            </a:pathLst>
          </a:custGeom>
          <a:solidFill>
            <a:srgbClr val="004493"/>
          </a:solidFill>
          <a:ln>
            <a:noFill/>
          </a:ln>
        </p:spPr>
        <p:txBody>
          <a:bodyPr spcFirstLastPara="1" wrap="square" lIns="0" tIns="0" rIns="0" bIns="0" anchor="t" anchorCtr="0">
            <a:noAutofit/>
          </a:bodyPr>
          <a:lstStyle/>
          <a:p>
            <a:endParaRPr sz="1350"/>
          </a:p>
        </p:txBody>
      </p:sp>
      <p:sp>
        <p:nvSpPr>
          <p:cNvPr id="16" name="Google Shape;586;p5">
            <a:extLst>
              <a:ext uri="{FF2B5EF4-FFF2-40B4-BE49-F238E27FC236}">
                <a16:creationId xmlns:a16="http://schemas.microsoft.com/office/drawing/2014/main" id="{BCDBFE57-A710-8E5F-4FAE-C8FB34552904}"/>
              </a:ext>
            </a:extLst>
          </p:cNvPr>
          <p:cNvSpPr txBox="1"/>
          <p:nvPr/>
        </p:nvSpPr>
        <p:spPr>
          <a:xfrm>
            <a:off x="7372541" y="2775013"/>
            <a:ext cx="758666" cy="170709"/>
          </a:xfrm>
          <a:prstGeom prst="rect">
            <a:avLst/>
          </a:prstGeom>
          <a:noFill/>
          <a:ln>
            <a:noFill/>
          </a:ln>
        </p:spPr>
        <p:txBody>
          <a:bodyPr spcFirstLastPara="1" wrap="square" lIns="0" tIns="9038" rIns="0" bIns="0" anchor="t" anchorCtr="0">
            <a:spAutoFit/>
          </a:bodyPr>
          <a:lstStyle/>
          <a:p>
            <a:pPr marL="9525"/>
            <a:r>
              <a:rPr lang="en-US" sz="1050" b="1">
                <a:solidFill>
                  <a:srgbClr val="FFFFFF"/>
                </a:solidFill>
              </a:rPr>
              <a:t>Finalisation</a:t>
            </a:r>
            <a:endParaRPr sz="1050"/>
          </a:p>
        </p:txBody>
      </p:sp>
      <p:sp>
        <p:nvSpPr>
          <p:cNvPr id="17" name="Google Shape;587;p5">
            <a:extLst>
              <a:ext uri="{FF2B5EF4-FFF2-40B4-BE49-F238E27FC236}">
                <a16:creationId xmlns:a16="http://schemas.microsoft.com/office/drawing/2014/main" id="{7FBD0651-B2BC-A781-CAF4-7FDB436B1EDF}"/>
              </a:ext>
            </a:extLst>
          </p:cNvPr>
          <p:cNvSpPr txBox="1"/>
          <p:nvPr/>
        </p:nvSpPr>
        <p:spPr>
          <a:xfrm>
            <a:off x="7148321" y="3679507"/>
            <a:ext cx="1499235" cy="979114"/>
          </a:xfrm>
          <a:prstGeom prst="rect">
            <a:avLst/>
          </a:prstGeom>
          <a:noFill/>
          <a:ln>
            <a:noFill/>
          </a:ln>
        </p:spPr>
        <p:txBody>
          <a:bodyPr spcFirstLastPara="1" wrap="square" lIns="0" tIns="9525" rIns="0" bIns="0" anchor="t" anchorCtr="0">
            <a:spAutoFit/>
          </a:bodyPr>
          <a:lstStyle/>
          <a:p>
            <a:pPr marL="9525" marR="3810"/>
            <a:r>
              <a:rPr lang="en-US" sz="1050">
                <a:solidFill>
                  <a:srgbClr val="4D4D4D"/>
                </a:solidFill>
              </a:rPr>
              <a:t>The Commission/Agency reviews the results of the experts’ evaluation and puts together the </a:t>
            </a:r>
            <a:r>
              <a:rPr lang="en-US" sz="1050" b="1">
                <a:solidFill>
                  <a:srgbClr val="921680"/>
                </a:solidFill>
              </a:rPr>
              <a:t>final ranking list</a:t>
            </a:r>
            <a:r>
              <a:rPr lang="en-US" sz="1050">
                <a:solidFill>
                  <a:srgbClr val="4D4D4D"/>
                </a:solidFill>
              </a:rPr>
              <a:t>.</a:t>
            </a:r>
            <a:endParaRPr sz="1050"/>
          </a:p>
        </p:txBody>
      </p:sp>
      <p:sp>
        <p:nvSpPr>
          <p:cNvPr id="18" name="Google Shape;588;p5">
            <a:extLst>
              <a:ext uri="{FF2B5EF4-FFF2-40B4-BE49-F238E27FC236}">
                <a16:creationId xmlns:a16="http://schemas.microsoft.com/office/drawing/2014/main" id="{4D0B953E-B21C-1BF0-B6BC-86628B257E7E}"/>
              </a:ext>
            </a:extLst>
          </p:cNvPr>
          <p:cNvSpPr/>
          <p:nvPr/>
        </p:nvSpPr>
        <p:spPr>
          <a:xfrm>
            <a:off x="1805368" y="3718751"/>
            <a:ext cx="13811" cy="1983105"/>
          </a:xfrm>
          <a:custGeom>
            <a:avLst/>
            <a:gdLst/>
            <a:ahLst/>
            <a:cxnLst/>
            <a:rect l="l" t="t" r="r" b="b"/>
            <a:pathLst>
              <a:path w="18414" h="2644140" extrusionOk="0">
                <a:moveTo>
                  <a:pt x="0" y="0"/>
                </a:moveTo>
                <a:lnTo>
                  <a:pt x="18287" y="2644089"/>
                </a:lnTo>
              </a:path>
            </a:pathLst>
          </a:custGeom>
          <a:noFill/>
          <a:ln w="28550" cap="flat" cmpd="sng">
            <a:solidFill>
              <a:srgbClr val="921680"/>
            </a:solidFill>
            <a:prstDash val="dash"/>
            <a:round/>
            <a:headEnd type="none" w="sm" len="sm"/>
            <a:tailEnd type="none" w="sm" len="sm"/>
          </a:ln>
        </p:spPr>
        <p:txBody>
          <a:bodyPr spcFirstLastPara="1" wrap="square" lIns="0" tIns="0" rIns="0" bIns="0" anchor="t" anchorCtr="0">
            <a:noAutofit/>
          </a:bodyPr>
          <a:lstStyle/>
          <a:p>
            <a:endParaRPr sz="1350"/>
          </a:p>
        </p:txBody>
      </p:sp>
      <p:sp>
        <p:nvSpPr>
          <p:cNvPr id="19" name="Google Shape;589;p5">
            <a:extLst>
              <a:ext uri="{FF2B5EF4-FFF2-40B4-BE49-F238E27FC236}">
                <a16:creationId xmlns:a16="http://schemas.microsoft.com/office/drawing/2014/main" id="{5ACC64AF-66F5-922E-70CD-7F4ED08DE114}"/>
              </a:ext>
            </a:extLst>
          </p:cNvPr>
          <p:cNvSpPr/>
          <p:nvPr/>
        </p:nvSpPr>
        <p:spPr>
          <a:xfrm>
            <a:off x="521208" y="2246566"/>
            <a:ext cx="1242060" cy="1242536"/>
          </a:xfrm>
          <a:custGeom>
            <a:avLst/>
            <a:gdLst/>
            <a:ahLst/>
            <a:cxnLst/>
            <a:rect l="l" t="t" r="r" b="b"/>
            <a:pathLst>
              <a:path w="1656080" h="1656714" extrusionOk="0">
                <a:moveTo>
                  <a:pt x="827913" y="0"/>
                </a:moveTo>
                <a:lnTo>
                  <a:pt x="779267" y="1406"/>
                </a:lnTo>
                <a:lnTo>
                  <a:pt x="731361" y="5572"/>
                </a:lnTo>
                <a:lnTo>
                  <a:pt x="684274" y="12421"/>
                </a:lnTo>
                <a:lnTo>
                  <a:pt x="638081" y="21875"/>
                </a:lnTo>
                <a:lnTo>
                  <a:pt x="592862" y="33857"/>
                </a:lnTo>
                <a:lnTo>
                  <a:pt x="548694" y="48288"/>
                </a:lnTo>
                <a:lnTo>
                  <a:pt x="505654" y="65091"/>
                </a:lnTo>
                <a:lnTo>
                  <a:pt x="463820" y="84188"/>
                </a:lnTo>
                <a:lnTo>
                  <a:pt x="423270" y="105502"/>
                </a:lnTo>
                <a:lnTo>
                  <a:pt x="384081" y="128955"/>
                </a:lnTo>
                <a:lnTo>
                  <a:pt x="346331" y="154469"/>
                </a:lnTo>
                <a:lnTo>
                  <a:pt x="310098" y="181966"/>
                </a:lnTo>
                <a:lnTo>
                  <a:pt x="275459" y="211370"/>
                </a:lnTo>
                <a:lnTo>
                  <a:pt x="242492" y="242601"/>
                </a:lnTo>
                <a:lnTo>
                  <a:pt x="211274" y="275583"/>
                </a:lnTo>
                <a:lnTo>
                  <a:pt x="181884" y="310238"/>
                </a:lnTo>
                <a:lnTo>
                  <a:pt x="154399" y="346488"/>
                </a:lnTo>
                <a:lnTo>
                  <a:pt x="128897" y="384255"/>
                </a:lnTo>
                <a:lnTo>
                  <a:pt x="105455" y="423462"/>
                </a:lnTo>
                <a:lnTo>
                  <a:pt x="84151" y="464031"/>
                </a:lnTo>
                <a:lnTo>
                  <a:pt x="65062" y="505884"/>
                </a:lnTo>
                <a:lnTo>
                  <a:pt x="48266" y="548944"/>
                </a:lnTo>
                <a:lnTo>
                  <a:pt x="33842" y="593133"/>
                </a:lnTo>
                <a:lnTo>
                  <a:pt x="21866" y="638373"/>
                </a:lnTo>
                <a:lnTo>
                  <a:pt x="12416" y="684587"/>
                </a:lnTo>
                <a:lnTo>
                  <a:pt x="5570" y="731697"/>
                </a:lnTo>
                <a:lnTo>
                  <a:pt x="1405" y="779625"/>
                </a:lnTo>
                <a:lnTo>
                  <a:pt x="0" y="828293"/>
                </a:lnTo>
                <a:lnTo>
                  <a:pt x="1405" y="876962"/>
                </a:lnTo>
                <a:lnTo>
                  <a:pt x="5570" y="924890"/>
                </a:lnTo>
                <a:lnTo>
                  <a:pt x="12416" y="972000"/>
                </a:lnTo>
                <a:lnTo>
                  <a:pt x="21866" y="1018214"/>
                </a:lnTo>
                <a:lnTo>
                  <a:pt x="33842" y="1063454"/>
                </a:lnTo>
                <a:lnTo>
                  <a:pt x="48266" y="1107643"/>
                </a:lnTo>
                <a:lnTo>
                  <a:pt x="65062" y="1150703"/>
                </a:lnTo>
                <a:lnTo>
                  <a:pt x="84151" y="1192556"/>
                </a:lnTo>
                <a:lnTo>
                  <a:pt x="105455" y="1233125"/>
                </a:lnTo>
                <a:lnTo>
                  <a:pt x="128897" y="1272332"/>
                </a:lnTo>
                <a:lnTo>
                  <a:pt x="154399" y="1310099"/>
                </a:lnTo>
                <a:lnTo>
                  <a:pt x="181884" y="1346349"/>
                </a:lnTo>
                <a:lnTo>
                  <a:pt x="211274" y="1381004"/>
                </a:lnTo>
                <a:lnTo>
                  <a:pt x="242492" y="1413986"/>
                </a:lnTo>
                <a:lnTo>
                  <a:pt x="275459" y="1445217"/>
                </a:lnTo>
                <a:lnTo>
                  <a:pt x="310098" y="1474621"/>
                </a:lnTo>
                <a:lnTo>
                  <a:pt x="346331" y="1502118"/>
                </a:lnTo>
                <a:lnTo>
                  <a:pt x="384081" y="1527632"/>
                </a:lnTo>
                <a:lnTo>
                  <a:pt x="423270" y="1551085"/>
                </a:lnTo>
                <a:lnTo>
                  <a:pt x="463820" y="1572399"/>
                </a:lnTo>
                <a:lnTo>
                  <a:pt x="505654" y="1591496"/>
                </a:lnTo>
                <a:lnTo>
                  <a:pt x="548694" y="1608299"/>
                </a:lnTo>
                <a:lnTo>
                  <a:pt x="592862" y="1622730"/>
                </a:lnTo>
                <a:lnTo>
                  <a:pt x="638081" y="1634712"/>
                </a:lnTo>
                <a:lnTo>
                  <a:pt x="684274" y="1644166"/>
                </a:lnTo>
                <a:lnTo>
                  <a:pt x="731361" y="1651015"/>
                </a:lnTo>
                <a:lnTo>
                  <a:pt x="779267" y="1655181"/>
                </a:lnTo>
                <a:lnTo>
                  <a:pt x="827913" y="1656588"/>
                </a:lnTo>
                <a:lnTo>
                  <a:pt x="876554" y="1655181"/>
                </a:lnTo>
                <a:lnTo>
                  <a:pt x="924457" y="1651015"/>
                </a:lnTo>
                <a:lnTo>
                  <a:pt x="971542" y="1644166"/>
                </a:lnTo>
                <a:lnTo>
                  <a:pt x="1017732" y="1634712"/>
                </a:lnTo>
                <a:lnTo>
                  <a:pt x="1062949" y="1622730"/>
                </a:lnTo>
                <a:lnTo>
                  <a:pt x="1107116" y="1608299"/>
                </a:lnTo>
                <a:lnTo>
                  <a:pt x="1150155" y="1591496"/>
                </a:lnTo>
                <a:lnTo>
                  <a:pt x="1191989" y="1572399"/>
                </a:lnTo>
                <a:lnTo>
                  <a:pt x="1232539" y="1551085"/>
                </a:lnTo>
                <a:lnTo>
                  <a:pt x="1271728" y="1527632"/>
                </a:lnTo>
                <a:lnTo>
                  <a:pt x="1309478" y="1502118"/>
                </a:lnTo>
                <a:lnTo>
                  <a:pt x="1345711" y="1474621"/>
                </a:lnTo>
                <a:lnTo>
                  <a:pt x="1380351" y="1445217"/>
                </a:lnTo>
                <a:lnTo>
                  <a:pt x="1413319" y="1413986"/>
                </a:lnTo>
                <a:lnTo>
                  <a:pt x="1444537" y="1381004"/>
                </a:lnTo>
                <a:lnTo>
                  <a:pt x="1473929" y="1346349"/>
                </a:lnTo>
                <a:lnTo>
                  <a:pt x="1501415" y="1310099"/>
                </a:lnTo>
                <a:lnTo>
                  <a:pt x="1526919" y="1272332"/>
                </a:lnTo>
                <a:lnTo>
                  <a:pt x="1550362" y="1233125"/>
                </a:lnTo>
                <a:lnTo>
                  <a:pt x="1571668" y="1192556"/>
                </a:lnTo>
                <a:lnTo>
                  <a:pt x="1590758" y="1150703"/>
                </a:lnTo>
                <a:lnTo>
                  <a:pt x="1607555" y="1107643"/>
                </a:lnTo>
                <a:lnTo>
                  <a:pt x="1621980" y="1063454"/>
                </a:lnTo>
                <a:lnTo>
                  <a:pt x="1633957" y="1018214"/>
                </a:lnTo>
                <a:lnTo>
                  <a:pt x="1643408" y="972000"/>
                </a:lnTo>
                <a:lnTo>
                  <a:pt x="1650255" y="924890"/>
                </a:lnTo>
                <a:lnTo>
                  <a:pt x="1654420" y="876962"/>
                </a:lnTo>
                <a:lnTo>
                  <a:pt x="1655826" y="828293"/>
                </a:lnTo>
                <a:lnTo>
                  <a:pt x="1654420" y="779625"/>
                </a:lnTo>
                <a:lnTo>
                  <a:pt x="1650255" y="731697"/>
                </a:lnTo>
                <a:lnTo>
                  <a:pt x="1643408" y="684587"/>
                </a:lnTo>
                <a:lnTo>
                  <a:pt x="1633957" y="638373"/>
                </a:lnTo>
                <a:lnTo>
                  <a:pt x="1621980" y="593133"/>
                </a:lnTo>
                <a:lnTo>
                  <a:pt x="1607555" y="548944"/>
                </a:lnTo>
                <a:lnTo>
                  <a:pt x="1590758" y="505884"/>
                </a:lnTo>
                <a:lnTo>
                  <a:pt x="1571668" y="464031"/>
                </a:lnTo>
                <a:lnTo>
                  <a:pt x="1550362" y="423462"/>
                </a:lnTo>
                <a:lnTo>
                  <a:pt x="1526919" y="384255"/>
                </a:lnTo>
                <a:lnTo>
                  <a:pt x="1501415" y="346488"/>
                </a:lnTo>
                <a:lnTo>
                  <a:pt x="1473929" y="310238"/>
                </a:lnTo>
                <a:lnTo>
                  <a:pt x="1444537" y="275583"/>
                </a:lnTo>
                <a:lnTo>
                  <a:pt x="1413319" y="242601"/>
                </a:lnTo>
                <a:lnTo>
                  <a:pt x="1380351" y="211370"/>
                </a:lnTo>
                <a:lnTo>
                  <a:pt x="1345711" y="181966"/>
                </a:lnTo>
                <a:lnTo>
                  <a:pt x="1309478" y="154469"/>
                </a:lnTo>
                <a:lnTo>
                  <a:pt x="1271728" y="128955"/>
                </a:lnTo>
                <a:lnTo>
                  <a:pt x="1232539" y="105502"/>
                </a:lnTo>
                <a:lnTo>
                  <a:pt x="1191989" y="84188"/>
                </a:lnTo>
                <a:lnTo>
                  <a:pt x="1150155" y="65091"/>
                </a:lnTo>
                <a:lnTo>
                  <a:pt x="1107116" y="48288"/>
                </a:lnTo>
                <a:lnTo>
                  <a:pt x="1062949" y="33857"/>
                </a:lnTo>
                <a:lnTo>
                  <a:pt x="1017732" y="21875"/>
                </a:lnTo>
                <a:lnTo>
                  <a:pt x="971542" y="12421"/>
                </a:lnTo>
                <a:lnTo>
                  <a:pt x="924457" y="5572"/>
                </a:lnTo>
                <a:lnTo>
                  <a:pt x="876554" y="1406"/>
                </a:lnTo>
                <a:lnTo>
                  <a:pt x="827913" y="0"/>
                </a:lnTo>
                <a:close/>
              </a:path>
            </a:pathLst>
          </a:custGeom>
          <a:solidFill>
            <a:srgbClr val="921680"/>
          </a:solidFill>
          <a:ln>
            <a:noFill/>
          </a:ln>
        </p:spPr>
        <p:txBody>
          <a:bodyPr spcFirstLastPara="1" wrap="square" lIns="0" tIns="0" rIns="0" bIns="0" anchor="t" anchorCtr="0">
            <a:noAutofit/>
          </a:bodyPr>
          <a:lstStyle/>
          <a:p>
            <a:endParaRPr sz="1350"/>
          </a:p>
        </p:txBody>
      </p:sp>
      <p:sp>
        <p:nvSpPr>
          <p:cNvPr id="20" name="Google Shape;590;p5">
            <a:extLst>
              <a:ext uri="{FF2B5EF4-FFF2-40B4-BE49-F238E27FC236}">
                <a16:creationId xmlns:a16="http://schemas.microsoft.com/office/drawing/2014/main" id="{A50C6A08-1CFA-D3C2-6F02-BFD9D69A0249}"/>
              </a:ext>
            </a:extLst>
          </p:cNvPr>
          <p:cNvSpPr txBox="1"/>
          <p:nvPr/>
        </p:nvSpPr>
        <p:spPr>
          <a:xfrm>
            <a:off x="811721" y="2695004"/>
            <a:ext cx="661511" cy="332292"/>
          </a:xfrm>
          <a:prstGeom prst="rect">
            <a:avLst/>
          </a:prstGeom>
          <a:noFill/>
          <a:ln>
            <a:noFill/>
          </a:ln>
        </p:spPr>
        <p:txBody>
          <a:bodyPr spcFirstLastPara="1" wrap="square" lIns="0" tIns="9038" rIns="0" bIns="0" anchor="t" anchorCtr="0">
            <a:spAutoFit/>
          </a:bodyPr>
          <a:lstStyle/>
          <a:p>
            <a:pPr marL="11906" marR="3810" indent="-2858"/>
            <a:r>
              <a:rPr lang="en-US" sz="1050" b="1">
                <a:solidFill>
                  <a:srgbClr val="FFFFFF"/>
                </a:solidFill>
              </a:rPr>
              <a:t>Receipt of proposals</a:t>
            </a:r>
            <a:endParaRPr sz="1050"/>
          </a:p>
        </p:txBody>
      </p:sp>
      <p:sp>
        <p:nvSpPr>
          <p:cNvPr id="21" name="Google Shape;591;p5">
            <a:extLst>
              <a:ext uri="{FF2B5EF4-FFF2-40B4-BE49-F238E27FC236}">
                <a16:creationId xmlns:a16="http://schemas.microsoft.com/office/drawing/2014/main" id="{5B481E6C-2667-16CC-6474-8D95CCF2FEF6}"/>
              </a:ext>
            </a:extLst>
          </p:cNvPr>
          <p:cNvSpPr txBox="1"/>
          <p:nvPr/>
        </p:nvSpPr>
        <p:spPr>
          <a:xfrm>
            <a:off x="314515" y="3679507"/>
            <a:ext cx="1294448" cy="332783"/>
          </a:xfrm>
          <a:prstGeom prst="rect">
            <a:avLst/>
          </a:prstGeom>
          <a:noFill/>
          <a:ln>
            <a:noFill/>
          </a:ln>
        </p:spPr>
        <p:txBody>
          <a:bodyPr spcFirstLastPara="1" wrap="square" lIns="0" tIns="9525" rIns="0" bIns="0" anchor="t" anchorCtr="0">
            <a:spAutoFit/>
          </a:bodyPr>
          <a:lstStyle/>
          <a:p>
            <a:pPr marL="9525"/>
            <a:r>
              <a:rPr lang="en-US" sz="1050">
                <a:solidFill>
                  <a:srgbClr val="4D4D4D"/>
                </a:solidFill>
              </a:rPr>
              <a:t>Admissibility/eligibility</a:t>
            </a:r>
            <a:endParaRPr sz="1050"/>
          </a:p>
          <a:p>
            <a:pPr marL="9525"/>
            <a:r>
              <a:rPr lang="en-US" sz="1050">
                <a:solidFill>
                  <a:srgbClr val="4D4D4D"/>
                </a:solidFill>
              </a:rPr>
              <a:t>check</a:t>
            </a:r>
            <a:endParaRPr sz="1050"/>
          </a:p>
        </p:txBody>
      </p:sp>
      <p:sp>
        <p:nvSpPr>
          <p:cNvPr id="22" name="Google Shape;592;p5">
            <a:extLst>
              <a:ext uri="{FF2B5EF4-FFF2-40B4-BE49-F238E27FC236}">
                <a16:creationId xmlns:a16="http://schemas.microsoft.com/office/drawing/2014/main" id="{A9057578-1C37-BCF2-AD02-D51BB2CD8D99}"/>
              </a:ext>
            </a:extLst>
          </p:cNvPr>
          <p:cNvSpPr txBox="1"/>
          <p:nvPr/>
        </p:nvSpPr>
        <p:spPr>
          <a:xfrm>
            <a:off x="314516" y="4159948"/>
            <a:ext cx="1358741" cy="493874"/>
          </a:xfrm>
          <a:prstGeom prst="rect">
            <a:avLst/>
          </a:prstGeom>
          <a:noFill/>
          <a:ln>
            <a:noFill/>
          </a:ln>
        </p:spPr>
        <p:txBody>
          <a:bodyPr spcFirstLastPara="1" wrap="square" lIns="0" tIns="9038" rIns="0" bIns="0" anchor="t" anchorCtr="0">
            <a:spAutoFit/>
          </a:bodyPr>
          <a:lstStyle/>
          <a:p>
            <a:pPr marL="9525" marR="3810"/>
            <a:r>
              <a:rPr lang="en-US" sz="1050">
                <a:solidFill>
                  <a:srgbClr val="4D4D4D"/>
                </a:solidFill>
              </a:rPr>
              <a:t>Allocation of proposals to evaluators</a:t>
            </a:r>
            <a:endParaRPr sz="1050"/>
          </a:p>
        </p:txBody>
      </p:sp>
      <p:sp>
        <p:nvSpPr>
          <p:cNvPr id="23" name="Google Shape;593;p5">
            <a:extLst>
              <a:ext uri="{FF2B5EF4-FFF2-40B4-BE49-F238E27FC236}">
                <a16:creationId xmlns:a16="http://schemas.microsoft.com/office/drawing/2014/main" id="{43444439-EE7B-4A67-DCE5-81EBD9D9F00D}"/>
              </a:ext>
            </a:extLst>
          </p:cNvPr>
          <p:cNvSpPr/>
          <p:nvPr/>
        </p:nvSpPr>
        <p:spPr>
          <a:xfrm>
            <a:off x="3575304" y="3697034"/>
            <a:ext cx="2381" cy="2005489"/>
          </a:xfrm>
          <a:custGeom>
            <a:avLst/>
            <a:gdLst/>
            <a:ahLst/>
            <a:cxnLst/>
            <a:rect l="l" t="t" r="r" b="b"/>
            <a:pathLst>
              <a:path w="3175" h="2673985" extrusionOk="0">
                <a:moveTo>
                  <a:pt x="0" y="0"/>
                </a:moveTo>
                <a:lnTo>
                  <a:pt x="2920" y="2673578"/>
                </a:lnTo>
              </a:path>
            </a:pathLst>
          </a:custGeom>
          <a:noFill/>
          <a:ln w="28575" cap="flat" cmpd="sng">
            <a:solidFill>
              <a:srgbClr val="921680"/>
            </a:solidFill>
            <a:prstDash val="dash"/>
            <a:round/>
            <a:headEnd type="none" w="sm" len="sm"/>
            <a:tailEnd type="none" w="sm" len="sm"/>
          </a:ln>
        </p:spPr>
        <p:txBody>
          <a:bodyPr spcFirstLastPara="1" wrap="square" lIns="0" tIns="0" rIns="0" bIns="0" anchor="t" anchorCtr="0">
            <a:noAutofit/>
          </a:bodyPr>
          <a:lstStyle/>
          <a:p>
            <a:endParaRPr sz="1350"/>
          </a:p>
        </p:txBody>
      </p:sp>
      <p:sp>
        <p:nvSpPr>
          <p:cNvPr id="24" name="Google Shape;594;p5">
            <a:extLst>
              <a:ext uri="{FF2B5EF4-FFF2-40B4-BE49-F238E27FC236}">
                <a16:creationId xmlns:a16="http://schemas.microsoft.com/office/drawing/2014/main" id="{D2ACE052-C8CB-114E-014B-8F1569881613}"/>
              </a:ext>
            </a:extLst>
          </p:cNvPr>
          <p:cNvSpPr/>
          <p:nvPr/>
        </p:nvSpPr>
        <p:spPr>
          <a:xfrm>
            <a:off x="5260085" y="3688460"/>
            <a:ext cx="29528" cy="2058353"/>
          </a:xfrm>
          <a:custGeom>
            <a:avLst/>
            <a:gdLst/>
            <a:ahLst/>
            <a:cxnLst/>
            <a:rect l="l" t="t" r="r" b="b"/>
            <a:pathLst>
              <a:path w="39370" h="2744470" extrusionOk="0">
                <a:moveTo>
                  <a:pt x="0" y="0"/>
                </a:moveTo>
                <a:lnTo>
                  <a:pt x="39370" y="2743936"/>
                </a:lnTo>
              </a:path>
            </a:pathLst>
          </a:custGeom>
          <a:noFill/>
          <a:ln w="28575" cap="flat" cmpd="sng">
            <a:solidFill>
              <a:srgbClr val="921680"/>
            </a:solidFill>
            <a:prstDash val="dash"/>
            <a:round/>
            <a:headEnd type="none" w="sm" len="sm"/>
            <a:tailEnd type="none" w="sm" len="sm"/>
          </a:ln>
        </p:spPr>
        <p:txBody>
          <a:bodyPr spcFirstLastPara="1" wrap="square" lIns="0" tIns="0" rIns="0" bIns="0" anchor="t" anchorCtr="0">
            <a:noAutofit/>
          </a:bodyPr>
          <a:lstStyle/>
          <a:p>
            <a:endParaRPr sz="1350"/>
          </a:p>
        </p:txBody>
      </p:sp>
      <p:sp>
        <p:nvSpPr>
          <p:cNvPr id="25" name="Google Shape;595;p5">
            <a:extLst>
              <a:ext uri="{FF2B5EF4-FFF2-40B4-BE49-F238E27FC236}">
                <a16:creationId xmlns:a16="http://schemas.microsoft.com/office/drawing/2014/main" id="{01CE9166-4C65-0360-6624-681B7413FCB2}"/>
              </a:ext>
            </a:extLst>
          </p:cNvPr>
          <p:cNvSpPr/>
          <p:nvPr/>
        </p:nvSpPr>
        <p:spPr>
          <a:xfrm>
            <a:off x="7045452" y="3667886"/>
            <a:ext cx="44291" cy="2122170"/>
          </a:xfrm>
          <a:custGeom>
            <a:avLst/>
            <a:gdLst/>
            <a:ahLst/>
            <a:cxnLst/>
            <a:rect l="l" t="t" r="r" b="b"/>
            <a:pathLst>
              <a:path w="59054" h="2829559" extrusionOk="0">
                <a:moveTo>
                  <a:pt x="0" y="0"/>
                </a:moveTo>
                <a:lnTo>
                  <a:pt x="58928" y="2829521"/>
                </a:lnTo>
              </a:path>
            </a:pathLst>
          </a:custGeom>
          <a:noFill/>
          <a:ln w="28575" cap="flat" cmpd="sng">
            <a:solidFill>
              <a:srgbClr val="921680"/>
            </a:solidFill>
            <a:prstDash val="dash"/>
            <a:round/>
            <a:headEnd type="none" w="sm" len="sm"/>
            <a:tailEnd type="none" w="sm" len="sm"/>
          </a:ln>
        </p:spPr>
        <p:txBody>
          <a:bodyPr spcFirstLastPara="1" wrap="square" lIns="0" tIns="0" rIns="0" bIns="0" anchor="t" anchorCtr="0">
            <a:noAutofit/>
          </a:bodyPr>
          <a:lstStyle/>
          <a:p>
            <a:endParaRPr sz="1350"/>
          </a:p>
        </p:txBody>
      </p:sp>
      <p:sp>
        <p:nvSpPr>
          <p:cNvPr id="32" name="Google Shape;106;p2">
            <a:extLst>
              <a:ext uri="{FF2B5EF4-FFF2-40B4-BE49-F238E27FC236}">
                <a16:creationId xmlns:a16="http://schemas.microsoft.com/office/drawing/2014/main" id="{0BF607AC-8338-3C52-1A45-F7FE5654BD00}"/>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Standard Evaluation Process</a:t>
            </a:r>
            <a:endParaRPr sz="1100" b="1" i="0" u="none" strike="noStrike" cap="none" dirty="0">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33" name="Google Shape;605;p6">
            <a:extLst>
              <a:ext uri="{FF2B5EF4-FFF2-40B4-BE49-F238E27FC236}">
                <a16:creationId xmlns:a16="http://schemas.microsoft.com/office/drawing/2014/main" id="{5E856E44-41B6-C3F1-0568-E0B5BFB3AC32}"/>
              </a:ext>
            </a:extLst>
          </p:cNvPr>
          <p:cNvSpPr txBox="1"/>
          <p:nvPr/>
        </p:nvSpPr>
        <p:spPr>
          <a:xfrm>
            <a:off x="703887" y="2346903"/>
            <a:ext cx="7886700" cy="3220578"/>
          </a:xfrm>
          <a:prstGeom prst="rect">
            <a:avLst/>
          </a:prstGeom>
          <a:noFill/>
          <a:ln w="28575" cap="flat" cmpd="sng">
            <a:solidFill>
              <a:srgbClr val="AFD10D"/>
            </a:solidFill>
            <a:prstDash val="solid"/>
            <a:round/>
            <a:headEnd type="none" w="sm" len="sm"/>
            <a:tailEnd type="none" w="sm" len="sm"/>
          </a:ln>
        </p:spPr>
        <p:txBody>
          <a:bodyPr spcFirstLastPara="1" wrap="square" lIns="0" tIns="103331" rIns="0" bIns="0" anchor="t" anchorCtr="0">
            <a:spAutoFit/>
          </a:bodyPr>
          <a:lstStyle/>
          <a:p>
            <a:pPr marL="68580"/>
            <a:r>
              <a:rPr lang="en-US" sz="1800" b="1" i="1" dirty="0">
                <a:solidFill>
                  <a:srgbClr val="921680"/>
                </a:solidFill>
              </a:rPr>
              <a:t>Admissibility </a:t>
            </a:r>
            <a:r>
              <a:rPr lang="en-US" sz="1800" i="1" dirty="0">
                <a:solidFill>
                  <a:srgbClr val="4D4D4D"/>
                </a:solidFill>
              </a:rPr>
              <a:t>is checked by EU staff.</a:t>
            </a:r>
            <a:endParaRPr sz="1800" dirty="0"/>
          </a:p>
          <a:p>
            <a:pPr marL="338613" indent="-257651">
              <a:spcBef>
                <a:spcPts val="907"/>
              </a:spcBef>
              <a:buClr>
                <a:srgbClr val="921680"/>
              </a:buClr>
              <a:buSzPts val="2400"/>
              <a:buFont typeface="Arial"/>
              <a:buChar char="●"/>
            </a:pPr>
            <a:r>
              <a:rPr lang="en-US" sz="1800" dirty="0">
                <a:solidFill>
                  <a:srgbClr val="4D4D4D"/>
                </a:solidFill>
              </a:rPr>
              <a:t>Applications must be </a:t>
            </a:r>
            <a:r>
              <a:rPr lang="en-US" sz="1800" b="1" dirty="0">
                <a:solidFill>
                  <a:srgbClr val="921680"/>
                </a:solidFill>
              </a:rPr>
              <a:t>complete </a:t>
            </a:r>
            <a:r>
              <a:rPr lang="en-US" sz="1800" dirty="0">
                <a:solidFill>
                  <a:srgbClr val="4D4D4D"/>
                </a:solidFill>
              </a:rPr>
              <a:t>and contain all parts and mandatory annexes and supporting documents.</a:t>
            </a:r>
            <a:endParaRPr sz="1800" dirty="0"/>
          </a:p>
          <a:p>
            <a:pPr marL="338613" indent="-257651">
              <a:spcBef>
                <a:spcPts val="900"/>
              </a:spcBef>
              <a:buClr>
                <a:srgbClr val="921680"/>
              </a:buClr>
              <a:buSzPts val="2400"/>
              <a:buFont typeface="Arial"/>
              <a:buChar char="●"/>
            </a:pPr>
            <a:r>
              <a:rPr lang="en-US" sz="1800" dirty="0">
                <a:solidFill>
                  <a:srgbClr val="4D4D4D"/>
                </a:solidFill>
              </a:rPr>
              <a:t>Applications must be </a:t>
            </a:r>
            <a:r>
              <a:rPr lang="en-US" sz="1800" b="1" dirty="0">
                <a:solidFill>
                  <a:srgbClr val="921680"/>
                </a:solidFill>
              </a:rPr>
              <a:t>readable, accessible and printable</a:t>
            </a:r>
            <a:r>
              <a:rPr lang="en-US" sz="1800" dirty="0">
                <a:solidFill>
                  <a:srgbClr val="4D4D4D"/>
                </a:solidFill>
              </a:rPr>
              <a:t>.</a:t>
            </a:r>
            <a:endParaRPr sz="1800" dirty="0"/>
          </a:p>
          <a:p>
            <a:pPr marL="338613" indent="-257651">
              <a:spcBef>
                <a:spcPts val="900"/>
              </a:spcBef>
              <a:buClr>
                <a:srgbClr val="921680"/>
              </a:buClr>
              <a:buSzPts val="2400"/>
              <a:buFont typeface="Arial"/>
              <a:buChar char="●"/>
            </a:pPr>
            <a:r>
              <a:rPr lang="en-US" sz="1800" dirty="0">
                <a:solidFill>
                  <a:srgbClr val="4D4D4D"/>
                </a:solidFill>
              </a:rPr>
              <a:t>Applications must include a </a:t>
            </a:r>
            <a:r>
              <a:rPr lang="en-US" sz="1800" b="1" dirty="0">
                <a:solidFill>
                  <a:srgbClr val="921680"/>
                </a:solidFill>
              </a:rPr>
              <a:t>plan for the exploitation and dissemination of results including communication activities</a:t>
            </a:r>
            <a:endParaRPr sz="1800" dirty="0"/>
          </a:p>
          <a:p>
            <a:pPr marL="338613"/>
            <a:r>
              <a:rPr lang="en-US" sz="1800" dirty="0">
                <a:solidFill>
                  <a:srgbClr val="4D4D4D"/>
                </a:solidFill>
              </a:rPr>
              <a:t>(n/a for applications at the first stage of two-stage procedures or unless otherwise provided in the specific call conditions).</a:t>
            </a:r>
            <a:endParaRPr sz="1800" dirty="0"/>
          </a:p>
          <a:p>
            <a:pPr marL="338613" indent="-257651">
              <a:buClr>
                <a:srgbClr val="921680"/>
              </a:buClr>
              <a:buSzPts val="2400"/>
              <a:buFont typeface="Arial"/>
              <a:buChar char="●"/>
            </a:pPr>
            <a:r>
              <a:rPr lang="en-US" sz="1800" dirty="0">
                <a:solidFill>
                  <a:srgbClr val="4D4D4D"/>
                </a:solidFill>
              </a:rPr>
              <a:t>Specific </a:t>
            </a:r>
            <a:r>
              <a:rPr lang="en-US" sz="1800" b="1" dirty="0">
                <a:solidFill>
                  <a:srgbClr val="921680"/>
                </a:solidFill>
              </a:rPr>
              <a:t>page limits </a:t>
            </a:r>
            <a:r>
              <a:rPr lang="en-US" sz="1800" dirty="0">
                <a:solidFill>
                  <a:srgbClr val="4D4D4D"/>
                </a:solidFill>
              </a:rPr>
              <a:t>per type of action normally apply (specified in the topic conditions and controlled by IT tool).</a:t>
            </a:r>
            <a:endParaRPr sz="1800" dirty="0"/>
          </a:p>
        </p:txBody>
      </p:sp>
      <p:sp>
        <p:nvSpPr>
          <p:cNvPr id="2" name="Google Shape;106;p2">
            <a:extLst>
              <a:ext uri="{FF2B5EF4-FFF2-40B4-BE49-F238E27FC236}">
                <a16:creationId xmlns:a16="http://schemas.microsoft.com/office/drawing/2014/main" id="{E0F9ED06-9943-BCF1-56B3-A92D736B2FC8}"/>
              </a:ext>
            </a:extLst>
          </p:cNvPr>
          <p:cNvSpPr txBox="1"/>
          <p:nvPr/>
        </p:nvSpPr>
        <p:spPr>
          <a:xfrm>
            <a:off x="565587" y="888072"/>
            <a:ext cx="8163300" cy="14588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Admissibility, eligibility checks and additional requirements</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7448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387783" y="570458"/>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pic>
        <p:nvPicPr>
          <p:cNvPr id="7" name="Immagine 6">
            <a:extLst>
              <a:ext uri="{FF2B5EF4-FFF2-40B4-BE49-F238E27FC236}">
                <a16:creationId xmlns:a16="http://schemas.microsoft.com/office/drawing/2014/main" id="{778DFBDB-187F-5CDA-A145-9AE543C398FA}"/>
              </a:ext>
            </a:extLst>
          </p:cNvPr>
          <p:cNvPicPr>
            <a:picLocks noChangeAspect="1"/>
          </p:cNvPicPr>
          <p:nvPr/>
        </p:nvPicPr>
        <p:blipFill rotWithShape="1">
          <a:blip r:embed="rId6"/>
          <a:srcRect l="1" r="-1364" b="9205"/>
          <a:stretch/>
        </p:blipFill>
        <p:spPr>
          <a:xfrm>
            <a:off x="7190457" y="2488322"/>
            <a:ext cx="1969266" cy="1869124"/>
          </a:xfrm>
          <a:prstGeom prst="rect">
            <a:avLst/>
          </a:prstGeom>
        </p:spPr>
      </p:pic>
      <p:sp>
        <p:nvSpPr>
          <p:cNvPr id="4" name="CasellaDiTesto 3">
            <a:extLst>
              <a:ext uri="{FF2B5EF4-FFF2-40B4-BE49-F238E27FC236}">
                <a16:creationId xmlns:a16="http://schemas.microsoft.com/office/drawing/2014/main" id="{73A2B74A-F847-FA82-A969-CFE22A5CCAE1}"/>
              </a:ext>
            </a:extLst>
          </p:cNvPr>
          <p:cNvSpPr txBox="1"/>
          <p:nvPr/>
        </p:nvSpPr>
        <p:spPr>
          <a:xfrm>
            <a:off x="332457" y="1171053"/>
            <a:ext cx="6857999" cy="1815882"/>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Relevance: </a:t>
            </a:r>
            <a:r>
              <a:rPr lang="en-US" sz="1400" b="0" i="0" u="none" strike="noStrike" baseline="0" dirty="0">
                <a:solidFill>
                  <a:srgbClr val="000000"/>
                </a:solidFill>
                <a:latin typeface="Montserrat" panose="00000500000000000000" pitchFamily="2" charset="0"/>
              </a:rPr>
              <a:t>clarity and coherence of the project, goals and planning; correspondence with themes, priorities and goals of the call; contribution to the EU strategic and legislative context; European/transnational dimension; impact/interest for a number of countries (EU or eligible non-EU countries); </a:t>
            </a:r>
            <a:endParaRPr lang="it-IT" sz="1600" b="0" i="0" u="none" strike="noStrike" baseline="0" dirty="0">
              <a:solidFill>
                <a:srgbClr val="000000"/>
              </a:solidFill>
              <a:latin typeface="Montserrat" panose="00000500000000000000" pitchFamily="2" charset="0"/>
            </a:endParaRPr>
          </a:p>
          <a:p>
            <a:r>
              <a:rPr lang="en-US" sz="1400" b="0" i="0" u="none" strike="noStrike" baseline="0" dirty="0">
                <a:solidFill>
                  <a:srgbClr val="000000"/>
                </a:solidFill>
                <a:latin typeface="Montserrat" panose="00000500000000000000" pitchFamily="2" charset="0"/>
              </a:rPr>
              <a:t>potential for use of outcomes; potential for developing mutual trust/cross-border cooperation (30 points). </a:t>
            </a:r>
          </a:p>
          <a:p>
            <a:pPr algn="just"/>
            <a:endParaRPr lang="en-US" sz="1400" b="0" i="0" u="none" strike="noStrike" baseline="0" dirty="0">
              <a:solidFill>
                <a:srgbClr val="000000"/>
              </a:solidFill>
              <a:latin typeface="Montserrat" panose="00000500000000000000" pitchFamily="2" charset="0"/>
            </a:endParaRPr>
          </a:p>
        </p:txBody>
      </p:sp>
      <p:sp>
        <p:nvSpPr>
          <p:cNvPr id="8" name="CasellaDiTesto 7">
            <a:extLst>
              <a:ext uri="{FF2B5EF4-FFF2-40B4-BE49-F238E27FC236}">
                <a16:creationId xmlns:a16="http://schemas.microsoft.com/office/drawing/2014/main" id="{73720406-F33E-378B-B5DE-BAE30178C43B}"/>
              </a:ext>
            </a:extLst>
          </p:cNvPr>
          <p:cNvSpPr txBox="1"/>
          <p:nvPr/>
        </p:nvSpPr>
        <p:spPr>
          <a:xfrm>
            <a:off x="332458" y="2762701"/>
            <a:ext cx="6857999" cy="3323987"/>
          </a:xfrm>
          <a:prstGeom prst="rect">
            <a:avLst/>
          </a:prstGeom>
          <a:noFill/>
        </p:spPr>
        <p:txBody>
          <a:bodyPr wrap="square">
            <a:spAutoFit/>
          </a:bodyPr>
          <a:lstStyle/>
          <a:p>
            <a:pPr algn="just"/>
            <a:r>
              <a:rPr lang="en-US" sz="1400" b="0" i="0" u="none" strike="noStrike" baseline="0" dirty="0">
                <a:solidFill>
                  <a:srgbClr val="000000"/>
                </a:solidFill>
                <a:latin typeface="Montserrat" panose="00000500000000000000" pitchFamily="2" charset="0"/>
              </a:rPr>
              <a:t>• Quality: </a:t>
            </a:r>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Montserrat" panose="00000500000000000000" pitchFamily="2" charset="0"/>
              </a:rPr>
              <a:t>Project design and implementation</a:t>
            </a:r>
            <a:r>
              <a:rPr lang="en-US" sz="1400" b="0" i="0" u="none" strike="noStrike" baseline="0" dirty="0">
                <a:solidFill>
                  <a:srgbClr val="000000"/>
                </a:solidFill>
                <a:latin typeface="Montserrat" panose="00000500000000000000" pitchFamily="2" charset="0"/>
              </a:rPr>
              <a:t>: Technical quality; logical links between identified problems, needs and proposed solutions (rationale); identified problems, needs and proposed solutions (logical framework concept); project implementation methodology (concept and methodology, management, procedures, timetable, risks and risk management, monitoring and evaluation); project feasibility within the proposed timeframe; cost-effectiveness (sufficient/adequate budget for successful implementation; best value for money) (30 points). </a:t>
            </a:r>
          </a:p>
          <a:p>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Montserrat" panose="00000500000000000000" pitchFamily="2" charset="0"/>
              </a:rPr>
              <a:t>Project team and modes of cooperation</a:t>
            </a:r>
            <a:r>
              <a:rPr lang="en-US" sz="1400" b="0" i="0" u="none" strike="noStrike" baseline="0" dirty="0">
                <a:solidFill>
                  <a:srgbClr val="000000"/>
                </a:solidFill>
                <a:latin typeface="Montserrat" panose="00000500000000000000" pitchFamily="2" charset="0"/>
              </a:rPr>
              <a:t>: quality of the consortium and project team; appropriate procedures and problem-solving mechanisms for cooperation within the project and consortium (30 points). </a:t>
            </a:r>
          </a:p>
          <a:p>
            <a:pPr algn="just"/>
            <a:r>
              <a:rPr lang="en-US" sz="1400" b="0" i="0" u="none" strike="noStrike" baseline="0" dirty="0">
                <a:solidFill>
                  <a:srgbClr val="000000"/>
                </a:solidFill>
                <a:latin typeface="Montserrat" panose="00000500000000000000" pitchFamily="2" charset="0"/>
              </a:rPr>
              <a:t>• </a:t>
            </a:r>
            <a:r>
              <a:rPr lang="en-US" sz="1400" b="1" i="0" u="none" strike="noStrike" baseline="0" dirty="0">
                <a:solidFill>
                  <a:srgbClr val="000000"/>
                </a:solidFill>
                <a:latin typeface="Montserrat" panose="00000500000000000000" pitchFamily="2" charset="0"/>
              </a:rPr>
              <a:t>Impact: </a:t>
            </a:r>
            <a:r>
              <a:rPr lang="en-US" sz="1400" b="0" i="0" u="none" strike="noStrike" baseline="0" dirty="0">
                <a:solidFill>
                  <a:srgbClr val="000000"/>
                </a:solidFill>
                <a:latin typeface="Montserrat" panose="00000500000000000000" pitchFamily="2" charset="0"/>
              </a:rPr>
              <a:t>ambition and expected long-term impact of outcomes on target groups/general public; appropriate dissemination strategy to ensure long-term sustainability and impact; sustainability of outcomes after EU funding ends (10 points). </a:t>
            </a:r>
          </a:p>
        </p:txBody>
      </p:sp>
    </p:spTree>
    <p:extLst>
      <p:ext uri="{BB962C8B-B14F-4D97-AF65-F5344CB8AC3E}">
        <p14:creationId xmlns:p14="http://schemas.microsoft.com/office/powerpoint/2010/main" val="998477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3" name="Immagine 2">
            <a:extLst>
              <a:ext uri="{FF2B5EF4-FFF2-40B4-BE49-F238E27FC236}">
                <a16:creationId xmlns:a16="http://schemas.microsoft.com/office/drawing/2014/main" id="{C661910A-89E8-467E-ABAD-A6B7C3F24C2C}"/>
              </a:ext>
            </a:extLst>
          </p:cNvPr>
          <p:cNvPicPr>
            <a:picLocks noChangeAspect="1"/>
          </p:cNvPicPr>
          <p:nvPr/>
        </p:nvPicPr>
        <p:blipFill rotWithShape="1">
          <a:blip r:embed="rId6"/>
          <a:srcRect l="11651" t="5817" r="7100" b="3984"/>
          <a:stretch/>
        </p:blipFill>
        <p:spPr>
          <a:xfrm>
            <a:off x="490350" y="1584648"/>
            <a:ext cx="7843159" cy="3267907"/>
          </a:xfrm>
          <a:prstGeom prst="rect">
            <a:avLst/>
          </a:prstGeom>
        </p:spPr>
      </p:pic>
      <p:sp>
        <p:nvSpPr>
          <p:cNvPr id="5" name="Google Shape;106;p2">
            <a:extLst>
              <a:ext uri="{FF2B5EF4-FFF2-40B4-BE49-F238E27FC236}">
                <a16:creationId xmlns:a16="http://schemas.microsoft.com/office/drawing/2014/main" id="{0983A0B7-8466-C1FD-1B8B-914CDADB5510}"/>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177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5" name="Google Shape;106;p2">
            <a:extLst>
              <a:ext uri="{FF2B5EF4-FFF2-40B4-BE49-F238E27FC236}">
                <a16:creationId xmlns:a16="http://schemas.microsoft.com/office/drawing/2014/main" id="{0983A0B7-8466-C1FD-1B8B-914CDADB5510}"/>
              </a:ext>
            </a:extLst>
          </p:cNvPr>
          <p:cNvSpPr txBox="1"/>
          <p:nvPr/>
        </p:nvSpPr>
        <p:spPr>
          <a:xfrm>
            <a:off x="490350" y="739025"/>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
        <p:nvSpPr>
          <p:cNvPr id="2" name="Google Shape;633;p11">
            <a:extLst>
              <a:ext uri="{FF2B5EF4-FFF2-40B4-BE49-F238E27FC236}">
                <a16:creationId xmlns:a16="http://schemas.microsoft.com/office/drawing/2014/main" id="{4595E79A-6241-1AE4-96E4-5ED27138CD79}"/>
              </a:ext>
            </a:extLst>
          </p:cNvPr>
          <p:cNvSpPr txBox="1"/>
          <p:nvPr/>
        </p:nvSpPr>
        <p:spPr>
          <a:xfrm>
            <a:off x="6481404" y="2371837"/>
            <a:ext cx="2144078" cy="1981921"/>
          </a:xfrm>
          <a:prstGeom prst="rect">
            <a:avLst/>
          </a:prstGeom>
          <a:solidFill>
            <a:srgbClr val="A1D4D0"/>
          </a:solidFill>
          <a:ln>
            <a:noFill/>
          </a:ln>
        </p:spPr>
        <p:txBody>
          <a:bodyPr spcFirstLastPara="1" wrap="square" lIns="0" tIns="30956" rIns="0" bIns="0" anchor="t" anchorCtr="0">
            <a:spAutoFit/>
          </a:bodyPr>
          <a:lstStyle/>
          <a:p>
            <a:pPr algn="ctr"/>
            <a:r>
              <a:rPr lang="en-US" sz="900" b="1" dirty="0">
                <a:solidFill>
                  <a:srgbClr val="921680"/>
                </a:solidFill>
              </a:rPr>
              <a:t>QUALITY AND EFFICIENCY OF THE</a:t>
            </a:r>
            <a:endParaRPr sz="900" dirty="0"/>
          </a:p>
          <a:p>
            <a:pPr algn="ctr">
              <a:spcBef>
                <a:spcPts val="4"/>
              </a:spcBef>
            </a:pPr>
            <a:r>
              <a:rPr lang="en-US" sz="900" b="1" dirty="0">
                <a:solidFill>
                  <a:srgbClr val="921680"/>
                </a:solidFill>
              </a:rPr>
              <a:t>IMPLEMENTATION</a:t>
            </a:r>
            <a:endParaRPr sz="900" dirty="0"/>
          </a:p>
          <a:p>
            <a:endParaRPr sz="938" dirty="0"/>
          </a:p>
          <a:p>
            <a:pPr marL="283369" marR="208598" indent="-214313">
              <a:buClr>
                <a:srgbClr val="FFFFFF"/>
              </a:buClr>
              <a:buSzPts val="1200"/>
              <a:buFont typeface="Noto Sans Symbols"/>
              <a:buChar char="✔"/>
            </a:pPr>
            <a:r>
              <a:rPr lang="en-US" sz="900" dirty="0">
                <a:solidFill>
                  <a:srgbClr val="FFFFFF"/>
                </a:solidFill>
              </a:rPr>
              <a:t>Quality and effectiveness of the </a:t>
            </a:r>
            <a:r>
              <a:rPr lang="en-US" sz="900" b="1" dirty="0">
                <a:solidFill>
                  <a:srgbClr val="921680"/>
                </a:solidFill>
              </a:rPr>
              <a:t>work plan</a:t>
            </a:r>
            <a:r>
              <a:rPr lang="en-US" sz="900" dirty="0">
                <a:solidFill>
                  <a:srgbClr val="FFFFFF"/>
                </a:solidFill>
              </a:rPr>
              <a:t>, assessment of risks, and appropriateness of the effort assigned to work packages, and the resources overall.</a:t>
            </a:r>
            <a:endParaRPr sz="900" dirty="0"/>
          </a:p>
          <a:p>
            <a:pPr>
              <a:spcBef>
                <a:spcPts val="4"/>
              </a:spcBef>
              <a:buClr>
                <a:srgbClr val="FFFFFF"/>
              </a:buClr>
              <a:buSzPts val="1250"/>
            </a:pPr>
            <a:endParaRPr sz="938" dirty="0"/>
          </a:p>
          <a:p>
            <a:pPr marL="283369" marR="121444" indent="-214313">
              <a:buClr>
                <a:srgbClr val="FFFFFF"/>
              </a:buClr>
              <a:buSzPts val="1200"/>
              <a:buFont typeface="Noto Sans Symbols"/>
              <a:buChar char="✔"/>
            </a:pPr>
            <a:r>
              <a:rPr lang="en-US" sz="900" dirty="0">
                <a:solidFill>
                  <a:srgbClr val="FFFFFF"/>
                </a:solidFill>
              </a:rPr>
              <a:t>Capacity and role of each </a:t>
            </a:r>
            <a:r>
              <a:rPr lang="en-US" sz="900" b="1" dirty="0">
                <a:solidFill>
                  <a:srgbClr val="921680"/>
                </a:solidFill>
              </a:rPr>
              <a:t>participant</a:t>
            </a:r>
            <a:r>
              <a:rPr lang="en-US" sz="900" dirty="0">
                <a:solidFill>
                  <a:srgbClr val="FFFFFF"/>
                </a:solidFill>
              </a:rPr>
              <a:t>, and extent to which the </a:t>
            </a:r>
            <a:r>
              <a:rPr lang="en-US" sz="900" b="1" dirty="0">
                <a:solidFill>
                  <a:srgbClr val="921680"/>
                </a:solidFill>
              </a:rPr>
              <a:t>consortium </a:t>
            </a:r>
            <a:r>
              <a:rPr lang="en-US" sz="900" dirty="0">
                <a:solidFill>
                  <a:srgbClr val="FFFFFF"/>
                </a:solidFill>
              </a:rPr>
              <a:t>as a whole brings together the necessary expertise.</a:t>
            </a:r>
            <a:endParaRPr sz="900" dirty="0"/>
          </a:p>
        </p:txBody>
      </p:sp>
      <p:sp>
        <p:nvSpPr>
          <p:cNvPr id="4" name="Google Shape;634;p11">
            <a:extLst>
              <a:ext uri="{FF2B5EF4-FFF2-40B4-BE49-F238E27FC236}">
                <a16:creationId xmlns:a16="http://schemas.microsoft.com/office/drawing/2014/main" id="{8673348E-D162-9732-8779-AD2C394CD53F}"/>
              </a:ext>
            </a:extLst>
          </p:cNvPr>
          <p:cNvSpPr txBox="1"/>
          <p:nvPr/>
        </p:nvSpPr>
        <p:spPr>
          <a:xfrm>
            <a:off x="290783" y="2371838"/>
            <a:ext cx="3041333" cy="2120420"/>
          </a:xfrm>
          <a:prstGeom prst="rect">
            <a:avLst/>
          </a:prstGeom>
          <a:solidFill>
            <a:srgbClr val="A1D4D0"/>
          </a:solidFill>
          <a:ln>
            <a:noFill/>
          </a:ln>
        </p:spPr>
        <p:txBody>
          <a:bodyPr spcFirstLastPara="1" wrap="square" lIns="0" tIns="30956" rIns="0" bIns="0" anchor="t" anchorCtr="0">
            <a:spAutoFit/>
          </a:bodyPr>
          <a:lstStyle/>
          <a:p>
            <a:pPr algn="ctr"/>
            <a:r>
              <a:rPr lang="en-US" sz="900" b="1" dirty="0">
                <a:solidFill>
                  <a:srgbClr val="921680"/>
                </a:solidFill>
              </a:rPr>
              <a:t>EXCELLENCE</a:t>
            </a:r>
            <a:endParaRPr sz="900" dirty="0"/>
          </a:p>
          <a:p>
            <a:pPr>
              <a:spcBef>
                <a:spcPts val="4"/>
              </a:spcBef>
            </a:pPr>
            <a:endParaRPr sz="938" dirty="0"/>
          </a:p>
          <a:p>
            <a:pPr marL="282893" marR="200025" indent="-214789">
              <a:buClr>
                <a:srgbClr val="FFFFFF"/>
              </a:buClr>
              <a:buSzPts val="1200"/>
              <a:buFont typeface="Noto Sans Symbols"/>
              <a:buChar char="✔"/>
            </a:pPr>
            <a:r>
              <a:rPr lang="en-US" sz="900" dirty="0">
                <a:solidFill>
                  <a:srgbClr val="FFFFFF"/>
                </a:solidFill>
              </a:rPr>
              <a:t>Clarity and pertinence of the </a:t>
            </a:r>
            <a:r>
              <a:rPr lang="en-US" sz="900" b="1" dirty="0">
                <a:solidFill>
                  <a:srgbClr val="921680"/>
                </a:solidFill>
              </a:rPr>
              <a:t>project’s objectives</a:t>
            </a:r>
            <a:r>
              <a:rPr lang="en-US" sz="900" dirty="0">
                <a:solidFill>
                  <a:srgbClr val="FFFFFF"/>
                </a:solidFill>
              </a:rPr>
              <a:t>, and the extent to which the proposed work is ambitious, and goes beyond the state-of-the-art.</a:t>
            </a:r>
            <a:endParaRPr sz="900" dirty="0"/>
          </a:p>
          <a:p>
            <a:pPr>
              <a:spcBef>
                <a:spcPts val="4"/>
              </a:spcBef>
              <a:buClr>
                <a:srgbClr val="FFFFFF"/>
              </a:buClr>
              <a:buSzPts val="1250"/>
            </a:pPr>
            <a:endParaRPr sz="938" dirty="0"/>
          </a:p>
          <a:p>
            <a:pPr marL="282893" marR="88106" indent="-214789">
              <a:buClr>
                <a:srgbClr val="FFFFFF"/>
              </a:buClr>
              <a:buSzPts val="1200"/>
              <a:buFont typeface="Noto Sans Symbols"/>
              <a:buChar char="✔"/>
            </a:pPr>
            <a:r>
              <a:rPr lang="en-US" sz="900" dirty="0">
                <a:solidFill>
                  <a:srgbClr val="FFFFFF"/>
                </a:solidFill>
              </a:rPr>
              <a:t>Soundness of the proposed </a:t>
            </a:r>
            <a:r>
              <a:rPr lang="en-US" sz="900" b="1" dirty="0">
                <a:solidFill>
                  <a:srgbClr val="921680"/>
                </a:solidFill>
              </a:rPr>
              <a:t>methodology</a:t>
            </a:r>
            <a:r>
              <a:rPr lang="en-US" sz="900" dirty="0">
                <a:solidFill>
                  <a:srgbClr val="FFFFFF"/>
                </a:solidFill>
              </a:rPr>
              <a:t>, including the underlying concepts, models, assumptions, inter- disciplinary approaches, appropriate consideration of the </a:t>
            </a:r>
            <a:r>
              <a:rPr lang="en-US" sz="900" b="1" dirty="0">
                <a:solidFill>
                  <a:srgbClr val="921680"/>
                </a:solidFill>
              </a:rPr>
              <a:t>gender dimension </a:t>
            </a:r>
            <a:r>
              <a:rPr lang="en-US" sz="900" dirty="0">
                <a:solidFill>
                  <a:srgbClr val="FFFFFF"/>
                </a:solidFill>
              </a:rPr>
              <a:t>in research and innovation content, and the quality of </a:t>
            </a:r>
            <a:r>
              <a:rPr lang="en-US" sz="900" b="1" dirty="0">
                <a:solidFill>
                  <a:srgbClr val="921680"/>
                </a:solidFill>
              </a:rPr>
              <a:t>open science practices </a:t>
            </a:r>
            <a:r>
              <a:rPr lang="en-US" sz="900" dirty="0">
                <a:solidFill>
                  <a:srgbClr val="FFFFFF"/>
                </a:solidFill>
              </a:rPr>
              <a:t>including sharing and management of research outputs and engagement of citizens, civil society and end users where appropriate.</a:t>
            </a:r>
            <a:endParaRPr sz="900" dirty="0"/>
          </a:p>
        </p:txBody>
      </p:sp>
      <p:sp>
        <p:nvSpPr>
          <p:cNvPr id="6" name="Google Shape;635;p11">
            <a:extLst>
              <a:ext uri="{FF2B5EF4-FFF2-40B4-BE49-F238E27FC236}">
                <a16:creationId xmlns:a16="http://schemas.microsoft.com/office/drawing/2014/main" id="{D51FF3A8-6167-D3F0-3F8D-74F9D52E12C9}"/>
              </a:ext>
            </a:extLst>
          </p:cNvPr>
          <p:cNvSpPr txBox="1"/>
          <p:nvPr/>
        </p:nvSpPr>
        <p:spPr>
          <a:xfrm>
            <a:off x="3507251" y="2371837"/>
            <a:ext cx="2669055" cy="1843895"/>
          </a:xfrm>
          <a:prstGeom prst="rect">
            <a:avLst/>
          </a:prstGeom>
          <a:solidFill>
            <a:srgbClr val="A1D4D0"/>
          </a:solidFill>
          <a:ln>
            <a:noFill/>
          </a:ln>
        </p:spPr>
        <p:txBody>
          <a:bodyPr spcFirstLastPara="1" wrap="square" lIns="0" tIns="31425" rIns="0" bIns="0" anchor="t" anchorCtr="0">
            <a:spAutoFit/>
          </a:bodyPr>
          <a:lstStyle/>
          <a:p>
            <a:pPr algn="ctr"/>
            <a:r>
              <a:rPr lang="en-US" sz="900" b="1" dirty="0">
                <a:solidFill>
                  <a:srgbClr val="921680"/>
                </a:solidFill>
              </a:rPr>
              <a:t>IMPACT</a:t>
            </a:r>
            <a:endParaRPr sz="900" dirty="0"/>
          </a:p>
          <a:p>
            <a:endParaRPr sz="938" dirty="0"/>
          </a:p>
          <a:p>
            <a:pPr marL="282893" marR="187166" indent="-214313" algn="just">
              <a:buClr>
                <a:srgbClr val="FFFFFF"/>
              </a:buClr>
              <a:buSzPts val="1200"/>
              <a:buFont typeface="Noto Sans Symbols"/>
              <a:buChar char="✔"/>
            </a:pPr>
            <a:r>
              <a:rPr lang="en-US" sz="900" dirty="0">
                <a:solidFill>
                  <a:srgbClr val="FFFFFF"/>
                </a:solidFill>
              </a:rPr>
              <a:t>Credibility of the </a:t>
            </a:r>
            <a:r>
              <a:rPr lang="en-US" sz="900" b="1" dirty="0">
                <a:solidFill>
                  <a:srgbClr val="921680"/>
                </a:solidFill>
              </a:rPr>
              <a:t>pathways </a:t>
            </a:r>
            <a:r>
              <a:rPr lang="en-US" sz="900" dirty="0">
                <a:solidFill>
                  <a:srgbClr val="FFFFFF"/>
                </a:solidFill>
              </a:rPr>
              <a:t>to achieve the expected </a:t>
            </a:r>
            <a:r>
              <a:rPr lang="en-US" sz="900" b="1" dirty="0">
                <a:solidFill>
                  <a:srgbClr val="921680"/>
                </a:solidFill>
              </a:rPr>
              <a:t>outcomes and impacts </a:t>
            </a:r>
            <a:r>
              <a:rPr lang="en-US" sz="900" dirty="0">
                <a:solidFill>
                  <a:srgbClr val="FFFFFF"/>
                </a:solidFill>
              </a:rPr>
              <a:t>specified in the work </a:t>
            </a:r>
            <a:r>
              <a:rPr lang="en-US" sz="900" dirty="0" err="1">
                <a:solidFill>
                  <a:srgbClr val="FFFFFF"/>
                </a:solidFill>
              </a:rPr>
              <a:t>programme</a:t>
            </a:r>
            <a:r>
              <a:rPr lang="en-US" sz="900" dirty="0">
                <a:solidFill>
                  <a:srgbClr val="FFFFFF"/>
                </a:solidFill>
              </a:rPr>
              <a:t>, and the likely scale and significance of the contributions due to the project.</a:t>
            </a:r>
            <a:endParaRPr sz="900" dirty="0"/>
          </a:p>
          <a:p>
            <a:pPr>
              <a:spcBef>
                <a:spcPts val="4"/>
              </a:spcBef>
              <a:buClr>
                <a:srgbClr val="FFFFFF"/>
              </a:buClr>
              <a:buSzPts val="1250"/>
            </a:pPr>
            <a:endParaRPr sz="938" dirty="0"/>
          </a:p>
          <a:p>
            <a:pPr marL="282893" marR="80009" indent="-214313">
              <a:buClr>
                <a:srgbClr val="FFFFFF"/>
              </a:buClr>
              <a:buSzPts val="1200"/>
              <a:buFont typeface="Noto Sans Symbols"/>
              <a:buChar char="✔"/>
            </a:pPr>
            <a:r>
              <a:rPr lang="en-US" sz="900" dirty="0">
                <a:solidFill>
                  <a:srgbClr val="FFFFFF"/>
                </a:solidFill>
              </a:rPr>
              <a:t>Suitability and quality of the </a:t>
            </a:r>
            <a:r>
              <a:rPr lang="en-US" sz="900" b="1" dirty="0">
                <a:solidFill>
                  <a:srgbClr val="921680"/>
                </a:solidFill>
              </a:rPr>
              <a:t>measures to maximize expected outcomes and impacts</a:t>
            </a:r>
            <a:r>
              <a:rPr lang="en-US" sz="900" dirty="0">
                <a:solidFill>
                  <a:srgbClr val="FFFFFF"/>
                </a:solidFill>
              </a:rPr>
              <a:t>, as set out in the dissemination and exploitation plan, including communication activities.</a:t>
            </a:r>
            <a:endParaRPr sz="900" dirty="0"/>
          </a:p>
        </p:txBody>
      </p:sp>
      <p:sp>
        <p:nvSpPr>
          <p:cNvPr id="7" name="Google Shape;636;p11">
            <a:extLst>
              <a:ext uri="{FF2B5EF4-FFF2-40B4-BE49-F238E27FC236}">
                <a16:creationId xmlns:a16="http://schemas.microsoft.com/office/drawing/2014/main" id="{FD81A746-9C82-6483-18CB-B3495816BB1B}"/>
              </a:ext>
            </a:extLst>
          </p:cNvPr>
          <p:cNvSpPr txBox="1"/>
          <p:nvPr/>
        </p:nvSpPr>
        <p:spPr>
          <a:xfrm>
            <a:off x="1154620" y="5588127"/>
            <a:ext cx="5954078" cy="148117"/>
          </a:xfrm>
          <a:prstGeom prst="rect">
            <a:avLst/>
          </a:prstGeom>
          <a:noFill/>
          <a:ln>
            <a:noFill/>
          </a:ln>
        </p:spPr>
        <p:txBody>
          <a:bodyPr spcFirstLastPara="1" wrap="square" lIns="0" tIns="9525" rIns="0" bIns="0" anchor="t" anchorCtr="0">
            <a:spAutoFit/>
          </a:bodyPr>
          <a:lstStyle/>
          <a:p>
            <a:pPr marL="9525"/>
            <a:r>
              <a:rPr lang="en-US" sz="900" i="1">
                <a:solidFill>
                  <a:srgbClr val="4D4D4D"/>
                </a:solidFill>
              </a:rPr>
              <a:t>Proposals aspects are assessed to the extent that the proposed work is within the scope of the work programme topic</a:t>
            </a:r>
            <a:endParaRPr sz="900"/>
          </a:p>
        </p:txBody>
      </p:sp>
    </p:spTree>
    <p:extLst>
      <p:ext uri="{BB962C8B-B14F-4D97-AF65-F5344CB8AC3E}">
        <p14:creationId xmlns:p14="http://schemas.microsoft.com/office/powerpoint/2010/main" val="3459773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Google Shape;689;g18a57795c7d_0_0">
            <a:extLst>
              <a:ext uri="{FF2B5EF4-FFF2-40B4-BE49-F238E27FC236}">
                <a16:creationId xmlns:a16="http://schemas.microsoft.com/office/drawing/2014/main" id="{98EDBD4A-0D11-2A36-7EEF-76A242AC217E}"/>
              </a:ext>
            </a:extLst>
          </p:cNvPr>
          <p:cNvSpPr/>
          <p:nvPr/>
        </p:nvSpPr>
        <p:spPr>
          <a:xfrm>
            <a:off x="3821" y="1241717"/>
            <a:ext cx="6148910" cy="4639541"/>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353535"/>
          </a:solidFill>
          <a:ln>
            <a:noFill/>
          </a:ln>
        </p:spPr>
        <p:txBody>
          <a:bodyPr spcFirstLastPara="1" wrap="square" lIns="0" tIns="0" rIns="0" bIns="0" anchor="t" anchorCtr="0">
            <a:noAutofit/>
          </a:bodyPr>
          <a:lstStyle/>
          <a:p>
            <a:endParaRPr sz="1350">
              <a:latin typeface="Calibri"/>
              <a:ea typeface="Calibri"/>
              <a:cs typeface="Calibri"/>
              <a:sym typeface="Calibri"/>
            </a:endParaRPr>
          </a:p>
        </p:txBody>
      </p:sp>
      <p:sp>
        <p:nvSpPr>
          <p:cNvPr id="4" name="Google Shape;691;g18a57795c7d_0_0">
            <a:extLst>
              <a:ext uri="{FF2B5EF4-FFF2-40B4-BE49-F238E27FC236}">
                <a16:creationId xmlns:a16="http://schemas.microsoft.com/office/drawing/2014/main" id="{3B7DA05B-53E3-F767-0127-BD5D0B185837}"/>
              </a:ext>
            </a:extLst>
          </p:cNvPr>
          <p:cNvSpPr txBox="1">
            <a:spLocks noGrp="1"/>
          </p:cNvSpPr>
          <p:nvPr>
            <p:ph type="title"/>
          </p:nvPr>
        </p:nvSpPr>
        <p:spPr>
          <a:xfrm>
            <a:off x="439336" y="1670204"/>
            <a:ext cx="4170459" cy="3499804"/>
          </a:xfrm>
          <a:prstGeom prst="rect">
            <a:avLst/>
          </a:prstGeom>
          <a:noFill/>
          <a:ln>
            <a:noFill/>
          </a:ln>
        </p:spPr>
        <p:txBody>
          <a:bodyPr spcFirstLastPara="1" wrap="square" lIns="0" tIns="9525" rIns="0" bIns="0" anchor="t" anchorCtr="0">
            <a:spAutoFit/>
          </a:bodyPr>
          <a:lstStyle/>
          <a:p>
            <a:pPr marL="9525" marR="3810"/>
            <a:r>
              <a:rPr lang="en-US" sz="3600" b="1" dirty="0">
                <a:solidFill>
                  <a:srgbClr val="FFFFFF"/>
                </a:solidFill>
                <a:latin typeface="Arial"/>
                <a:ea typeface="Arial"/>
                <a:cs typeface="Arial"/>
                <a:sym typeface="Arial"/>
              </a:rPr>
              <a:t>Does the consortium have the necessary expertise </a:t>
            </a:r>
            <a:r>
              <a:rPr lang="en-US" sz="3600" b="1" dirty="0">
                <a:solidFill>
                  <a:schemeClr val="accent2"/>
                </a:solidFill>
                <a:latin typeface="Arial"/>
                <a:ea typeface="Arial"/>
                <a:cs typeface="Arial"/>
                <a:sym typeface="Arial"/>
              </a:rPr>
              <a:t>to achieve the project goals or are there gaps?	</a:t>
            </a:r>
            <a:endParaRPr sz="3600" dirty="0">
              <a:solidFill>
                <a:schemeClr val="accent2"/>
              </a:solidFill>
              <a:latin typeface="Arial"/>
              <a:ea typeface="Arial"/>
              <a:cs typeface="Arial"/>
              <a:sym typeface="Arial"/>
            </a:endParaRPr>
          </a:p>
        </p:txBody>
      </p:sp>
      <p:grpSp>
        <p:nvGrpSpPr>
          <p:cNvPr id="7" name="Google Shape;694;g18a57795c7d_0_0">
            <a:extLst>
              <a:ext uri="{FF2B5EF4-FFF2-40B4-BE49-F238E27FC236}">
                <a16:creationId xmlns:a16="http://schemas.microsoft.com/office/drawing/2014/main" id="{D89D089D-2093-6B0B-64CD-EDDC257120D4}"/>
              </a:ext>
            </a:extLst>
          </p:cNvPr>
          <p:cNvGrpSpPr/>
          <p:nvPr/>
        </p:nvGrpSpPr>
        <p:grpSpPr>
          <a:xfrm>
            <a:off x="6313147" y="1994622"/>
            <a:ext cx="2395461" cy="3772336"/>
            <a:chOff x="6781800" y="3293440"/>
            <a:chExt cx="2211322" cy="3374059"/>
          </a:xfrm>
        </p:grpSpPr>
        <p:pic>
          <p:nvPicPr>
            <p:cNvPr id="8" name="Google Shape;695;g18a57795c7d_0_0">
              <a:extLst>
                <a:ext uri="{FF2B5EF4-FFF2-40B4-BE49-F238E27FC236}">
                  <a16:creationId xmlns:a16="http://schemas.microsoft.com/office/drawing/2014/main" id="{F6C5D296-DFBC-76C3-9DA6-030A2F586612}"/>
                </a:ext>
              </a:extLst>
            </p:cNvPr>
            <p:cNvPicPr preferRelativeResize="0"/>
            <p:nvPr/>
          </p:nvPicPr>
          <p:blipFill rotWithShape="1">
            <a:blip r:embed="rId6">
              <a:alphaModFix/>
            </a:blip>
            <a:srcRect/>
            <a:stretch/>
          </p:blipFill>
          <p:spPr>
            <a:xfrm>
              <a:off x="6781800" y="3328415"/>
              <a:ext cx="2211322" cy="3339084"/>
            </a:xfrm>
            <a:prstGeom prst="rect">
              <a:avLst/>
            </a:prstGeom>
            <a:noFill/>
            <a:ln>
              <a:noFill/>
            </a:ln>
          </p:spPr>
        </p:pic>
        <p:pic>
          <p:nvPicPr>
            <p:cNvPr id="9" name="Google Shape;696;g18a57795c7d_0_0">
              <a:extLst>
                <a:ext uri="{FF2B5EF4-FFF2-40B4-BE49-F238E27FC236}">
                  <a16:creationId xmlns:a16="http://schemas.microsoft.com/office/drawing/2014/main" id="{60F60BBD-A6E9-3421-CEBA-628FA153D749}"/>
                </a:ext>
              </a:extLst>
            </p:cNvPr>
            <p:cNvPicPr preferRelativeResize="0"/>
            <p:nvPr/>
          </p:nvPicPr>
          <p:blipFill rotWithShape="1">
            <a:blip r:embed="rId7">
              <a:alphaModFix/>
            </a:blip>
            <a:srcRect/>
            <a:stretch/>
          </p:blipFill>
          <p:spPr>
            <a:xfrm>
              <a:off x="7337831" y="3293440"/>
              <a:ext cx="1099159" cy="558215"/>
            </a:xfrm>
            <a:prstGeom prst="rect">
              <a:avLst/>
            </a:prstGeom>
            <a:noFill/>
            <a:ln>
              <a:noFill/>
            </a:ln>
          </p:spPr>
        </p:pic>
      </p:grpSp>
      <p:sp>
        <p:nvSpPr>
          <p:cNvPr id="10" name="Google Shape;697;g18a57795c7d_0_0">
            <a:extLst>
              <a:ext uri="{FF2B5EF4-FFF2-40B4-BE49-F238E27FC236}">
                <a16:creationId xmlns:a16="http://schemas.microsoft.com/office/drawing/2014/main" id="{5D0A0C18-03FB-8AF0-F6C3-196FC50341C6}"/>
              </a:ext>
            </a:extLst>
          </p:cNvPr>
          <p:cNvSpPr txBox="1"/>
          <p:nvPr/>
        </p:nvSpPr>
        <p:spPr>
          <a:xfrm>
            <a:off x="6995376" y="2734343"/>
            <a:ext cx="1210050" cy="2528577"/>
          </a:xfrm>
          <a:prstGeom prst="rect">
            <a:avLst/>
          </a:prstGeom>
          <a:noFill/>
          <a:ln>
            <a:noFill/>
          </a:ln>
        </p:spPr>
        <p:txBody>
          <a:bodyPr spcFirstLastPara="1" wrap="square" lIns="0" tIns="80963" rIns="0" bIns="0" anchor="t" anchorCtr="0">
            <a:spAutoFit/>
          </a:bodyPr>
          <a:lstStyle/>
          <a:p>
            <a:pPr marL="9525"/>
            <a:r>
              <a:rPr lang="en-US" sz="1200" b="1" dirty="0">
                <a:solidFill>
                  <a:srgbClr val="F46423"/>
                </a:solidFill>
                <a:latin typeface="Montserrat" panose="00000500000000000000" pitchFamily="2" charset="0"/>
              </a:rPr>
              <a:t>Tip</a:t>
            </a:r>
            <a:endParaRPr sz="1200" dirty="0">
              <a:latin typeface="Montserrat" panose="00000500000000000000" pitchFamily="2" charset="0"/>
            </a:endParaRPr>
          </a:p>
          <a:p>
            <a:pPr marL="9525" marR="75248">
              <a:spcBef>
                <a:spcPts val="600"/>
              </a:spcBef>
            </a:pPr>
            <a:r>
              <a:rPr lang="en-US" sz="1200" dirty="0">
                <a:latin typeface="Montserrat" panose="00000500000000000000" pitchFamily="2" charset="0"/>
              </a:rPr>
              <a:t>What a partner looks like?</a:t>
            </a:r>
          </a:p>
          <a:p>
            <a:pPr marL="9525" marR="75248">
              <a:spcBef>
                <a:spcPts val="600"/>
              </a:spcBef>
            </a:pPr>
            <a:r>
              <a:rPr lang="en-US" sz="1200" dirty="0">
                <a:latin typeface="Montserrat" panose="00000500000000000000" pitchFamily="2" charset="0"/>
              </a:rPr>
              <a:t>What characteristics should it have?</a:t>
            </a:r>
          </a:p>
          <a:p>
            <a:pPr marL="9525" marR="75248">
              <a:spcBef>
                <a:spcPts val="600"/>
              </a:spcBef>
            </a:pPr>
            <a:r>
              <a:rPr lang="en-US" sz="1200" dirty="0">
                <a:latin typeface="Montserrat" panose="00000500000000000000" pitchFamily="2" charset="0"/>
              </a:rPr>
              <a:t>What information to enter in the partner file?</a:t>
            </a:r>
            <a:endParaRPr sz="1200" dirty="0">
              <a:latin typeface="Montserrat" panose="00000500000000000000" pitchFamily="2" charset="0"/>
            </a:endParaRPr>
          </a:p>
        </p:txBody>
      </p:sp>
      <p:sp>
        <p:nvSpPr>
          <p:cNvPr id="11" name="Google Shape;106;p2">
            <a:extLst>
              <a:ext uri="{FF2B5EF4-FFF2-40B4-BE49-F238E27FC236}">
                <a16:creationId xmlns:a16="http://schemas.microsoft.com/office/drawing/2014/main" id="{607EF2E7-378E-0679-B972-6DD2E55BE028}"/>
              </a:ext>
            </a:extLst>
          </p:cNvPr>
          <p:cNvSpPr txBox="1"/>
          <p:nvPr/>
        </p:nvSpPr>
        <p:spPr>
          <a:xfrm>
            <a:off x="545308" y="527704"/>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675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545308" y="709437"/>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 EU4H-2023-PJ-01 Call for proposals to support access to medical devices for cross border health threats (HERA) (CP-g-23-13)  </a:t>
            </a:r>
            <a:endParaRPr lang="it-IT" sz="2400" b="1" dirty="0">
              <a:solidFill>
                <a:srgbClr val="007F8F"/>
              </a:solidFill>
              <a:latin typeface="Raleway"/>
            </a:endParaRPr>
          </a:p>
        </p:txBody>
      </p:sp>
      <p:sp>
        <p:nvSpPr>
          <p:cNvPr id="6" name="CasellaDiTesto 5">
            <a:extLst>
              <a:ext uri="{FF2B5EF4-FFF2-40B4-BE49-F238E27FC236}">
                <a16:creationId xmlns:a16="http://schemas.microsoft.com/office/drawing/2014/main" id="{0288760F-59FB-A32F-8577-7C93784E07D2}"/>
              </a:ext>
            </a:extLst>
          </p:cNvPr>
          <p:cNvSpPr txBox="1"/>
          <p:nvPr/>
        </p:nvSpPr>
        <p:spPr>
          <a:xfrm>
            <a:off x="545308" y="1844912"/>
            <a:ext cx="7741227" cy="4524315"/>
          </a:xfrm>
          <a:prstGeom prst="rect">
            <a:avLst/>
          </a:prstGeom>
          <a:noFill/>
        </p:spPr>
        <p:txBody>
          <a:bodyPr wrap="square">
            <a:spAutoFit/>
          </a:bodyPr>
          <a:lstStyle/>
          <a:p>
            <a:pPr algn="just"/>
            <a:r>
              <a:rPr lang="it-IT" sz="1600" b="1" dirty="0">
                <a:solidFill>
                  <a:schemeClr val="accent1"/>
                </a:solidFill>
                <a:latin typeface="Montserrat" panose="00000500000000000000" pitchFamily="2" charset="0"/>
                <a:cs typeface="Arial" panose="020B0604020202020204" pitchFamily="34" charset="0"/>
              </a:rPr>
              <a:t>ACTIVITIES</a:t>
            </a:r>
          </a:p>
          <a:p>
            <a:pPr algn="just"/>
            <a:endParaRPr lang="it-IT" sz="1600" b="1" i="0" u="none" strike="noStrike" baseline="0" dirty="0">
              <a:solidFill>
                <a:schemeClr val="accent1"/>
              </a:solidFill>
              <a:latin typeface="Montserrat" panose="00000500000000000000" pitchFamily="2" charset="0"/>
              <a:cs typeface="Arial" panose="020B0604020202020204" pitchFamily="34" charset="0"/>
            </a:endParaRPr>
          </a:p>
          <a:p>
            <a:pPr marL="285750" indent="-285750" algn="just">
              <a:buFont typeface="Arial" panose="020B0604020202020204" pitchFamily="34" charset="0"/>
              <a:buChar char="•"/>
            </a:pPr>
            <a:r>
              <a:rPr lang="en-US" sz="1600" b="0" i="0" u="none" strike="noStrike" baseline="0" dirty="0">
                <a:solidFill>
                  <a:srgbClr val="000000"/>
                </a:solidFill>
                <a:latin typeface="Montserrat" panose="00000500000000000000" pitchFamily="2" charset="0"/>
                <a:cs typeface="Arial" panose="020B0604020202020204" pitchFamily="34" charset="0"/>
              </a:rPr>
              <a:t>promoting </a:t>
            </a:r>
            <a:r>
              <a:rPr lang="en-US" sz="1600" b="1" i="0" u="none" strike="noStrike" baseline="0" dirty="0">
                <a:solidFill>
                  <a:srgbClr val="000000"/>
                </a:solidFill>
                <a:latin typeface="Montserrat" panose="00000500000000000000" pitchFamily="2" charset="0"/>
                <a:cs typeface="Arial" panose="020B0604020202020204" pitchFamily="34" charset="0"/>
              </a:rPr>
              <a:t>capacity building and knowledge sharing </a:t>
            </a:r>
            <a:r>
              <a:rPr lang="en-US" sz="1600" b="0" i="0" u="none" strike="noStrike" baseline="0" dirty="0">
                <a:solidFill>
                  <a:srgbClr val="000000"/>
                </a:solidFill>
                <a:latin typeface="Montserrat" panose="00000500000000000000" pitchFamily="2" charset="0"/>
                <a:cs typeface="Arial" panose="020B0604020202020204" pitchFamily="34" charset="0"/>
              </a:rPr>
              <a:t>including by providing capabilities for promising devices. </a:t>
            </a:r>
          </a:p>
          <a:p>
            <a:pPr marL="285750" indent="-285750" algn="just">
              <a:buFont typeface="Arial" panose="020B0604020202020204" pitchFamily="34" charset="0"/>
              <a:buChar char="•"/>
            </a:pPr>
            <a:r>
              <a:rPr lang="en-US" sz="1600" b="1" i="0" u="none" strike="noStrike" baseline="0" dirty="0">
                <a:solidFill>
                  <a:srgbClr val="000000"/>
                </a:solidFill>
                <a:latin typeface="Montserrat" panose="00000500000000000000" pitchFamily="2" charset="0"/>
                <a:cs typeface="Arial" panose="020B0604020202020204" pitchFamily="34" charset="0"/>
              </a:rPr>
              <a:t>establishing connections between individuals and/or entities</a:t>
            </a:r>
            <a:r>
              <a:rPr lang="en-US" sz="1600" b="0" i="0" u="none" strike="noStrike" baseline="0" dirty="0">
                <a:solidFill>
                  <a:srgbClr val="000000"/>
                </a:solidFill>
                <a:latin typeface="Montserrat" panose="00000500000000000000" pitchFamily="2" charset="0"/>
                <a:cs typeface="Arial" panose="020B0604020202020204" pitchFamily="34" charset="0"/>
              </a:rPr>
              <a:t> (e.g., where there is potential for knowledge sharing, joint development, etc.);</a:t>
            </a:r>
          </a:p>
          <a:p>
            <a:pPr marL="285750" indent="-285750" algn="just">
              <a:buFont typeface="Arial" panose="020B0604020202020204" pitchFamily="34" charset="0"/>
              <a:buChar char="•"/>
            </a:pPr>
            <a:r>
              <a:rPr lang="en-US" sz="1600" b="1" i="0" u="none" strike="noStrike" baseline="0" dirty="0">
                <a:solidFill>
                  <a:srgbClr val="000000"/>
                </a:solidFill>
                <a:latin typeface="Montserrat" panose="00000500000000000000" pitchFamily="2" charset="0"/>
                <a:cs typeface="Arial" panose="020B0604020202020204" pitchFamily="34" charset="0"/>
              </a:rPr>
              <a:t>mentoring projects </a:t>
            </a:r>
            <a:r>
              <a:rPr lang="en-US" sz="1600" b="0" i="0" u="none" strike="noStrike" baseline="0" dirty="0">
                <a:solidFill>
                  <a:srgbClr val="000000"/>
                </a:solidFill>
                <a:latin typeface="Montserrat" panose="00000500000000000000" pitchFamily="2" charset="0"/>
                <a:cs typeface="Arial" panose="020B0604020202020204" pitchFamily="34" charset="0"/>
              </a:rPr>
              <a:t>through the development process; </a:t>
            </a:r>
          </a:p>
          <a:p>
            <a:pPr marL="285750" indent="-285750" algn="just">
              <a:buFont typeface="Arial" panose="020B0604020202020204" pitchFamily="34" charset="0"/>
              <a:buChar char="•"/>
            </a:pPr>
            <a:r>
              <a:rPr lang="en-US" sz="1600" b="0" i="0" u="none" strike="noStrike" baseline="0" dirty="0">
                <a:solidFill>
                  <a:srgbClr val="000000"/>
                </a:solidFill>
                <a:latin typeface="Montserrat" panose="00000500000000000000" pitchFamily="2" charset="0"/>
                <a:cs typeface="Arial" panose="020B0604020202020204" pitchFamily="34" charset="0"/>
              </a:rPr>
              <a:t>realistically </a:t>
            </a:r>
            <a:r>
              <a:rPr lang="en-US" sz="1600" b="1" i="0" u="none" strike="noStrike" baseline="0" dirty="0">
                <a:solidFill>
                  <a:srgbClr val="000000"/>
                </a:solidFill>
                <a:latin typeface="Montserrat" panose="00000500000000000000" pitchFamily="2" charset="0"/>
                <a:cs typeface="Arial" panose="020B0604020202020204" pitchFamily="34" charset="0"/>
              </a:rPr>
              <a:t>assessing the scientific, engineering, pre-clinical and clinical innovation potential of the medical devices </a:t>
            </a:r>
            <a:r>
              <a:rPr lang="en-US" sz="1600" b="0" i="0" u="none" strike="noStrike" baseline="0" dirty="0">
                <a:solidFill>
                  <a:srgbClr val="000000"/>
                </a:solidFill>
                <a:latin typeface="Montserrat" panose="00000500000000000000" pitchFamily="2" charset="0"/>
                <a:cs typeface="Arial" panose="020B0604020202020204" pitchFamily="34" charset="0"/>
              </a:rPr>
              <a:t>and adequately guide projects through the best regulatory pathway; </a:t>
            </a:r>
          </a:p>
          <a:p>
            <a:pPr marL="285750" indent="-285750" algn="just">
              <a:buFont typeface="Arial" panose="020B0604020202020204" pitchFamily="34" charset="0"/>
              <a:buChar char="•"/>
            </a:pPr>
            <a:r>
              <a:rPr lang="en-US" sz="1600" b="0" i="0" u="none" strike="noStrike" baseline="0" dirty="0">
                <a:solidFill>
                  <a:srgbClr val="000000"/>
                </a:solidFill>
                <a:latin typeface="Montserrat" panose="00000500000000000000" pitchFamily="2" charset="0"/>
                <a:cs typeface="Arial" panose="020B0604020202020204" pitchFamily="34" charset="0"/>
              </a:rPr>
              <a:t>supporting in </a:t>
            </a:r>
            <a:r>
              <a:rPr lang="en-US" sz="1600" b="1" i="0" u="none" strike="noStrike" baseline="0" dirty="0">
                <a:solidFill>
                  <a:srgbClr val="000000"/>
                </a:solidFill>
                <a:latin typeface="Montserrat" panose="00000500000000000000" pitchFamily="2" charset="0"/>
                <a:cs typeface="Arial" panose="020B0604020202020204" pitchFamily="34" charset="0"/>
              </a:rPr>
              <a:t>finding funding/investment sources, and assessing market opportunities </a:t>
            </a:r>
            <a:r>
              <a:rPr lang="en-US" sz="1600" b="0" i="0" u="none" strike="noStrike" baseline="0" dirty="0">
                <a:solidFill>
                  <a:srgbClr val="000000"/>
                </a:solidFill>
                <a:latin typeface="Montserrat" panose="00000500000000000000" pitchFamily="2" charset="0"/>
                <a:cs typeface="Arial" panose="020B0604020202020204" pitchFamily="34" charset="0"/>
              </a:rPr>
              <a:t>in order to ensure successful prototyping, development, manufacturing and marketing of promising devices; </a:t>
            </a:r>
          </a:p>
          <a:p>
            <a:pPr marL="285750" indent="-285750" algn="just">
              <a:buFont typeface="Arial" panose="020B0604020202020204" pitchFamily="34" charset="0"/>
              <a:buChar char="•"/>
            </a:pPr>
            <a:r>
              <a:rPr lang="en-US" sz="1600" b="0" i="0" u="none" strike="noStrike" baseline="0" dirty="0">
                <a:solidFill>
                  <a:srgbClr val="000000"/>
                </a:solidFill>
                <a:latin typeface="Montserrat" panose="00000500000000000000" pitchFamily="2" charset="0"/>
                <a:cs typeface="Arial" panose="020B0604020202020204" pitchFamily="34" charset="0"/>
              </a:rPr>
              <a:t>and </a:t>
            </a:r>
            <a:r>
              <a:rPr lang="en-US" sz="1600" b="1" i="0" u="none" strike="noStrike" baseline="0" dirty="0">
                <a:solidFill>
                  <a:srgbClr val="000000"/>
                </a:solidFill>
                <a:latin typeface="Montserrat" panose="00000500000000000000" pitchFamily="2" charset="0"/>
                <a:cs typeface="Arial" panose="020B0604020202020204" pitchFamily="34" charset="0"/>
              </a:rPr>
              <a:t>providing business, legal </a:t>
            </a:r>
            <a:r>
              <a:rPr lang="en-US" sz="1600" b="0" i="0" u="none" strike="noStrike" baseline="0" dirty="0">
                <a:solidFill>
                  <a:srgbClr val="000000"/>
                </a:solidFill>
                <a:latin typeface="Montserrat" panose="00000500000000000000" pitchFamily="2" charset="0"/>
                <a:cs typeface="Arial" panose="020B0604020202020204" pitchFamily="34" charset="0"/>
              </a:rPr>
              <a:t>(including intellectual property) </a:t>
            </a:r>
            <a:r>
              <a:rPr lang="en-US" sz="1600" b="1" i="0" u="none" strike="noStrike" baseline="0" dirty="0">
                <a:solidFill>
                  <a:srgbClr val="000000"/>
                </a:solidFill>
                <a:latin typeface="Montserrat" panose="00000500000000000000" pitchFamily="2" charset="0"/>
                <a:cs typeface="Arial" panose="020B0604020202020204" pitchFamily="34" charset="0"/>
              </a:rPr>
              <a:t>and regulatory</a:t>
            </a:r>
            <a:r>
              <a:rPr lang="en-US" sz="1600" b="0" i="0" u="none" strike="noStrike" baseline="0" dirty="0">
                <a:solidFill>
                  <a:srgbClr val="000000"/>
                </a:solidFill>
                <a:latin typeface="Montserrat" panose="00000500000000000000" pitchFamily="2" charset="0"/>
                <a:cs typeface="Arial" panose="020B0604020202020204" pitchFamily="34" charset="0"/>
              </a:rPr>
              <a:t> (and other necessary) </a:t>
            </a:r>
            <a:r>
              <a:rPr lang="en-US" sz="1600" b="1" i="0" u="none" strike="noStrike" baseline="0" dirty="0">
                <a:solidFill>
                  <a:srgbClr val="000000"/>
                </a:solidFill>
                <a:latin typeface="Montserrat" panose="00000500000000000000" pitchFamily="2" charset="0"/>
                <a:cs typeface="Arial" panose="020B0604020202020204" pitchFamily="34" charset="0"/>
              </a:rPr>
              <a:t>support </a:t>
            </a:r>
            <a:r>
              <a:rPr lang="en-US" sz="1600" b="0" i="0" u="none" strike="noStrike" baseline="0" dirty="0">
                <a:solidFill>
                  <a:srgbClr val="000000"/>
                </a:solidFill>
                <a:latin typeface="Montserrat" panose="00000500000000000000" pitchFamily="2" charset="0"/>
                <a:cs typeface="Arial" panose="020B0604020202020204" pitchFamily="34" charset="0"/>
              </a:rPr>
              <a:t>at the stage of submission for conformity assessment. </a:t>
            </a:r>
          </a:p>
          <a:p>
            <a:r>
              <a:rPr lang="en-US" sz="1600" b="0" i="0" u="none" strike="noStrike" baseline="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44158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3" name="Google Shape;714;g18a57795c7d_0_21">
            <a:extLst>
              <a:ext uri="{FF2B5EF4-FFF2-40B4-BE49-F238E27FC236}">
                <a16:creationId xmlns:a16="http://schemas.microsoft.com/office/drawing/2014/main" id="{910152EC-F824-CE2F-42E7-5E93A31E4EA7}"/>
              </a:ext>
            </a:extLst>
          </p:cNvPr>
          <p:cNvSpPr txBox="1"/>
          <p:nvPr/>
        </p:nvSpPr>
        <p:spPr>
          <a:xfrm>
            <a:off x="94594" y="1196100"/>
            <a:ext cx="2692125" cy="276969"/>
          </a:xfrm>
          <a:prstGeom prst="rect">
            <a:avLst/>
          </a:prstGeom>
          <a:solidFill>
            <a:srgbClr val="002060"/>
          </a:solidFill>
          <a:ln>
            <a:noFill/>
          </a:ln>
        </p:spPr>
        <p:txBody>
          <a:bodyPr spcFirstLastPara="1" wrap="square" lIns="68569" tIns="34275" rIns="68569" bIns="34275" anchor="t" anchorCtr="0">
            <a:spAutoFit/>
          </a:bodyPr>
          <a:lstStyle/>
          <a:p>
            <a:r>
              <a:rPr lang="en-US" sz="1350" b="1">
                <a:solidFill>
                  <a:schemeClr val="lt1"/>
                </a:solidFill>
                <a:latin typeface="Montserrat"/>
                <a:ea typeface="Montserrat"/>
                <a:cs typeface="Montserrat"/>
                <a:sym typeface="Montserrat"/>
              </a:rPr>
              <a:t>PARTNER FORM…</a:t>
            </a:r>
            <a:endParaRPr sz="1350" b="1">
              <a:solidFill>
                <a:schemeClr val="lt1"/>
              </a:solidFill>
              <a:latin typeface="Montserrat"/>
              <a:ea typeface="Montserrat"/>
              <a:cs typeface="Montserrat"/>
              <a:sym typeface="Montserrat"/>
            </a:endParaRPr>
          </a:p>
        </p:txBody>
      </p:sp>
      <p:pic>
        <p:nvPicPr>
          <p:cNvPr id="4" name="Google Shape;715;g18a57795c7d_0_21">
            <a:extLst>
              <a:ext uri="{FF2B5EF4-FFF2-40B4-BE49-F238E27FC236}">
                <a16:creationId xmlns:a16="http://schemas.microsoft.com/office/drawing/2014/main" id="{9EB38B6B-D9C5-20E3-E53A-7A3BD8FB71DF}"/>
              </a:ext>
            </a:extLst>
          </p:cNvPr>
          <p:cNvPicPr preferRelativeResize="0"/>
          <p:nvPr/>
        </p:nvPicPr>
        <p:blipFill rotWithShape="1">
          <a:blip r:embed="rId6">
            <a:alphaModFix/>
          </a:blip>
          <a:srcRect/>
          <a:stretch/>
        </p:blipFill>
        <p:spPr>
          <a:xfrm>
            <a:off x="2866220" y="1153238"/>
            <a:ext cx="5750867" cy="4313150"/>
          </a:xfrm>
          <a:prstGeom prst="rect">
            <a:avLst/>
          </a:prstGeom>
          <a:noFill/>
          <a:ln>
            <a:noFill/>
          </a:ln>
        </p:spPr>
      </p:pic>
      <p:sp>
        <p:nvSpPr>
          <p:cNvPr id="5" name="Google Shape;106;p2">
            <a:extLst>
              <a:ext uri="{FF2B5EF4-FFF2-40B4-BE49-F238E27FC236}">
                <a16:creationId xmlns:a16="http://schemas.microsoft.com/office/drawing/2014/main" id="{92F46A82-492B-8E61-FC79-69F063408908}"/>
              </a:ext>
            </a:extLst>
          </p:cNvPr>
          <p:cNvSpPr txBox="1"/>
          <p:nvPr/>
        </p:nvSpPr>
        <p:spPr>
          <a:xfrm>
            <a:off x="490349" y="493844"/>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5438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3" name="Google Shape;760;g18a57795c7d_0_182">
            <a:extLst>
              <a:ext uri="{FF2B5EF4-FFF2-40B4-BE49-F238E27FC236}">
                <a16:creationId xmlns:a16="http://schemas.microsoft.com/office/drawing/2014/main" id="{212A5A0D-FDB7-A282-70FA-BC88C954AD5A}"/>
              </a:ext>
            </a:extLst>
          </p:cNvPr>
          <p:cNvSpPr txBox="1"/>
          <p:nvPr/>
        </p:nvSpPr>
        <p:spPr>
          <a:xfrm>
            <a:off x="387783" y="1322607"/>
            <a:ext cx="2692125" cy="276969"/>
          </a:xfrm>
          <a:prstGeom prst="rect">
            <a:avLst/>
          </a:prstGeom>
          <a:solidFill>
            <a:srgbClr val="002060"/>
          </a:solidFill>
          <a:ln>
            <a:noFill/>
          </a:ln>
        </p:spPr>
        <p:txBody>
          <a:bodyPr spcFirstLastPara="1" wrap="square" lIns="68569" tIns="34275" rIns="68569" bIns="34275" anchor="t" anchorCtr="0">
            <a:spAutoFit/>
          </a:bodyPr>
          <a:lstStyle/>
          <a:p>
            <a:r>
              <a:rPr lang="en-US" sz="1350" b="1" dirty="0">
                <a:solidFill>
                  <a:schemeClr val="lt1"/>
                </a:solidFill>
                <a:latin typeface="Montserrat"/>
                <a:ea typeface="Montserrat"/>
                <a:cs typeface="Montserrat"/>
                <a:sym typeface="Montserrat"/>
              </a:rPr>
              <a:t>From the external expert…</a:t>
            </a:r>
            <a:endParaRPr sz="1350" b="1" dirty="0">
              <a:solidFill>
                <a:schemeClr val="lt1"/>
              </a:solidFill>
              <a:latin typeface="Montserrat"/>
              <a:ea typeface="Montserrat"/>
              <a:cs typeface="Montserrat"/>
              <a:sym typeface="Montserrat"/>
            </a:endParaRPr>
          </a:p>
        </p:txBody>
      </p:sp>
      <p:pic>
        <p:nvPicPr>
          <p:cNvPr id="4" name="Google Shape;761;g18a57795c7d_0_182">
            <a:extLst>
              <a:ext uri="{FF2B5EF4-FFF2-40B4-BE49-F238E27FC236}">
                <a16:creationId xmlns:a16="http://schemas.microsoft.com/office/drawing/2014/main" id="{7D3B0F13-D1F8-1CEA-319E-365701F73D57}"/>
              </a:ext>
            </a:extLst>
          </p:cNvPr>
          <p:cNvPicPr preferRelativeResize="0"/>
          <p:nvPr/>
        </p:nvPicPr>
        <p:blipFill rotWithShape="1">
          <a:blip r:embed="rId6">
            <a:alphaModFix/>
          </a:blip>
          <a:srcRect r="27971"/>
          <a:stretch/>
        </p:blipFill>
        <p:spPr>
          <a:xfrm>
            <a:off x="3910155" y="1322607"/>
            <a:ext cx="4090848" cy="4259573"/>
          </a:xfrm>
          <a:prstGeom prst="rect">
            <a:avLst/>
          </a:prstGeom>
          <a:noFill/>
          <a:ln>
            <a:noFill/>
          </a:ln>
        </p:spPr>
      </p:pic>
      <p:sp>
        <p:nvSpPr>
          <p:cNvPr id="5" name="Google Shape;106;p2">
            <a:extLst>
              <a:ext uri="{FF2B5EF4-FFF2-40B4-BE49-F238E27FC236}">
                <a16:creationId xmlns:a16="http://schemas.microsoft.com/office/drawing/2014/main" id="{16DBE778-79D6-53A5-CF91-359A7BC5AD17}"/>
              </a:ext>
            </a:extLst>
          </p:cNvPr>
          <p:cNvSpPr txBox="1"/>
          <p:nvPr/>
        </p:nvSpPr>
        <p:spPr>
          <a:xfrm>
            <a:off x="490349" y="493844"/>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grpSp>
        <p:nvGrpSpPr>
          <p:cNvPr id="6" name="Google Shape;694;g18a57795c7d_0_0">
            <a:extLst>
              <a:ext uri="{FF2B5EF4-FFF2-40B4-BE49-F238E27FC236}">
                <a16:creationId xmlns:a16="http://schemas.microsoft.com/office/drawing/2014/main" id="{168AEC3F-DA90-AAC5-C674-05B02BBF3BF2}"/>
              </a:ext>
            </a:extLst>
          </p:cNvPr>
          <p:cNvGrpSpPr/>
          <p:nvPr/>
        </p:nvGrpSpPr>
        <p:grpSpPr>
          <a:xfrm>
            <a:off x="1231998" y="1994622"/>
            <a:ext cx="2395461" cy="3772336"/>
            <a:chOff x="6781800" y="3293440"/>
            <a:chExt cx="2211322" cy="3374059"/>
          </a:xfrm>
        </p:grpSpPr>
        <p:pic>
          <p:nvPicPr>
            <p:cNvPr id="7" name="Google Shape;695;g18a57795c7d_0_0">
              <a:extLst>
                <a:ext uri="{FF2B5EF4-FFF2-40B4-BE49-F238E27FC236}">
                  <a16:creationId xmlns:a16="http://schemas.microsoft.com/office/drawing/2014/main" id="{76690FBA-1352-5BE1-39A1-879518F7F9E4}"/>
                </a:ext>
              </a:extLst>
            </p:cNvPr>
            <p:cNvPicPr preferRelativeResize="0"/>
            <p:nvPr/>
          </p:nvPicPr>
          <p:blipFill rotWithShape="1">
            <a:blip r:embed="rId7">
              <a:alphaModFix/>
            </a:blip>
            <a:srcRect/>
            <a:stretch/>
          </p:blipFill>
          <p:spPr>
            <a:xfrm>
              <a:off x="6781800" y="3328415"/>
              <a:ext cx="2211322" cy="3339084"/>
            </a:xfrm>
            <a:prstGeom prst="rect">
              <a:avLst/>
            </a:prstGeom>
            <a:noFill/>
            <a:ln>
              <a:noFill/>
            </a:ln>
          </p:spPr>
        </p:pic>
        <p:pic>
          <p:nvPicPr>
            <p:cNvPr id="8" name="Google Shape;696;g18a57795c7d_0_0">
              <a:extLst>
                <a:ext uri="{FF2B5EF4-FFF2-40B4-BE49-F238E27FC236}">
                  <a16:creationId xmlns:a16="http://schemas.microsoft.com/office/drawing/2014/main" id="{148081C7-F36A-E9A6-45C5-5E0D8A464A19}"/>
                </a:ext>
              </a:extLst>
            </p:cNvPr>
            <p:cNvPicPr preferRelativeResize="0"/>
            <p:nvPr/>
          </p:nvPicPr>
          <p:blipFill rotWithShape="1">
            <a:blip r:embed="rId8">
              <a:alphaModFix/>
            </a:blip>
            <a:srcRect/>
            <a:stretch/>
          </p:blipFill>
          <p:spPr>
            <a:xfrm>
              <a:off x="7337831" y="3293440"/>
              <a:ext cx="1099159" cy="558215"/>
            </a:xfrm>
            <a:prstGeom prst="rect">
              <a:avLst/>
            </a:prstGeom>
            <a:noFill/>
            <a:ln>
              <a:noFill/>
            </a:ln>
          </p:spPr>
        </p:pic>
      </p:grpSp>
      <p:sp>
        <p:nvSpPr>
          <p:cNvPr id="9" name="Google Shape;697;g18a57795c7d_0_0">
            <a:extLst>
              <a:ext uri="{FF2B5EF4-FFF2-40B4-BE49-F238E27FC236}">
                <a16:creationId xmlns:a16="http://schemas.microsoft.com/office/drawing/2014/main" id="{80C2EE90-4D22-EF6A-458F-D04E96F460C2}"/>
              </a:ext>
            </a:extLst>
          </p:cNvPr>
          <p:cNvSpPr txBox="1"/>
          <p:nvPr/>
        </p:nvSpPr>
        <p:spPr>
          <a:xfrm>
            <a:off x="1914227" y="2734343"/>
            <a:ext cx="1210050" cy="1974580"/>
          </a:xfrm>
          <a:prstGeom prst="rect">
            <a:avLst/>
          </a:prstGeom>
          <a:noFill/>
          <a:ln>
            <a:noFill/>
          </a:ln>
        </p:spPr>
        <p:txBody>
          <a:bodyPr spcFirstLastPara="1" wrap="square" lIns="0" tIns="80963" rIns="0" bIns="0" anchor="t" anchorCtr="0">
            <a:spAutoFit/>
          </a:bodyPr>
          <a:lstStyle/>
          <a:p>
            <a:pPr marL="9525"/>
            <a:r>
              <a:rPr lang="en-US" sz="1200" b="1" dirty="0">
                <a:solidFill>
                  <a:srgbClr val="F46423"/>
                </a:solidFill>
                <a:latin typeface="Montserrat" panose="00000500000000000000" pitchFamily="2" charset="0"/>
              </a:rPr>
              <a:t>Tip</a:t>
            </a:r>
          </a:p>
          <a:p>
            <a:pPr marL="9525" marR="75248">
              <a:spcBef>
                <a:spcPts val="600"/>
              </a:spcBef>
            </a:pPr>
            <a:r>
              <a:rPr lang="en-US" sz="1200" dirty="0">
                <a:latin typeface="Montserrat" panose="00000500000000000000" pitchFamily="2" charset="0"/>
              </a:rPr>
              <a:t>Management Plan</a:t>
            </a:r>
          </a:p>
          <a:p>
            <a:pPr marL="9525" marR="75248">
              <a:spcBef>
                <a:spcPts val="600"/>
              </a:spcBef>
            </a:pPr>
            <a:r>
              <a:rPr lang="en-US" sz="1200" dirty="0">
                <a:latin typeface="Montserrat" panose="00000500000000000000" pitchFamily="2" charset="0"/>
              </a:rPr>
              <a:t>Risk assessment and measure to solve conflicts</a:t>
            </a:r>
          </a:p>
          <a:p>
            <a:pPr marL="9525" marR="75248">
              <a:spcBef>
                <a:spcPts val="600"/>
              </a:spcBef>
            </a:pPr>
            <a:endParaRPr lang="en-US" sz="1200" dirty="0">
              <a:latin typeface="Montserrat" panose="00000500000000000000" pitchFamily="2" charset="0"/>
            </a:endParaRPr>
          </a:p>
        </p:txBody>
      </p:sp>
    </p:spTree>
    <p:extLst>
      <p:ext uri="{BB962C8B-B14F-4D97-AF65-F5344CB8AC3E}">
        <p14:creationId xmlns:p14="http://schemas.microsoft.com/office/powerpoint/2010/main" val="33071795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5" name="Google Shape;106;p2">
            <a:extLst>
              <a:ext uri="{FF2B5EF4-FFF2-40B4-BE49-F238E27FC236}">
                <a16:creationId xmlns:a16="http://schemas.microsoft.com/office/drawing/2014/main" id="{96A3C77F-B9ED-22D0-1E2E-1FB9F3FB6E6D}"/>
              </a:ext>
            </a:extLst>
          </p:cNvPr>
          <p:cNvSpPr txBox="1"/>
          <p:nvPr/>
        </p:nvSpPr>
        <p:spPr>
          <a:xfrm>
            <a:off x="490349" y="493844"/>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
        <p:nvSpPr>
          <p:cNvPr id="7" name="Google Shape;766;p24">
            <a:extLst>
              <a:ext uri="{FF2B5EF4-FFF2-40B4-BE49-F238E27FC236}">
                <a16:creationId xmlns:a16="http://schemas.microsoft.com/office/drawing/2014/main" id="{DEEECC09-BE31-CD9E-FAF8-2874C2D8E315}"/>
              </a:ext>
            </a:extLst>
          </p:cNvPr>
          <p:cNvSpPr txBox="1"/>
          <p:nvPr/>
        </p:nvSpPr>
        <p:spPr>
          <a:xfrm>
            <a:off x="1066705" y="5535706"/>
            <a:ext cx="6588919" cy="433388"/>
          </a:xfrm>
          <a:prstGeom prst="rect">
            <a:avLst/>
          </a:prstGeom>
          <a:noFill/>
          <a:ln>
            <a:noFill/>
          </a:ln>
        </p:spPr>
        <p:txBody>
          <a:bodyPr spcFirstLastPara="1" wrap="square" lIns="67500" tIns="33750" rIns="67500" bIns="33750" anchor="t" anchorCtr="0">
            <a:noAutofit/>
          </a:bodyPr>
          <a:lstStyle/>
          <a:p>
            <a:pPr algn="ctr">
              <a:buClr>
                <a:srgbClr val="FFFFFF"/>
              </a:buClr>
              <a:buSzPts val="3200"/>
            </a:pPr>
            <a:r>
              <a:rPr lang="en-US" sz="2400" b="1" dirty="0">
                <a:solidFill>
                  <a:srgbClr val="FF0000"/>
                </a:solidFill>
                <a:latin typeface="Montserrat" panose="00000500000000000000" pitchFamily="2" charset="0"/>
                <a:ea typeface="Verdana"/>
                <a:cs typeface="Verdana"/>
                <a:sym typeface="Verdana"/>
              </a:rPr>
              <a:t>END USER</a:t>
            </a:r>
            <a:r>
              <a:rPr lang="en-US" sz="2400" dirty="0">
                <a:solidFill>
                  <a:srgbClr val="FF0000"/>
                </a:solidFill>
                <a:latin typeface="Montserrat" panose="00000500000000000000" pitchFamily="2" charset="0"/>
                <a:ea typeface="Verdana"/>
                <a:cs typeface="Verdana"/>
                <a:sym typeface="Verdana"/>
              </a:rPr>
              <a:t>… TARGET </a:t>
            </a:r>
            <a:endParaRPr sz="1050" dirty="0">
              <a:solidFill>
                <a:srgbClr val="FF0000"/>
              </a:solidFill>
              <a:latin typeface="Montserrat" panose="00000500000000000000" pitchFamily="2" charset="0"/>
            </a:endParaRPr>
          </a:p>
        </p:txBody>
      </p:sp>
      <p:pic>
        <p:nvPicPr>
          <p:cNvPr id="8" name="Google Shape;768;p24" descr="Risultati immagini per anziano tecnologia">
            <a:extLst>
              <a:ext uri="{FF2B5EF4-FFF2-40B4-BE49-F238E27FC236}">
                <a16:creationId xmlns:a16="http://schemas.microsoft.com/office/drawing/2014/main" id="{DD03B1B1-5186-02C5-4839-3AD3406533C3}"/>
              </a:ext>
            </a:extLst>
          </p:cNvPr>
          <p:cNvPicPr preferRelativeResize="0"/>
          <p:nvPr/>
        </p:nvPicPr>
        <p:blipFill rotWithShape="1">
          <a:blip r:embed="rId6">
            <a:alphaModFix/>
          </a:blip>
          <a:srcRect/>
          <a:stretch/>
        </p:blipFill>
        <p:spPr>
          <a:xfrm>
            <a:off x="4572001" y="1402557"/>
            <a:ext cx="2746676" cy="1830398"/>
          </a:xfrm>
          <a:prstGeom prst="rect">
            <a:avLst/>
          </a:prstGeom>
          <a:noFill/>
          <a:ln>
            <a:noFill/>
          </a:ln>
        </p:spPr>
      </p:pic>
      <p:pic>
        <p:nvPicPr>
          <p:cNvPr id="9" name="Google Shape;769;p24" descr="Risultati immagini per anziano lavoro">
            <a:extLst>
              <a:ext uri="{FF2B5EF4-FFF2-40B4-BE49-F238E27FC236}">
                <a16:creationId xmlns:a16="http://schemas.microsoft.com/office/drawing/2014/main" id="{9DA7503E-0A7C-539F-B1AA-E6D8B295F1F9}"/>
              </a:ext>
            </a:extLst>
          </p:cNvPr>
          <p:cNvPicPr preferRelativeResize="0"/>
          <p:nvPr/>
        </p:nvPicPr>
        <p:blipFill rotWithShape="1">
          <a:blip r:embed="rId7">
            <a:alphaModFix/>
          </a:blip>
          <a:srcRect/>
          <a:stretch/>
        </p:blipFill>
        <p:spPr>
          <a:xfrm>
            <a:off x="1229916" y="1402556"/>
            <a:ext cx="2485066" cy="1770459"/>
          </a:xfrm>
          <a:prstGeom prst="rect">
            <a:avLst/>
          </a:prstGeom>
          <a:noFill/>
          <a:ln>
            <a:noFill/>
          </a:ln>
        </p:spPr>
      </p:pic>
      <p:pic>
        <p:nvPicPr>
          <p:cNvPr id="10" name="Google Shape;770;p24" descr="Risultati immagini per anziano lavoro">
            <a:extLst>
              <a:ext uri="{FF2B5EF4-FFF2-40B4-BE49-F238E27FC236}">
                <a16:creationId xmlns:a16="http://schemas.microsoft.com/office/drawing/2014/main" id="{873658D3-8B91-12C0-5780-A4E486B36F7A}"/>
              </a:ext>
            </a:extLst>
          </p:cNvPr>
          <p:cNvPicPr preferRelativeResize="0"/>
          <p:nvPr/>
        </p:nvPicPr>
        <p:blipFill rotWithShape="1">
          <a:blip r:embed="rId8">
            <a:alphaModFix/>
          </a:blip>
          <a:srcRect/>
          <a:stretch/>
        </p:blipFill>
        <p:spPr>
          <a:xfrm>
            <a:off x="4572000" y="3462351"/>
            <a:ext cx="2832221" cy="1784019"/>
          </a:xfrm>
          <a:prstGeom prst="rect">
            <a:avLst/>
          </a:prstGeom>
          <a:noFill/>
          <a:ln>
            <a:noFill/>
          </a:ln>
        </p:spPr>
      </p:pic>
      <p:pic>
        <p:nvPicPr>
          <p:cNvPr id="11" name="Google Shape;771;p24" descr="Risultati immagini per elderly ict health">
            <a:extLst>
              <a:ext uri="{FF2B5EF4-FFF2-40B4-BE49-F238E27FC236}">
                <a16:creationId xmlns:a16="http://schemas.microsoft.com/office/drawing/2014/main" id="{2755C576-EAC5-C250-6360-0E79FD57829E}"/>
              </a:ext>
            </a:extLst>
          </p:cNvPr>
          <p:cNvPicPr preferRelativeResize="0"/>
          <p:nvPr/>
        </p:nvPicPr>
        <p:blipFill rotWithShape="1">
          <a:blip r:embed="rId9">
            <a:alphaModFix/>
          </a:blip>
          <a:srcRect/>
          <a:stretch/>
        </p:blipFill>
        <p:spPr>
          <a:xfrm>
            <a:off x="1229916" y="3378048"/>
            <a:ext cx="2401214" cy="1952625"/>
          </a:xfrm>
          <a:prstGeom prst="rect">
            <a:avLst/>
          </a:prstGeom>
          <a:noFill/>
          <a:ln>
            <a:noFill/>
          </a:ln>
        </p:spPr>
      </p:pic>
    </p:spTree>
    <p:extLst>
      <p:ext uri="{BB962C8B-B14F-4D97-AF65-F5344CB8AC3E}">
        <p14:creationId xmlns:p14="http://schemas.microsoft.com/office/powerpoint/2010/main" val="28952524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pic>
        <p:nvPicPr>
          <p:cNvPr id="2" name="Google Shape;873;p23">
            <a:extLst>
              <a:ext uri="{FF2B5EF4-FFF2-40B4-BE49-F238E27FC236}">
                <a16:creationId xmlns:a16="http://schemas.microsoft.com/office/drawing/2014/main" id="{C176D532-9D32-6B8A-E840-B82A6C7FD7EC}"/>
              </a:ext>
            </a:extLst>
          </p:cNvPr>
          <p:cNvPicPr preferRelativeResize="0"/>
          <p:nvPr/>
        </p:nvPicPr>
        <p:blipFill rotWithShape="1">
          <a:blip r:embed="rId6">
            <a:alphaModFix/>
          </a:blip>
          <a:srcRect/>
          <a:stretch/>
        </p:blipFill>
        <p:spPr>
          <a:xfrm>
            <a:off x="-1" y="1185027"/>
            <a:ext cx="9144001" cy="4009810"/>
          </a:xfrm>
          <a:prstGeom prst="rect">
            <a:avLst/>
          </a:prstGeom>
          <a:noFill/>
          <a:ln>
            <a:noFill/>
          </a:ln>
        </p:spPr>
      </p:pic>
      <p:sp>
        <p:nvSpPr>
          <p:cNvPr id="3" name="Google Shape;874;p23">
            <a:extLst>
              <a:ext uri="{FF2B5EF4-FFF2-40B4-BE49-F238E27FC236}">
                <a16:creationId xmlns:a16="http://schemas.microsoft.com/office/drawing/2014/main" id="{052B1DB9-60E9-F4B5-A3F8-9FACEE687A42}"/>
              </a:ext>
            </a:extLst>
          </p:cNvPr>
          <p:cNvSpPr txBox="1"/>
          <p:nvPr/>
        </p:nvSpPr>
        <p:spPr>
          <a:xfrm>
            <a:off x="3979346" y="1185027"/>
            <a:ext cx="5164654" cy="4501202"/>
          </a:xfrm>
          <a:prstGeom prst="rect">
            <a:avLst/>
          </a:prstGeom>
          <a:noFill/>
          <a:ln>
            <a:noFill/>
          </a:ln>
        </p:spPr>
        <p:txBody>
          <a:bodyPr spcFirstLastPara="1" wrap="square" lIns="68569" tIns="34275" rIns="68569" bIns="34275" anchor="t" anchorCtr="0">
            <a:spAutoFit/>
          </a:bodyPr>
          <a:lstStyle/>
          <a:p>
            <a:pPr algn="just">
              <a:buClr>
                <a:srgbClr val="FF0000"/>
              </a:buClr>
              <a:buSzPts val="1800"/>
            </a:pPr>
            <a:r>
              <a:rPr lang="en-US" sz="1200" b="1" dirty="0">
                <a:solidFill>
                  <a:srgbClr val="FF0000"/>
                </a:solidFill>
                <a:latin typeface="Gill Sans"/>
                <a:ea typeface="Gill Sans"/>
                <a:cs typeface="Gill Sans"/>
                <a:sym typeface="Gill Sans"/>
              </a:rPr>
              <a:t>Stakeholders</a:t>
            </a:r>
            <a:endParaRPr sz="1200" dirty="0"/>
          </a:p>
          <a:p>
            <a:pPr algn="just">
              <a:buSzPts val="1800"/>
            </a:pPr>
            <a:endParaRPr sz="1200" b="1" dirty="0">
              <a:solidFill>
                <a:srgbClr val="FF0000"/>
              </a:solidFill>
              <a:latin typeface="Gill Sans"/>
              <a:ea typeface="Gill Sans"/>
              <a:cs typeface="Gill Sans"/>
              <a:sym typeface="Gill Sans"/>
            </a:endParaRPr>
          </a:p>
          <a:p>
            <a:pPr algn="just">
              <a:buSzPts val="1800"/>
            </a:pPr>
            <a:r>
              <a:rPr lang="en-US" sz="1200" dirty="0">
                <a:latin typeface="Montserrat" panose="00000500000000000000" pitchFamily="2" charset="0"/>
                <a:ea typeface="Gill Sans"/>
                <a:cs typeface="Gill Sans"/>
                <a:sym typeface="Gill Sans"/>
              </a:rPr>
              <a:t>The stakeholders define the approach and level of detail required by the KPI. </a:t>
            </a:r>
            <a:endParaRPr sz="1200" dirty="0">
              <a:latin typeface="Montserrat" panose="00000500000000000000" pitchFamily="2" charset="0"/>
            </a:endParaRPr>
          </a:p>
          <a:p>
            <a:pPr algn="just">
              <a:buSzPts val="1800"/>
            </a:pPr>
            <a:r>
              <a:rPr lang="en-US" sz="1200" dirty="0">
                <a:latin typeface="Montserrat" panose="00000500000000000000" pitchFamily="2" charset="0"/>
                <a:ea typeface="Gill Sans"/>
                <a:cs typeface="Gill Sans"/>
                <a:sym typeface="Gill Sans"/>
              </a:rPr>
              <a:t>Each has different interest, knowledge, and action capabilities, hence the data they require from the project differs. Consequently, the KPI definition requires correctly identifying the relevant stakeholders at each stage of the project. :</a:t>
            </a:r>
            <a:endParaRPr sz="1200" dirty="0">
              <a:latin typeface="Montserrat" panose="00000500000000000000" pitchFamily="2" charset="0"/>
            </a:endParaRPr>
          </a:p>
          <a:p>
            <a:pPr algn="just">
              <a:buSzPts val="1800"/>
            </a:pPr>
            <a:r>
              <a:rPr lang="en-US" sz="1200" b="1" dirty="0">
                <a:latin typeface="Montserrat" panose="00000500000000000000" pitchFamily="2" charset="0"/>
                <a:ea typeface="Gill Sans"/>
                <a:cs typeface="Gill Sans"/>
                <a:sym typeface="Gill Sans"/>
              </a:rPr>
              <a:t> Technology developers</a:t>
            </a:r>
            <a:endParaRPr sz="1200" b="1" dirty="0">
              <a:latin typeface="Montserrat" panose="00000500000000000000" pitchFamily="2" charset="0"/>
            </a:endParaRPr>
          </a:p>
          <a:p>
            <a:pPr algn="just">
              <a:buSzPts val="1800"/>
            </a:pPr>
            <a:r>
              <a:rPr lang="en-US" sz="1200" b="1" dirty="0">
                <a:latin typeface="Montserrat" panose="00000500000000000000" pitchFamily="2" charset="0"/>
                <a:ea typeface="Gill Sans"/>
                <a:cs typeface="Gill Sans"/>
                <a:sym typeface="Gill Sans"/>
              </a:rPr>
              <a:t> Technology integrators</a:t>
            </a:r>
            <a:endParaRPr sz="1200" b="1" dirty="0">
              <a:latin typeface="Montserrat" panose="00000500000000000000" pitchFamily="2" charset="0"/>
            </a:endParaRPr>
          </a:p>
          <a:p>
            <a:pPr algn="just">
              <a:buSzPts val="1800"/>
            </a:pPr>
            <a:r>
              <a:rPr lang="en-US" sz="1200" b="1" dirty="0">
                <a:latin typeface="Montserrat" panose="00000500000000000000" pitchFamily="2" charset="0"/>
                <a:ea typeface="Gill Sans"/>
                <a:cs typeface="Gill Sans"/>
                <a:sym typeface="Gill Sans"/>
              </a:rPr>
              <a:t> Health system.</a:t>
            </a:r>
            <a:endParaRPr sz="1200" b="1" dirty="0">
              <a:latin typeface="Montserrat" panose="00000500000000000000" pitchFamily="2" charset="0"/>
            </a:endParaRPr>
          </a:p>
          <a:p>
            <a:pPr algn="just">
              <a:buSzPts val="1800"/>
            </a:pPr>
            <a:r>
              <a:rPr lang="en-US" sz="1200" b="1" dirty="0">
                <a:latin typeface="Montserrat" panose="00000500000000000000" pitchFamily="2" charset="0"/>
                <a:ea typeface="Gill Sans"/>
                <a:cs typeface="Gill Sans"/>
                <a:sym typeface="Gill Sans"/>
              </a:rPr>
              <a:t> Local public authorities</a:t>
            </a:r>
            <a:endParaRPr sz="1200" b="1" dirty="0">
              <a:latin typeface="Montserrat" panose="00000500000000000000" pitchFamily="2" charset="0"/>
            </a:endParaRPr>
          </a:p>
          <a:p>
            <a:pPr algn="just">
              <a:buSzPts val="1800"/>
            </a:pPr>
            <a:r>
              <a:rPr lang="en-US" sz="1200" b="1" dirty="0">
                <a:latin typeface="Montserrat" panose="00000500000000000000" pitchFamily="2" charset="0"/>
                <a:ea typeface="Gill Sans"/>
                <a:cs typeface="Gill Sans"/>
                <a:sym typeface="Gill Sans"/>
              </a:rPr>
              <a:t> Policy makers</a:t>
            </a:r>
            <a:endParaRPr sz="1200" b="1" dirty="0">
              <a:latin typeface="Montserrat" panose="00000500000000000000" pitchFamily="2" charset="0"/>
            </a:endParaRPr>
          </a:p>
          <a:p>
            <a:pPr algn="just">
              <a:buSzPts val="1800"/>
            </a:pPr>
            <a:endParaRPr lang="it-IT" sz="1200" dirty="0">
              <a:latin typeface="Montserrat" panose="00000500000000000000" pitchFamily="2" charset="0"/>
              <a:ea typeface="Gill Sans"/>
              <a:cs typeface="Gill Sans"/>
              <a:sym typeface="Gill Sans"/>
            </a:endParaRPr>
          </a:p>
          <a:p>
            <a:pPr algn="just">
              <a:buSzPts val="1800"/>
            </a:pPr>
            <a:endParaRPr lang="it-IT" sz="1200" dirty="0">
              <a:latin typeface="Montserrat" panose="00000500000000000000" pitchFamily="2" charset="0"/>
              <a:ea typeface="Gill Sans"/>
              <a:cs typeface="Gill Sans"/>
              <a:sym typeface="Gill Sans"/>
            </a:endParaRPr>
          </a:p>
          <a:p>
            <a:pPr algn="just">
              <a:buSzPts val="1800"/>
            </a:pPr>
            <a:endParaRPr lang="it-IT" sz="1200" dirty="0">
              <a:latin typeface="Montserrat" panose="00000500000000000000" pitchFamily="2" charset="0"/>
              <a:ea typeface="Gill Sans"/>
              <a:cs typeface="Gill Sans"/>
              <a:sym typeface="Gill Sans"/>
            </a:endParaRPr>
          </a:p>
          <a:p>
            <a:pPr algn="just">
              <a:buSzPts val="1800"/>
            </a:pPr>
            <a:endParaRPr sz="1200" dirty="0">
              <a:latin typeface="Montserrat" panose="00000500000000000000" pitchFamily="2" charset="0"/>
              <a:ea typeface="Gill Sans"/>
              <a:cs typeface="Gill Sans"/>
              <a:sym typeface="Gill Sans"/>
            </a:endParaRPr>
          </a:p>
          <a:p>
            <a:pPr algn="just">
              <a:buSzPts val="1800"/>
            </a:pPr>
            <a:endParaRPr sz="1200" dirty="0">
              <a:latin typeface="Montserrat" panose="00000500000000000000" pitchFamily="2" charset="0"/>
              <a:ea typeface="Gill Sans"/>
              <a:cs typeface="Gill Sans"/>
              <a:sym typeface="Gill Sans"/>
            </a:endParaRPr>
          </a:p>
          <a:p>
            <a:pPr algn="just">
              <a:buSzPts val="1800"/>
            </a:pPr>
            <a:endParaRPr sz="1200" dirty="0">
              <a:latin typeface="Montserrat" panose="00000500000000000000" pitchFamily="2" charset="0"/>
              <a:ea typeface="Gill Sans"/>
              <a:cs typeface="Gill Sans"/>
              <a:sym typeface="Gill Sans"/>
            </a:endParaRPr>
          </a:p>
          <a:p>
            <a:pPr algn="just">
              <a:buSzPts val="1800"/>
            </a:pPr>
            <a:r>
              <a:rPr lang="en-US" sz="1200" dirty="0">
                <a:latin typeface="Montserrat" panose="00000500000000000000" pitchFamily="2" charset="0"/>
                <a:ea typeface="Gill Sans"/>
                <a:cs typeface="Gill Sans"/>
                <a:sym typeface="Gill Sans"/>
              </a:rPr>
              <a:t>The KPIs for particular product/technology should be useful for technology developers while the system KPIs should serve to technology integrators and utilities, but also to public administration, to check the health, economic, and social impacts of the system</a:t>
            </a:r>
            <a:r>
              <a:rPr lang="en-US" sz="1200" dirty="0">
                <a:latin typeface="Gill Sans"/>
                <a:ea typeface="Gill Sans"/>
                <a:cs typeface="Gill Sans"/>
                <a:sym typeface="Gill Sans"/>
              </a:rPr>
              <a:t>.</a:t>
            </a:r>
            <a:endParaRPr sz="1200" dirty="0">
              <a:latin typeface="Gill Sans"/>
              <a:ea typeface="Gill Sans"/>
              <a:cs typeface="Gill Sans"/>
              <a:sym typeface="Gill Sans"/>
            </a:endParaRPr>
          </a:p>
        </p:txBody>
      </p:sp>
      <p:sp>
        <p:nvSpPr>
          <p:cNvPr id="4" name="Google Shape;106;p2">
            <a:extLst>
              <a:ext uri="{FF2B5EF4-FFF2-40B4-BE49-F238E27FC236}">
                <a16:creationId xmlns:a16="http://schemas.microsoft.com/office/drawing/2014/main" id="{04E59037-AECA-F86C-1F38-5DEF9E62053A}"/>
              </a:ext>
            </a:extLst>
          </p:cNvPr>
          <p:cNvSpPr txBox="1"/>
          <p:nvPr/>
        </p:nvSpPr>
        <p:spPr>
          <a:xfrm>
            <a:off x="675572" y="406901"/>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5874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Google Shape;818;p21">
            <a:extLst>
              <a:ext uri="{FF2B5EF4-FFF2-40B4-BE49-F238E27FC236}">
                <a16:creationId xmlns:a16="http://schemas.microsoft.com/office/drawing/2014/main" id="{871E821B-8F9F-B8E0-32B0-2C3AA7C23294}"/>
              </a:ext>
            </a:extLst>
          </p:cNvPr>
          <p:cNvSpPr/>
          <p:nvPr/>
        </p:nvSpPr>
        <p:spPr>
          <a:xfrm>
            <a:off x="218210" y="930503"/>
            <a:ext cx="8692870" cy="4545506"/>
          </a:xfrm>
          <a:prstGeom prst="rect">
            <a:avLst/>
          </a:prstGeom>
          <a:solidFill>
            <a:srgbClr val="595959"/>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Gill Sans"/>
              <a:ea typeface="Gill Sans"/>
              <a:cs typeface="Gill Sans"/>
              <a:sym typeface="Gill Sans"/>
            </a:endParaRPr>
          </a:p>
        </p:txBody>
      </p:sp>
      <p:sp>
        <p:nvSpPr>
          <p:cNvPr id="3" name="Google Shape;819;p21">
            <a:extLst>
              <a:ext uri="{FF2B5EF4-FFF2-40B4-BE49-F238E27FC236}">
                <a16:creationId xmlns:a16="http://schemas.microsoft.com/office/drawing/2014/main" id="{C3AC29B7-C998-F98C-657A-7B4294F384AB}"/>
              </a:ext>
            </a:extLst>
          </p:cNvPr>
          <p:cNvSpPr/>
          <p:nvPr/>
        </p:nvSpPr>
        <p:spPr>
          <a:xfrm>
            <a:off x="482600" y="1053059"/>
            <a:ext cx="8178800" cy="4175125"/>
          </a:xfrm>
          <a:prstGeom prst="rect">
            <a:avLst/>
          </a:prstGeom>
          <a:solidFill>
            <a:schemeClr val="lt1"/>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Gill Sans"/>
              <a:ea typeface="Gill Sans"/>
              <a:cs typeface="Gill Sans"/>
              <a:sym typeface="Gill Sans"/>
            </a:endParaRPr>
          </a:p>
        </p:txBody>
      </p:sp>
      <p:pic>
        <p:nvPicPr>
          <p:cNvPr id="4" name="Google Shape;820;p21">
            <a:extLst>
              <a:ext uri="{FF2B5EF4-FFF2-40B4-BE49-F238E27FC236}">
                <a16:creationId xmlns:a16="http://schemas.microsoft.com/office/drawing/2014/main" id="{079D5E55-3333-CDE8-49B9-E353B36CC154}"/>
              </a:ext>
            </a:extLst>
          </p:cNvPr>
          <p:cNvPicPr preferRelativeResize="0"/>
          <p:nvPr/>
        </p:nvPicPr>
        <p:blipFill rotWithShape="1">
          <a:blip r:embed="rId6">
            <a:alphaModFix/>
          </a:blip>
          <a:srcRect/>
          <a:stretch/>
        </p:blipFill>
        <p:spPr>
          <a:xfrm>
            <a:off x="846073" y="1994214"/>
            <a:ext cx="7457378" cy="2293145"/>
          </a:xfrm>
          <a:prstGeom prst="rect">
            <a:avLst/>
          </a:prstGeom>
          <a:noFill/>
          <a:ln>
            <a:noFill/>
          </a:ln>
        </p:spPr>
      </p:pic>
      <p:sp>
        <p:nvSpPr>
          <p:cNvPr id="5" name="Google Shape;821;p21">
            <a:extLst>
              <a:ext uri="{FF2B5EF4-FFF2-40B4-BE49-F238E27FC236}">
                <a16:creationId xmlns:a16="http://schemas.microsoft.com/office/drawing/2014/main" id="{966A5EDF-D026-E490-2B4F-5741B4B97D5C}"/>
              </a:ext>
            </a:extLst>
          </p:cNvPr>
          <p:cNvSpPr/>
          <p:nvPr/>
        </p:nvSpPr>
        <p:spPr>
          <a:xfrm>
            <a:off x="357759" y="930503"/>
            <a:ext cx="8428482" cy="4423410"/>
          </a:xfrm>
          <a:prstGeom prst="rect">
            <a:avLst/>
          </a:prstGeom>
          <a:noFill/>
          <a:ln w="1587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Gill Sans"/>
              <a:ea typeface="Gill Sans"/>
              <a:cs typeface="Gill Sans"/>
              <a:sym typeface="Gill Sans"/>
            </a:endParaRPr>
          </a:p>
        </p:txBody>
      </p:sp>
      <p:sp>
        <p:nvSpPr>
          <p:cNvPr id="6" name="Google Shape;106;p2">
            <a:extLst>
              <a:ext uri="{FF2B5EF4-FFF2-40B4-BE49-F238E27FC236}">
                <a16:creationId xmlns:a16="http://schemas.microsoft.com/office/drawing/2014/main" id="{197802EE-17C6-3844-7A88-6B8F13206B87}"/>
              </a:ext>
            </a:extLst>
          </p:cNvPr>
          <p:cNvSpPr txBox="1"/>
          <p:nvPr/>
        </p:nvSpPr>
        <p:spPr>
          <a:xfrm>
            <a:off x="675572" y="895652"/>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0117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Google Shape;804;p19">
            <a:extLst>
              <a:ext uri="{FF2B5EF4-FFF2-40B4-BE49-F238E27FC236}">
                <a16:creationId xmlns:a16="http://schemas.microsoft.com/office/drawing/2014/main" id="{536E4D7A-AC57-9130-4715-BF1915110E52}"/>
              </a:ext>
            </a:extLst>
          </p:cNvPr>
          <p:cNvSpPr/>
          <p:nvPr/>
        </p:nvSpPr>
        <p:spPr>
          <a:xfrm>
            <a:off x="166255" y="1053058"/>
            <a:ext cx="8707582" cy="4751882"/>
          </a:xfrm>
          <a:prstGeom prst="rect">
            <a:avLst/>
          </a:prstGeom>
          <a:solidFill>
            <a:srgbClr val="595959"/>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Gill Sans"/>
              <a:ea typeface="Gill Sans"/>
              <a:cs typeface="Gill Sans"/>
              <a:sym typeface="Gill Sans"/>
            </a:endParaRPr>
          </a:p>
        </p:txBody>
      </p:sp>
      <p:sp>
        <p:nvSpPr>
          <p:cNvPr id="3" name="Google Shape;805;p19">
            <a:extLst>
              <a:ext uri="{FF2B5EF4-FFF2-40B4-BE49-F238E27FC236}">
                <a16:creationId xmlns:a16="http://schemas.microsoft.com/office/drawing/2014/main" id="{9953BC2C-78FE-7F34-C7CB-9C8264F77476}"/>
              </a:ext>
            </a:extLst>
          </p:cNvPr>
          <p:cNvSpPr/>
          <p:nvPr/>
        </p:nvSpPr>
        <p:spPr>
          <a:xfrm>
            <a:off x="482600" y="1053059"/>
            <a:ext cx="8178800" cy="4175125"/>
          </a:xfrm>
          <a:prstGeom prst="rect">
            <a:avLst/>
          </a:prstGeom>
          <a:solidFill>
            <a:schemeClr val="lt1"/>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Gill Sans"/>
              <a:ea typeface="Gill Sans"/>
              <a:cs typeface="Gill Sans"/>
              <a:sym typeface="Gill Sans"/>
            </a:endParaRPr>
          </a:p>
        </p:txBody>
      </p:sp>
      <p:pic>
        <p:nvPicPr>
          <p:cNvPr id="4" name="Google Shape;806;p19">
            <a:extLst>
              <a:ext uri="{FF2B5EF4-FFF2-40B4-BE49-F238E27FC236}">
                <a16:creationId xmlns:a16="http://schemas.microsoft.com/office/drawing/2014/main" id="{7489ABC2-D745-73F1-5167-0BF1FB636B9C}"/>
              </a:ext>
            </a:extLst>
          </p:cNvPr>
          <p:cNvPicPr preferRelativeResize="0"/>
          <p:nvPr/>
        </p:nvPicPr>
        <p:blipFill rotWithShape="1">
          <a:blip r:embed="rId6">
            <a:alphaModFix/>
          </a:blip>
          <a:srcRect l="3153" r="3153"/>
          <a:stretch/>
        </p:blipFill>
        <p:spPr>
          <a:xfrm>
            <a:off x="482600" y="1156097"/>
            <a:ext cx="8178800" cy="4018952"/>
          </a:xfrm>
          <a:prstGeom prst="rect">
            <a:avLst/>
          </a:prstGeom>
          <a:noFill/>
          <a:ln>
            <a:noFill/>
          </a:ln>
        </p:spPr>
      </p:pic>
      <p:sp>
        <p:nvSpPr>
          <p:cNvPr id="5" name="Google Shape;807;p19">
            <a:extLst>
              <a:ext uri="{FF2B5EF4-FFF2-40B4-BE49-F238E27FC236}">
                <a16:creationId xmlns:a16="http://schemas.microsoft.com/office/drawing/2014/main" id="{0D2F6C82-CA61-889C-E247-590B3816BEA0}"/>
              </a:ext>
            </a:extLst>
          </p:cNvPr>
          <p:cNvSpPr/>
          <p:nvPr/>
        </p:nvSpPr>
        <p:spPr>
          <a:xfrm>
            <a:off x="357759" y="930503"/>
            <a:ext cx="8428482" cy="4423410"/>
          </a:xfrm>
          <a:prstGeom prst="rect">
            <a:avLst/>
          </a:prstGeom>
          <a:noFill/>
          <a:ln w="1587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Gill Sans"/>
              <a:ea typeface="Gill Sans"/>
              <a:cs typeface="Gill Sans"/>
              <a:sym typeface="Gill Sans"/>
            </a:endParaRPr>
          </a:p>
        </p:txBody>
      </p:sp>
      <p:sp>
        <p:nvSpPr>
          <p:cNvPr id="6" name="Google Shape;106;p2">
            <a:extLst>
              <a:ext uri="{FF2B5EF4-FFF2-40B4-BE49-F238E27FC236}">
                <a16:creationId xmlns:a16="http://schemas.microsoft.com/office/drawing/2014/main" id="{A5C30FD7-E7E6-4721-4E38-95E632477F55}"/>
              </a:ext>
            </a:extLst>
          </p:cNvPr>
          <p:cNvSpPr txBox="1"/>
          <p:nvPr/>
        </p:nvSpPr>
        <p:spPr>
          <a:xfrm>
            <a:off x="675572" y="549403"/>
            <a:ext cx="81633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rgbClr val="007F8F"/>
                </a:solidFill>
                <a:latin typeface="Raleway"/>
                <a:sym typeface="Raleway"/>
              </a:rPr>
              <a:t>Evaluation </a:t>
            </a:r>
            <a:r>
              <a:rPr lang="en-US" sz="3600" b="1" dirty="0">
                <a:solidFill>
                  <a:srgbClr val="007F8F"/>
                </a:solidFill>
                <a:latin typeface="Raleway"/>
                <a:sym typeface="Raleway"/>
              </a:rPr>
              <a:t>Criteria</a:t>
            </a:r>
            <a:endParaRPr sz="1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3045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15" name="Google Shape;115;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16" name="Google Shape;116;p2"/>
          <p:cNvPicPr preferRelativeResize="0"/>
          <p:nvPr/>
        </p:nvPicPr>
        <p:blipFill rotWithShape="1">
          <a:blip r:embed="rId4">
            <a:alphaModFix/>
          </a:blip>
          <a:srcRect l="4997" t="24973" r="86779" b="32062"/>
          <a:stretch/>
        </p:blipFill>
        <p:spPr>
          <a:xfrm>
            <a:off x="387783" y="6212070"/>
            <a:ext cx="575578" cy="414411"/>
          </a:xfrm>
          <a:prstGeom prst="rect">
            <a:avLst/>
          </a:prstGeom>
          <a:noFill/>
          <a:ln>
            <a:noFill/>
          </a:ln>
        </p:spPr>
      </p:pic>
      <p:pic>
        <p:nvPicPr>
          <p:cNvPr id="117" name="Google Shape;117;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2" name="Google Shape;1113;p36">
            <a:extLst>
              <a:ext uri="{FF2B5EF4-FFF2-40B4-BE49-F238E27FC236}">
                <a16:creationId xmlns:a16="http://schemas.microsoft.com/office/drawing/2014/main" id="{B4AABCC2-8C79-D7C6-0AEC-E6F10AD5577B}"/>
              </a:ext>
            </a:extLst>
          </p:cNvPr>
          <p:cNvSpPr/>
          <p:nvPr/>
        </p:nvSpPr>
        <p:spPr>
          <a:xfrm>
            <a:off x="-1" y="585788"/>
            <a:ext cx="9144000" cy="51435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A1D4D0"/>
          </a:solidFill>
          <a:ln>
            <a:noFill/>
          </a:ln>
        </p:spPr>
        <p:txBody>
          <a:bodyPr spcFirstLastPara="1" wrap="square" lIns="0" tIns="0" rIns="0" bIns="0" anchor="t" anchorCtr="0">
            <a:noAutofit/>
          </a:bodyPr>
          <a:lstStyle/>
          <a:p>
            <a:endParaRPr sz="1350"/>
          </a:p>
        </p:txBody>
      </p:sp>
      <p:grpSp>
        <p:nvGrpSpPr>
          <p:cNvPr id="4" name="Google Shape;1114;p36">
            <a:extLst>
              <a:ext uri="{FF2B5EF4-FFF2-40B4-BE49-F238E27FC236}">
                <a16:creationId xmlns:a16="http://schemas.microsoft.com/office/drawing/2014/main" id="{7BD3333B-3F23-150C-6639-7ADE16782C53}"/>
              </a:ext>
            </a:extLst>
          </p:cNvPr>
          <p:cNvGrpSpPr/>
          <p:nvPr/>
        </p:nvGrpSpPr>
        <p:grpSpPr>
          <a:xfrm>
            <a:off x="803529" y="1643063"/>
            <a:ext cx="7573804" cy="3477101"/>
            <a:chOff x="1071372" y="1047750"/>
            <a:chExt cx="10098405" cy="4636135"/>
          </a:xfrm>
        </p:grpSpPr>
        <p:sp>
          <p:nvSpPr>
            <p:cNvPr id="7" name="Google Shape;1115;p36">
              <a:extLst>
                <a:ext uri="{FF2B5EF4-FFF2-40B4-BE49-F238E27FC236}">
                  <a16:creationId xmlns:a16="http://schemas.microsoft.com/office/drawing/2014/main" id="{B110A63A-949D-4FA4-9345-78F0B8DF1C4F}"/>
                </a:ext>
              </a:extLst>
            </p:cNvPr>
            <p:cNvSpPr/>
            <p:nvPr/>
          </p:nvSpPr>
          <p:spPr>
            <a:xfrm>
              <a:off x="1071372" y="1047750"/>
              <a:ext cx="10098405" cy="4636135"/>
            </a:xfrm>
            <a:custGeom>
              <a:avLst/>
              <a:gdLst/>
              <a:ahLst/>
              <a:cxnLst/>
              <a:rect l="l" t="t" r="r" b="b"/>
              <a:pathLst>
                <a:path w="10098405" h="4636135" extrusionOk="0">
                  <a:moveTo>
                    <a:pt x="10098024" y="0"/>
                  </a:moveTo>
                  <a:lnTo>
                    <a:pt x="0" y="0"/>
                  </a:lnTo>
                  <a:lnTo>
                    <a:pt x="0" y="4636008"/>
                  </a:lnTo>
                  <a:lnTo>
                    <a:pt x="10098024" y="4636008"/>
                  </a:lnTo>
                  <a:lnTo>
                    <a:pt x="10098024" y="0"/>
                  </a:lnTo>
                  <a:close/>
                </a:path>
              </a:pathLst>
            </a:custGeom>
            <a:solidFill>
              <a:srgbClr val="FFFFFF"/>
            </a:solidFill>
            <a:ln>
              <a:noFill/>
            </a:ln>
          </p:spPr>
          <p:txBody>
            <a:bodyPr spcFirstLastPara="1" wrap="square" lIns="0" tIns="0" rIns="0" bIns="0" anchor="t" anchorCtr="0">
              <a:noAutofit/>
            </a:bodyPr>
            <a:lstStyle/>
            <a:p>
              <a:endParaRPr sz="1350"/>
            </a:p>
          </p:txBody>
        </p:sp>
        <p:sp>
          <p:nvSpPr>
            <p:cNvPr id="8" name="Google Shape;1116;p36">
              <a:extLst>
                <a:ext uri="{FF2B5EF4-FFF2-40B4-BE49-F238E27FC236}">
                  <a16:creationId xmlns:a16="http://schemas.microsoft.com/office/drawing/2014/main" id="{FE9C5093-5977-C5A4-A4F0-16F3B52FCD38}"/>
                </a:ext>
              </a:extLst>
            </p:cNvPr>
            <p:cNvSpPr/>
            <p:nvPr/>
          </p:nvSpPr>
          <p:spPr>
            <a:xfrm>
              <a:off x="2194560" y="4831079"/>
              <a:ext cx="8975090" cy="0"/>
            </a:xfrm>
            <a:custGeom>
              <a:avLst/>
              <a:gdLst/>
              <a:ahLst/>
              <a:cxnLst/>
              <a:rect l="l" t="t" r="r" b="b"/>
              <a:pathLst>
                <a:path w="8975090" h="120000" extrusionOk="0">
                  <a:moveTo>
                    <a:pt x="0" y="0"/>
                  </a:moveTo>
                  <a:lnTo>
                    <a:pt x="8974582"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endParaRPr sz="1350"/>
            </a:p>
          </p:txBody>
        </p:sp>
      </p:grpSp>
      <p:pic>
        <p:nvPicPr>
          <p:cNvPr id="9" name="Google Shape;1117;p36">
            <a:extLst>
              <a:ext uri="{FF2B5EF4-FFF2-40B4-BE49-F238E27FC236}">
                <a16:creationId xmlns:a16="http://schemas.microsoft.com/office/drawing/2014/main" id="{20DB634D-AF7D-E0AE-23A8-7FB1346C820D}"/>
              </a:ext>
            </a:extLst>
          </p:cNvPr>
          <p:cNvPicPr preferRelativeResize="0"/>
          <p:nvPr/>
        </p:nvPicPr>
        <p:blipFill rotWithShape="1">
          <a:blip r:embed="rId6">
            <a:alphaModFix/>
          </a:blip>
          <a:srcRect/>
          <a:stretch/>
        </p:blipFill>
        <p:spPr>
          <a:xfrm>
            <a:off x="7520939" y="5390960"/>
            <a:ext cx="1288733" cy="338328"/>
          </a:xfrm>
          <a:prstGeom prst="rect">
            <a:avLst/>
          </a:prstGeom>
          <a:noFill/>
          <a:ln>
            <a:noFill/>
          </a:ln>
        </p:spPr>
      </p:pic>
      <p:grpSp>
        <p:nvGrpSpPr>
          <p:cNvPr id="10" name="Google Shape;1118;p36">
            <a:extLst>
              <a:ext uri="{FF2B5EF4-FFF2-40B4-BE49-F238E27FC236}">
                <a16:creationId xmlns:a16="http://schemas.microsoft.com/office/drawing/2014/main" id="{F8D5A844-B34D-A2C4-0C70-195339B6FE33}"/>
              </a:ext>
            </a:extLst>
          </p:cNvPr>
          <p:cNvGrpSpPr/>
          <p:nvPr/>
        </p:nvGrpSpPr>
        <p:grpSpPr>
          <a:xfrm>
            <a:off x="1387030" y="1314450"/>
            <a:ext cx="685800" cy="685800"/>
            <a:chOff x="1849373" y="609600"/>
            <a:chExt cx="914400" cy="914400"/>
          </a:xfrm>
        </p:grpSpPr>
        <p:sp>
          <p:nvSpPr>
            <p:cNvPr id="11" name="Google Shape;1119;p36">
              <a:extLst>
                <a:ext uri="{FF2B5EF4-FFF2-40B4-BE49-F238E27FC236}">
                  <a16:creationId xmlns:a16="http://schemas.microsoft.com/office/drawing/2014/main" id="{A6201DA2-58A4-40E4-72B0-DA5DE92AB7D8}"/>
                </a:ext>
              </a:extLst>
            </p:cNvPr>
            <p:cNvSpPr/>
            <p:nvPr/>
          </p:nvSpPr>
          <p:spPr>
            <a:xfrm>
              <a:off x="1849373" y="609600"/>
              <a:ext cx="914400" cy="914400"/>
            </a:xfrm>
            <a:custGeom>
              <a:avLst/>
              <a:gdLst/>
              <a:ahLst/>
              <a:cxnLst/>
              <a:rect l="l" t="t" r="r" b="b"/>
              <a:pathLst>
                <a:path w="914400" h="914400" extrusionOk="0">
                  <a:moveTo>
                    <a:pt x="457200" y="0"/>
                  </a:moveTo>
                  <a:lnTo>
                    <a:pt x="410458" y="2360"/>
                  </a:lnTo>
                  <a:lnTo>
                    <a:pt x="365066" y="9289"/>
                  </a:lnTo>
                  <a:lnTo>
                    <a:pt x="321253" y="20557"/>
                  </a:lnTo>
                  <a:lnTo>
                    <a:pt x="279249" y="35933"/>
                  </a:lnTo>
                  <a:lnTo>
                    <a:pt x="239283" y="55187"/>
                  </a:lnTo>
                  <a:lnTo>
                    <a:pt x="201587" y="78090"/>
                  </a:lnTo>
                  <a:lnTo>
                    <a:pt x="166390" y="104411"/>
                  </a:lnTo>
                  <a:lnTo>
                    <a:pt x="133921" y="133921"/>
                  </a:lnTo>
                  <a:lnTo>
                    <a:pt x="104411" y="166390"/>
                  </a:lnTo>
                  <a:lnTo>
                    <a:pt x="78090" y="201587"/>
                  </a:lnTo>
                  <a:lnTo>
                    <a:pt x="55187" y="239283"/>
                  </a:lnTo>
                  <a:lnTo>
                    <a:pt x="35933" y="279249"/>
                  </a:lnTo>
                  <a:lnTo>
                    <a:pt x="20557" y="321253"/>
                  </a:lnTo>
                  <a:lnTo>
                    <a:pt x="9289" y="365066"/>
                  </a:lnTo>
                  <a:lnTo>
                    <a:pt x="2360" y="410458"/>
                  </a:lnTo>
                  <a:lnTo>
                    <a:pt x="0" y="457200"/>
                  </a:lnTo>
                  <a:lnTo>
                    <a:pt x="2360" y="503941"/>
                  </a:lnTo>
                  <a:lnTo>
                    <a:pt x="9289" y="549333"/>
                  </a:lnTo>
                  <a:lnTo>
                    <a:pt x="20557" y="593146"/>
                  </a:lnTo>
                  <a:lnTo>
                    <a:pt x="35933" y="635150"/>
                  </a:lnTo>
                  <a:lnTo>
                    <a:pt x="55187" y="675116"/>
                  </a:lnTo>
                  <a:lnTo>
                    <a:pt x="78090" y="712812"/>
                  </a:lnTo>
                  <a:lnTo>
                    <a:pt x="104411" y="748009"/>
                  </a:lnTo>
                  <a:lnTo>
                    <a:pt x="133921" y="780478"/>
                  </a:lnTo>
                  <a:lnTo>
                    <a:pt x="166390" y="809988"/>
                  </a:lnTo>
                  <a:lnTo>
                    <a:pt x="201587" y="836309"/>
                  </a:lnTo>
                  <a:lnTo>
                    <a:pt x="239283" y="859212"/>
                  </a:lnTo>
                  <a:lnTo>
                    <a:pt x="279249" y="878466"/>
                  </a:lnTo>
                  <a:lnTo>
                    <a:pt x="321253" y="893842"/>
                  </a:lnTo>
                  <a:lnTo>
                    <a:pt x="365066" y="905110"/>
                  </a:lnTo>
                  <a:lnTo>
                    <a:pt x="410458" y="912039"/>
                  </a:lnTo>
                  <a:lnTo>
                    <a:pt x="457200" y="914400"/>
                  </a:lnTo>
                  <a:lnTo>
                    <a:pt x="503941" y="912039"/>
                  </a:lnTo>
                  <a:lnTo>
                    <a:pt x="549333" y="905110"/>
                  </a:lnTo>
                  <a:lnTo>
                    <a:pt x="593146" y="893842"/>
                  </a:lnTo>
                  <a:lnTo>
                    <a:pt x="635150" y="878466"/>
                  </a:lnTo>
                  <a:lnTo>
                    <a:pt x="675116" y="859212"/>
                  </a:lnTo>
                  <a:lnTo>
                    <a:pt x="712812" y="836309"/>
                  </a:lnTo>
                  <a:lnTo>
                    <a:pt x="748009" y="809988"/>
                  </a:lnTo>
                  <a:lnTo>
                    <a:pt x="780478" y="780478"/>
                  </a:lnTo>
                  <a:lnTo>
                    <a:pt x="809988" y="748009"/>
                  </a:lnTo>
                  <a:lnTo>
                    <a:pt x="836309" y="712812"/>
                  </a:lnTo>
                  <a:lnTo>
                    <a:pt x="859212" y="675116"/>
                  </a:lnTo>
                  <a:lnTo>
                    <a:pt x="878466" y="635150"/>
                  </a:lnTo>
                  <a:lnTo>
                    <a:pt x="893842" y="593146"/>
                  </a:lnTo>
                  <a:lnTo>
                    <a:pt x="905110" y="549333"/>
                  </a:lnTo>
                  <a:lnTo>
                    <a:pt x="912039" y="503941"/>
                  </a:lnTo>
                  <a:lnTo>
                    <a:pt x="914400" y="457200"/>
                  </a:lnTo>
                  <a:lnTo>
                    <a:pt x="912039" y="410458"/>
                  </a:lnTo>
                  <a:lnTo>
                    <a:pt x="905110" y="365066"/>
                  </a:lnTo>
                  <a:lnTo>
                    <a:pt x="893842" y="321253"/>
                  </a:lnTo>
                  <a:lnTo>
                    <a:pt x="878466" y="279249"/>
                  </a:lnTo>
                  <a:lnTo>
                    <a:pt x="859212" y="239283"/>
                  </a:lnTo>
                  <a:lnTo>
                    <a:pt x="836309" y="201587"/>
                  </a:lnTo>
                  <a:lnTo>
                    <a:pt x="809988" y="166390"/>
                  </a:lnTo>
                  <a:lnTo>
                    <a:pt x="780478" y="133921"/>
                  </a:lnTo>
                  <a:lnTo>
                    <a:pt x="748009" y="104411"/>
                  </a:lnTo>
                  <a:lnTo>
                    <a:pt x="712812" y="78090"/>
                  </a:lnTo>
                  <a:lnTo>
                    <a:pt x="675116" y="55187"/>
                  </a:lnTo>
                  <a:lnTo>
                    <a:pt x="635150" y="35933"/>
                  </a:lnTo>
                  <a:lnTo>
                    <a:pt x="593146" y="20557"/>
                  </a:lnTo>
                  <a:lnTo>
                    <a:pt x="549333" y="9289"/>
                  </a:lnTo>
                  <a:lnTo>
                    <a:pt x="503941" y="2360"/>
                  </a:lnTo>
                  <a:lnTo>
                    <a:pt x="457200" y="0"/>
                  </a:lnTo>
                  <a:close/>
                </a:path>
              </a:pathLst>
            </a:custGeom>
            <a:solidFill>
              <a:srgbClr val="A1D4D0"/>
            </a:solidFill>
            <a:ln>
              <a:noFill/>
            </a:ln>
          </p:spPr>
          <p:txBody>
            <a:bodyPr spcFirstLastPara="1" wrap="square" lIns="0" tIns="0" rIns="0" bIns="0" anchor="t" anchorCtr="0">
              <a:noAutofit/>
            </a:bodyPr>
            <a:lstStyle/>
            <a:p>
              <a:endParaRPr sz="1350"/>
            </a:p>
          </p:txBody>
        </p:sp>
        <p:pic>
          <p:nvPicPr>
            <p:cNvPr id="12" name="Google Shape;1120;p36">
              <a:extLst>
                <a:ext uri="{FF2B5EF4-FFF2-40B4-BE49-F238E27FC236}">
                  <a16:creationId xmlns:a16="http://schemas.microsoft.com/office/drawing/2014/main" id="{C199F6B2-A54E-1938-9C8B-187C8266CEB0}"/>
                </a:ext>
              </a:extLst>
            </p:cNvPr>
            <p:cNvPicPr preferRelativeResize="0"/>
            <p:nvPr/>
          </p:nvPicPr>
          <p:blipFill rotWithShape="1">
            <a:blip r:embed="rId7">
              <a:alphaModFix/>
            </a:blip>
            <a:srcRect/>
            <a:stretch/>
          </p:blipFill>
          <p:spPr>
            <a:xfrm>
              <a:off x="1849373" y="707135"/>
              <a:ext cx="914400" cy="719327"/>
            </a:xfrm>
            <a:prstGeom prst="rect">
              <a:avLst/>
            </a:prstGeom>
            <a:noFill/>
            <a:ln>
              <a:noFill/>
            </a:ln>
          </p:spPr>
        </p:pic>
      </p:grpSp>
      <p:grpSp>
        <p:nvGrpSpPr>
          <p:cNvPr id="13" name="Google Shape;1121;p36">
            <a:extLst>
              <a:ext uri="{FF2B5EF4-FFF2-40B4-BE49-F238E27FC236}">
                <a16:creationId xmlns:a16="http://schemas.microsoft.com/office/drawing/2014/main" id="{9633F292-74B6-B197-F24B-71CB5BBF984B}"/>
              </a:ext>
            </a:extLst>
          </p:cNvPr>
          <p:cNvGrpSpPr/>
          <p:nvPr/>
        </p:nvGrpSpPr>
        <p:grpSpPr>
          <a:xfrm>
            <a:off x="7137464" y="4774310"/>
            <a:ext cx="685800" cy="685800"/>
            <a:chOff x="9516618" y="5222747"/>
            <a:chExt cx="914400" cy="914400"/>
          </a:xfrm>
        </p:grpSpPr>
        <p:sp>
          <p:nvSpPr>
            <p:cNvPr id="14" name="Google Shape;1122;p36">
              <a:extLst>
                <a:ext uri="{FF2B5EF4-FFF2-40B4-BE49-F238E27FC236}">
                  <a16:creationId xmlns:a16="http://schemas.microsoft.com/office/drawing/2014/main" id="{490E51EF-1A10-F99B-14B0-C3C9E1450029}"/>
                </a:ext>
              </a:extLst>
            </p:cNvPr>
            <p:cNvSpPr/>
            <p:nvPr/>
          </p:nvSpPr>
          <p:spPr>
            <a:xfrm>
              <a:off x="9516618" y="5222747"/>
              <a:ext cx="914400" cy="914400"/>
            </a:xfrm>
            <a:custGeom>
              <a:avLst/>
              <a:gdLst/>
              <a:ahLst/>
              <a:cxnLst/>
              <a:rect l="l" t="t" r="r" b="b"/>
              <a:pathLst>
                <a:path w="914400" h="914400" extrusionOk="0">
                  <a:moveTo>
                    <a:pt x="457200" y="0"/>
                  </a:moveTo>
                  <a:lnTo>
                    <a:pt x="410458" y="2360"/>
                  </a:lnTo>
                  <a:lnTo>
                    <a:pt x="365066" y="9289"/>
                  </a:lnTo>
                  <a:lnTo>
                    <a:pt x="321253" y="20557"/>
                  </a:lnTo>
                  <a:lnTo>
                    <a:pt x="279249" y="35933"/>
                  </a:lnTo>
                  <a:lnTo>
                    <a:pt x="239283" y="55187"/>
                  </a:lnTo>
                  <a:lnTo>
                    <a:pt x="201587" y="78090"/>
                  </a:lnTo>
                  <a:lnTo>
                    <a:pt x="166390" y="104411"/>
                  </a:lnTo>
                  <a:lnTo>
                    <a:pt x="133921" y="133921"/>
                  </a:lnTo>
                  <a:lnTo>
                    <a:pt x="104411" y="166390"/>
                  </a:lnTo>
                  <a:lnTo>
                    <a:pt x="78090" y="201587"/>
                  </a:lnTo>
                  <a:lnTo>
                    <a:pt x="55187" y="239283"/>
                  </a:lnTo>
                  <a:lnTo>
                    <a:pt x="35933" y="279249"/>
                  </a:lnTo>
                  <a:lnTo>
                    <a:pt x="20557" y="321253"/>
                  </a:lnTo>
                  <a:lnTo>
                    <a:pt x="9289" y="365066"/>
                  </a:lnTo>
                  <a:lnTo>
                    <a:pt x="2360" y="410458"/>
                  </a:lnTo>
                  <a:lnTo>
                    <a:pt x="0" y="457199"/>
                  </a:lnTo>
                  <a:lnTo>
                    <a:pt x="2360" y="503945"/>
                  </a:lnTo>
                  <a:lnTo>
                    <a:pt x="9289" y="549340"/>
                  </a:lnTo>
                  <a:lnTo>
                    <a:pt x="20557" y="593156"/>
                  </a:lnTo>
                  <a:lnTo>
                    <a:pt x="35933" y="635161"/>
                  </a:lnTo>
                  <a:lnTo>
                    <a:pt x="55187" y="675127"/>
                  </a:lnTo>
                  <a:lnTo>
                    <a:pt x="78090" y="712823"/>
                  </a:lnTo>
                  <a:lnTo>
                    <a:pt x="104411" y="748020"/>
                  </a:lnTo>
                  <a:lnTo>
                    <a:pt x="133921" y="780488"/>
                  </a:lnTo>
                  <a:lnTo>
                    <a:pt x="166390" y="809996"/>
                  </a:lnTo>
                  <a:lnTo>
                    <a:pt x="201587" y="836316"/>
                  </a:lnTo>
                  <a:lnTo>
                    <a:pt x="239283" y="859217"/>
                  </a:lnTo>
                  <a:lnTo>
                    <a:pt x="279249" y="878470"/>
                  </a:lnTo>
                  <a:lnTo>
                    <a:pt x="321253" y="893844"/>
                  </a:lnTo>
                  <a:lnTo>
                    <a:pt x="365066" y="905111"/>
                  </a:lnTo>
                  <a:lnTo>
                    <a:pt x="410458" y="912039"/>
                  </a:lnTo>
                  <a:lnTo>
                    <a:pt x="457200" y="914400"/>
                  </a:lnTo>
                  <a:lnTo>
                    <a:pt x="503941" y="912039"/>
                  </a:lnTo>
                  <a:lnTo>
                    <a:pt x="549333" y="905111"/>
                  </a:lnTo>
                  <a:lnTo>
                    <a:pt x="593146" y="893844"/>
                  </a:lnTo>
                  <a:lnTo>
                    <a:pt x="635150" y="878470"/>
                  </a:lnTo>
                  <a:lnTo>
                    <a:pt x="675116" y="859217"/>
                  </a:lnTo>
                  <a:lnTo>
                    <a:pt x="712812" y="836316"/>
                  </a:lnTo>
                  <a:lnTo>
                    <a:pt x="748009" y="809996"/>
                  </a:lnTo>
                  <a:lnTo>
                    <a:pt x="780478" y="780488"/>
                  </a:lnTo>
                  <a:lnTo>
                    <a:pt x="809988" y="748020"/>
                  </a:lnTo>
                  <a:lnTo>
                    <a:pt x="836309" y="712823"/>
                  </a:lnTo>
                  <a:lnTo>
                    <a:pt x="859212" y="675127"/>
                  </a:lnTo>
                  <a:lnTo>
                    <a:pt x="878466" y="635161"/>
                  </a:lnTo>
                  <a:lnTo>
                    <a:pt x="893842" y="593156"/>
                  </a:lnTo>
                  <a:lnTo>
                    <a:pt x="905110" y="549340"/>
                  </a:lnTo>
                  <a:lnTo>
                    <a:pt x="912039" y="503945"/>
                  </a:lnTo>
                  <a:lnTo>
                    <a:pt x="914400" y="457199"/>
                  </a:lnTo>
                  <a:lnTo>
                    <a:pt x="912039" y="410458"/>
                  </a:lnTo>
                  <a:lnTo>
                    <a:pt x="905110" y="365066"/>
                  </a:lnTo>
                  <a:lnTo>
                    <a:pt x="893842" y="321253"/>
                  </a:lnTo>
                  <a:lnTo>
                    <a:pt x="878466" y="279249"/>
                  </a:lnTo>
                  <a:lnTo>
                    <a:pt x="859212" y="239283"/>
                  </a:lnTo>
                  <a:lnTo>
                    <a:pt x="836309" y="201587"/>
                  </a:lnTo>
                  <a:lnTo>
                    <a:pt x="809988" y="166390"/>
                  </a:lnTo>
                  <a:lnTo>
                    <a:pt x="780478" y="133921"/>
                  </a:lnTo>
                  <a:lnTo>
                    <a:pt x="748009" y="104411"/>
                  </a:lnTo>
                  <a:lnTo>
                    <a:pt x="712812" y="78090"/>
                  </a:lnTo>
                  <a:lnTo>
                    <a:pt x="675116" y="55187"/>
                  </a:lnTo>
                  <a:lnTo>
                    <a:pt x="635150" y="35933"/>
                  </a:lnTo>
                  <a:lnTo>
                    <a:pt x="593146" y="20557"/>
                  </a:lnTo>
                  <a:lnTo>
                    <a:pt x="549333" y="9289"/>
                  </a:lnTo>
                  <a:lnTo>
                    <a:pt x="503941" y="2360"/>
                  </a:lnTo>
                  <a:lnTo>
                    <a:pt x="457200" y="0"/>
                  </a:lnTo>
                  <a:close/>
                </a:path>
              </a:pathLst>
            </a:custGeom>
            <a:solidFill>
              <a:srgbClr val="A1D4D0"/>
            </a:solidFill>
            <a:ln>
              <a:noFill/>
            </a:ln>
          </p:spPr>
          <p:txBody>
            <a:bodyPr spcFirstLastPara="1" wrap="square" lIns="0" tIns="0" rIns="0" bIns="0" anchor="t" anchorCtr="0">
              <a:noAutofit/>
            </a:bodyPr>
            <a:lstStyle/>
            <a:p>
              <a:endParaRPr sz="1350"/>
            </a:p>
          </p:txBody>
        </p:sp>
        <p:pic>
          <p:nvPicPr>
            <p:cNvPr id="15" name="Google Shape;1123;p36">
              <a:extLst>
                <a:ext uri="{FF2B5EF4-FFF2-40B4-BE49-F238E27FC236}">
                  <a16:creationId xmlns:a16="http://schemas.microsoft.com/office/drawing/2014/main" id="{644FB5BC-C878-EF0B-E6BB-87CD45A08170}"/>
                </a:ext>
              </a:extLst>
            </p:cNvPr>
            <p:cNvPicPr preferRelativeResize="0"/>
            <p:nvPr/>
          </p:nvPicPr>
          <p:blipFill rotWithShape="1">
            <a:blip r:embed="rId8">
              <a:alphaModFix/>
            </a:blip>
            <a:srcRect/>
            <a:stretch/>
          </p:blipFill>
          <p:spPr>
            <a:xfrm>
              <a:off x="9516618" y="5320283"/>
              <a:ext cx="914400" cy="719328"/>
            </a:xfrm>
            <a:prstGeom prst="rect">
              <a:avLst/>
            </a:prstGeom>
            <a:noFill/>
            <a:ln>
              <a:noFill/>
            </a:ln>
          </p:spPr>
        </p:pic>
      </p:grpSp>
      <p:pic>
        <p:nvPicPr>
          <p:cNvPr id="16" name="Google Shape;1124;p36">
            <a:extLst>
              <a:ext uri="{FF2B5EF4-FFF2-40B4-BE49-F238E27FC236}">
                <a16:creationId xmlns:a16="http://schemas.microsoft.com/office/drawing/2014/main" id="{02ED8696-1A83-A134-D50F-7ECE74C158BF}"/>
              </a:ext>
            </a:extLst>
          </p:cNvPr>
          <p:cNvPicPr preferRelativeResize="0"/>
          <p:nvPr/>
        </p:nvPicPr>
        <p:blipFill rotWithShape="1">
          <a:blip r:embed="rId9">
            <a:alphaModFix/>
          </a:blip>
          <a:srcRect/>
          <a:stretch/>
        </p:blipFill>
        <p:spPr>
          <a:xfrm>
            <a:off x="322326" y="4203382"/>
            <a:ext cx="924687" cy="1620774"/>
          </a:xfrm>
          <a:prstGeom prst="rect">
            <a:avLst/>
          </a:prstGeom>
          <a:noFill/>
          <a:ln>
            <a:noFill/>
          </a:ln>
        </p:spPr>
      </p:pic>
      <p:sp>
        <p:nvSpPr>
          <p:cNvPr id="17" name="Google Shape;1125;p36">
            <a:extLst>
              <a:ext uri="{FF2B5EF4-FFF2-40B4-BE49-F238E27FC236}">
                <a16:creationId xmlns:a16="http://schemas.microsoft.com/office/drawing/2014/main" id="{FD6935C5-1C8F-50CF-EDF4-955406A35128}"/>
              </a:ext>
            </a:extLst>
          </p:cNvPr>
          <p:cNvSpPr txBox="1"/>
          <p:nvPr/>
        </p:nvSpPr>
        <p:spPr>
          <a:xfrm>
            <a:off x="1973199" y="2534412"/>
            <a:ext cx="5607560" cy="2629074"/>
          </a:xfrm>
          <a:prstGeom prst="rect">
            <a:avLst/>
          </a:prstGeom>
          <a:noFill/>
          <a:ln>
            <a:noFill/>
          </a:ln>
        </p:spPr>
        <p:txBody>
          <a:bodyPr spcFirstLastPara="1" wrap="square" lIns="0" tIns="9038" rIns="0" bIns="0" anchor="t" anchorCtr="0">
            <a:spAutoFit/>
          </a:bodyPr>
          <a:lstStyle/>
          <a:p>
            <a:pPr marL="2858" algn="ctr"/>
            <a:r>
              <a:rPr lang="en-US" sz="1500" dirty="0">
                <a:solidFill>
                  <a:srgbClr val="921680"/>
                </a:solidFill>
                <a:latin typeface="Montserrat" panose="00000500000000000000" pitchFamily="2" charset="0"/>
              </a:rPr>
              <a:t>For more information:</a:t>
            </a:r>
          </a:p>
          <a:p>
            <a:pPr marL="2858" algn="ctr"/>
            <a:endParaRPr lang="en-US" sz="1500" dirty="0">
              <a:solidFill>
                <a:srgbClr val="921680"/>
              </a:solidFill>
              <a:latin typeface="Montserrat" panose="00000500000000000000" pitchFamily="2" charset="0"/>
            </a:endParaRPr>
          </a:p>
          <a:p>
            <a:pPr marL="2858" algn="ctr"/>
            <a:r>
              <a:rPr lang="it-IT" sz="2100" b="1" dirty="0">
                <a:solidFill>
                  <a:srgbClr val="404040"/>
                </a:solidFill>
                <a:latin typeface="Montserrat" panose="00000500000000000000" pitchFamily="2" charset="0"/>
              </a:rPr>
              <a:t>EU4Health </a:t>
            </a:r>
            <a:r>
              <a:rPr lang="it-IT" sz="2100" b="1" dirty="0" err="1">
                <a:solidFill>
                  <a:srgbClr val="404040"/>
                </a:solidFill>
                <a:latin typeface="Montserrat" panose="00000500000000000000" pitchFamily="2" charset="0"/>
              </a:rPr>
              <a:t>programme</a:t>
            </a:r>
            <a:r>
              <a:rPr lang="it-IT" sz="2100" b="1" dirty="0">
                <a:solidFill>
                  <a:srgbClr val="404040"/>
                </a:solidFill>
                <a:latin typeface="Montserrat" panose="00000500000000000000" pitchFamily="2" charset="0"/>
              </a:rPr>
              <a:t> 2021-2027</a:t>
            </a:r>
          </a:p>
          <a:p>
            <a:pPr marL="2858" algn="ctr"/>
            <a:endParaRPr lang="it-IT" sz="2100" b="1" dirty="0">
              <a:solidFill>
                <a:srgbClr val="404040"/>
              </a:solidFill>
              <a:latin typeface="Montserrat" panose="00000500000000000000" pitchFamily="2" charset="0"/>
            </a:endParaRPr>
          </a:p>
          <a:p>
            <a:pPr marL="2858" algn="ctr"/>
            <a:r>
              <a:rPr lang="it-IT" sz="1200" b="1" dirty="0">
                <a:solidFill>
                  <a:srgbClr val="404040"/>
                </a:solidFill>
                <a:latin typeface="Montserrat" panose="00000500000000000000" pitchFamily="2" charset="0"/>
                <a:hlinkClick r:id="rId10"/>
              </a:rPr>
              <a:t>https://health.ec.europa.eu/funding/eu4health-programme-2021-2027-vision-healthier-european-union_en</a:t>
            </a:r>
            <a:r>
              <a:rPr lang="it-IT" sz="1200" b="1" dirty="0">
                <a:solidFill>
                  <a:srgbClr val="404040"/>
                </a:solidFill>
                <a:latin typeface="Montserrat" panose="00000500000000000000" pitchFamily="2" charset="0"/>
              </a:rPr>
              <a:t> </a:t>
            </a:r>
          </a:p>
          <a:p>
            <a:pPr marL="2858" algn="ctr"/>
            <a:endParaRPr lang="it-IT" sz="1200" b="1" dirty="0">
              <a:solidFill>
                <a:srgbClr val="404040"/>
              </a:solidFill>
            </a:endParaRPr>
          </a:p>
          <a:p>
            <a:pPr marL="2858" algn="ctr"/>
            <a:endParaRPr lang="it-IT" sz="1200" b="1" dirty="0">
              <a:solidFill>
                <a:srgbClr val="404040"/>
              </a:solidFill>
            </a:endParaRPr>
          </a:p>
          <a:p>
            <a:pPr marL="2858" algn="ctr"/>
            <a:endParaRPr lang="it-IT" sz="2100" b="1" dirty="0">
              <a:solidFill>
                <a:srgbClr val="404040"/>
              </a:solidFill>
            </a:endParaRPr>
          </a:p>
          <a:p>
            <a:pPr marL="2858" algn="ctr"/>
            <a:endParaRPr sz="1500" dirty="0"/>
          </a:p>
          <a:p>
            <a:pPr>
              <a:spcBef>
                <a:spcPts val="8"/>
              </a:spcBef>
            </a:pPr>
            <a:endParaRPr sz="1425" dirty="0"/>
          </a:p>
        </p:txBody>
      </p:sp>
      <p:grpSp>
        <p:nvGrpSpPr>
          <p:cNvPr id="18" name="Google Shape;1126;p36">
            <a:extLst>
              <a:ext uri="{FF2B5EF4-FFF2-40B4-BE49-F238E27FC236}">
                <a16:creationId xmlns:a16="http://schemas.microsoft.com/office/drawing/2014/main" id="{4F30913E-E658-027D-AA38-927D8DA6E569}"/>
              </a:ext>
            </a:extLst>
          </p:cNvPr>
          <p:cNvGrpSpPr/>
          <p:nvPr/>
        </p:nvGrpSpPr>
        <p:grpSpPr>
          <a:xfrm>
            <a:off x="1020700" y="1180148"/>
            <a:ext cx="2343149" cy="892683"/>
            <a:chOff x="1360932" y="430530"/>
            <a:chExt cx="3124199" cy="1190244"/>
          </a:xfrm>
        </p:grpSpPr>
        <p:pic>
          <p:nvPicPr>
            <p:cNvPr id="19" name="Google Shape;1127;p36">
              <a:extLst>
                <a:ext uri="{FF2B5EF4-FFF2-40B4-BE49-F238E27FC236}">
                  <a16:creationId xmlns:a16="http://schemas.microsoft.com/office/drawing/2014/main" id="{FD64B085-8FD6-8BBD-232E-F7F1C595B026}"/>
                </a:ext>
              </a:extLst>
            </p:cNvPr>
            <p:cNvPicPr preferRelativeResize="0"/>
            <p:nvPr/>
          </p:nvPicPr>
          <p:blipFill rotWithShape="1">
            <a:blip r:embed="rId11">
              <a:alphaModFix/>
            </a:blip>
            <a:srcRect/>
            <a:stretch/>
          </p:blipFill>
          <p:spPr>
            <a:xfrm>
              <a:off x="1360932" y="1049274"/>
              <a:ext cx="3124199" cy="571500"/>
            </a:xfrm>
            <a:prstGeom prst="rect">
              <a:avLst/>
            </a:prstGeom>
            <a:noFill/>
            <a:ln>
              <a:noFill/>
            </a:ln>
          </p:spPr>
        </p:pic>
        <p:pic>
          <p:nvPicPr>
            <p:cNvPr id="20" name="Google Shape;1128;p36">
              <a:extLst>
                <a:ext uri="{FF2B5EF4-FFF2-40B4-BE49-F238E27FC236}">
                  <a16:creationId xmlns:a16="http://schemas.microsoft.com/office/drawing/2014/main" id="{0CEF38A0-1A74-B17A-9002-D70407D52C5C}"/>
                </a:ext>
              </a:extLst>
            </p:cNvPr>
            <p:cNvPicPr preferRelativeResize="0"/>
            <p:nvPr/>
          </p:nvPicPr>
          <p:blipFill rotWithShape="1">
            <a:blip r:embed="rId12">
              <a:alphaModFix/>
            </a:blip>
            <a:srcRect/>
            <a:stretch/>
          </p:blipFill>
          <p:spPr>
            <a:xfrm>
              <a:off x="1360932" y="430530"/>
              <a:ext cx="2086356" cy="618744"/>
            </a:xfrm>
            <a:prstGeom prst="rect">
              <a:avLst/>
            </a:prstGeom>
            <a:noFill/>
            <a:ln>
              <a:noFill/>
            </a:ln>
          </p:spPr>
        </p:pic>
      </p:grpSp>
      <p:grpSp>
        <p:nvGrpSpPr>
          <p:cNvPr id="21" name="Google Shape;1129;p36">
            <a:extLst>
              <a:ext uri="{FF2B5EF4-FFF2-40B4-BE49-F238E27FC236}">
                <a16:creationId xmlns:a16="http://schemas.microsoft.com/office/drawing/2014/main" id="{F1A85169-90AA-30C3-3A0B-F9FB8107BDA6}"/>
              </a:ext>
            </a:extLst>
          </p:cNvPr>
          <p:cNvGrpSpPr/>
          <p:nvPr/>
        </p:nvGrpSpPr>
        <p:grpSpPr>
          <a:xfrm>
            <a:off x="5854446" y="4696015"/>
            <a:ext cx="2343150" cy="660654"/>
            <a:chOff x="7805928" y="5118353"/>
            <a:chExt cx="3124200" cy="880872"/>
          </a:xfrm>
        </p:grpSpPr>
        <p:pic>
          <p:nvPicPr>
            <p:cNvPr id="22" name="Google Shape;1130;p36">
              <a:extLst>
                <a:ext uri="{FF2B5EF4-FFF2-40B4-BE49-F238E27FC236}">
                  <a16:creationId xmlns:a16="http://schemas.microsoft.com/office/drawing/2014/main" id="{45E3B44C-4D65-82A7-1609-9A1270011272}"/>
                </a:ext>
              </a:extLst>
            </p:cNvPr>
            <p:cNvPicPr preferRelativeResize="0"/>
            <p:nvPr/>
          </p:nvPicPr>
          <p:blipFill rotWithShape="1">
            <a:blip r:embed="rId11">
              <a:alphaModFix/>
            </a:blip>
            <a:srcRect/>
            <a:stretch/>
          </p:blipFill>
          <p:spPr>
            <a:xfrm>
              <a:off x="7805928" y="5118353"/>
              <a:ext cx="3124200" cy="571500"/>
            </a:xfrm>
            <a:prstGeom prst="rect">
              <a:avLst/>
            </a:prstGeom>
            <a:noFill/>
            <a:ln>
              <a:noFill/>
            </a:ln>
          </p:spPr>
        </p:pic>
        <p:pic>
          <p:nvPicPr>
            <p:cNvPr id="23" name="Google Shape;1131;p36">
              <a:extLst>
                <a:ext uri="{FF2B5EF4-FFF2-40B4-BE49-F238E27FC236}">
                  <a16:creationId xmlns:a16="http://schemas.microsoft.com/office/drawing/2014/main" id="{BBFFA670-771D-C4C9-9079-9378D751D593}"/>
                </a:ext>
              </a:extLst>
            </p:cNvPr>
            <p:cNvPicPr preferRelativeResize="0"/>
            <p:nvPr/>
          </p:nvPicPr>
          <p:blipFill rotWithShape="1">
            <a:blip r:embed="rId12">
              <a:alphaModFix/>
            </a:blip>
            <a:srcRect/>
            <a:stretch/>
          </p:blipFill>
          <p:spPr>
            <a:xfrm>
              <a:off x="8843772" y="5689853"/>
              <a:ext cx="2086355" cy="309372"/>
            </a:xfrm>
            <a:prstGeom prst="rect">
              <a:avLst/>
            </a:prstGeom>
            <a:noFill/>
            <a:ln>
              <a:noFill/>
            </a:ln>
          </p:spPr>
        </p:pic>
      </p:grpSp>
    </p:spTree>
    <p:extLst>
      <p:ext uri="{BB962C8B-B14F-4D97-AF65-F5344CB8AC3E}">
        <p14:creationId xmlns:p14="http://schemas.microsoft.com/office/powerpoint/2010/main" val="490961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ff8f5fd6d3_1_90"/>
          <p:cNvPicPr preferRelativeResize="0"/>
          <p:nvPr/>
        </p:nvPicPr>
        <p:blipFill rotWithShape="1">
          <a:blip r:embed="rId3">
            <a:alphaModFix/>
          </a:blip>
          <a:srcRect/>
          <a:stretch/>
        </p:blipFill>
        <p:spPr>
          <a:xfrm>
            <a:off x="6786229" y="5582180"/>
            <a:ext cx="1922379" cy="1124216"/>
          </a:xfrm>
          <a:prstGeom prst="rect">
            <a:avLst/>
          </a:prstGeom>
          <a:noFill/>
          <a:ln>
            <a:noFill/>
          </a:ln>
        </p:spPr>
      </p:pic>
      <p:sp>
        <p:nvSpPr>
          <p:cNvPr id="206" name="Google Shape;206;gff8f5fd6d3_1_90"/>
          <p:cNvSpPr/>
          <p:nvPr/>
        </p:nvSpPr>
        <p:spPr>
          <a:xfrm>
            <a:off x="1043608" y="6212071"/>
            <a:ext cx="29619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207" name="Google Shape;207;gff8f5fd6d3_1_90"/>
          <p:cNvPicPr preferRelativeResize="0"/>
          <p:nvPr/>
        </p:nvPicPr>
        <p:blipFill rotWithShape="1">
          <a:blip r:embed="rId4">
            <a:alphaModFix/>
          </a:blip>
          <a:srcRect l="4996" t="24975" r="86779" b="32060"/>
          <a:stretch/>
        </p:blipFill>
        <p:spPr>
          <a:xfrm>
            <a:off x="387783" y="6212070"/>
            <a:ext cx="575580" cy="414411"/>
          </a:xfrm>
          <a:prstGeom prst="rect">
            <a:avLst/>
          </a:prstGeom>
          <a:noFill/>
          <a:ln>
            <a:noFill/>
          </a:ln>
        </p:spPr>
      </p:pic>
      <p:pic>
        <p:nvPicPr>
          <p:cNvPr id="208" name="Google Shape;208;gff8f5fd6d3_1_90"/>
          <p:cNvPicPr preferRelativeResize="0"/>
          <p:nvPr/>
        </p:nvPicPr>
        <p:blipFill rotWithShape="1">
          <a:blip r:embed="rId5">
            <a:alphaModFix/>
          </a:blip>
          <a:srcRect/>
          <a:stretch/>
        </p:blipFill>
        <p:spPr>
          <a:xfrm>
            <a:off x="-1" y="-15974"/>
            <a:ext cx="9143999" cy="586432"/>
          </a:xfrm>
          <a:prstGeom prst="rect">
            <a:avLst/>
          </a:prstGeom>
          <a:noFill/>
          <a:ln>
            <a:noFill/>
          </a:ln>
        </p:spPr>
      </p:pic>
      <p:sp>
        <p:nvSpPr>
          <p:cNvPr id="210" name="Google Shape;210;gff8f5fd6d3_1_90"/>
          <p:cNvSpPr txBox="1"/>
          <p:nvPr/>
        </p:nvSpPr>
        <p:spPr>
          <a:xfrm>
            <a:off x="387783" y="3060700"/>
            <a:ext cx="8260800" cy="82173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en-US" sz="3600" b="1" i="0" u="none" strike="noStrike" cap="none" dirty="0">
                <a:solidFill>
                  <a:srgbClr val="007F8F"/>
                </a:solidFill>
                <a:latin typeface="Arial"/>
                <a:ea typeface="Arial"/>
                <a:cs typeface="Arial"/>
                <a:sym typeface="Arial"/>
              </a:rPr>
              <a:t>THANK YOU!</a:t>
            </a:r>
            <a:endParaRPr sz="3600" b="1"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764932"/>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 EU4H-2023-PJ-02 — Call for proposals to support stakeholders on the prevention of NCDs in the area of chronic respiratory diseases (DP-g-23-31-02)  </a:t>
            </a:r>
            <a:endParaRPr lang="it-IT" sz="2400" b="1" dirty="0">
              <a:solidFill>
                <a:srgbClr val="007F8F"/>
              </a:solidFill>
              <a:latin typeface="Raleway"/>
            </a:endParaRPr>
          </a:p>
        </p:txBody>
      </p:sp>
      <p:sp>
        <p:nvSpPr>
          <p:cNvPr id="6" name="CasellaDiTesto 5">
            <a:extLst>
              <a:ext uri="{FF2B5EF4-FFF2-40B4-BE49-F238E27FC236}">
                <a16:creationId xmlns:a16="http://schemas.microsoft.com/office/drawing/2014/main" id="{C8257381-AD7B-D81D-6313-FEDF7539E7E7}"/>
              </a:ext>
            </a:extLst>
          </p:cNvPr>
          <p:cNvSpPr txBox="1"/>
          <p:nvPr/>
        </p:nvSpPr>
        <p:spPr>
          <a:xfrm>
            <a:off x="846180" y="2701323"/>
            <a:ext cx="4723347" cy="2308324"/>
          </a:xfrm>
          <a:prstGeom prst="rect">
            <a:avLst/>
          </a:prstGeom>
          <a:noFill/>
        </p:spPr>
        <p:txBody>
          <a:bodyPr wrap="square">
            <a:spAutoFit/>
          </a:bodyPr>
          <a:lstStyle/>
          <a:p>
            <a:pPr algn="just"/>
            <a:r>
              <a:rPr lang="en-US" sz="1600" b="0" i="0" u="none" strike="noStrike" baseline="0" dirty="0">
                <a:solidFill>
                  <a:srgbClr val="000000"/>
                </a:solidFill>
                <a:latin typeface="Montserrat" panose="00000500000000000000" pitchFamily="2" charset="0"/>
              </a:rPr>
              <a:t>The aim of this action is to complement the activities of the joint action “DP-g-23-31-01 ‘Healthier Together’ EU NCD Initiative – Chronic respiratory diseases” led by the Member States, thus helping </a:t>
            </a:r>
            <a:r>
              <a:rPr lang="en-US" sz="1600" b="1" i="0" u="none" strike="noStrike" baseline="0" dirty="0">
                <a:solidFill>
                  <a:srgbClr val="000000"/>
                </a:solidFill>
                <a:latin typeface="Montserrat" panose="00000500000000000000" pitchFamily="2" charset="0"/>
              </a:rPr>
              <a:t>to reduce the burden of CRDs in the Union, both at personal and population level, targeting or addressing the related risk factors and their determinants</a:t>
            </a:r>
            <a:r>
              <a:rPr lang="en-US" sz="1600" b="0" i="0" u="none" strike="noStrike" baseline="0" dirty="0">
                <a:solidFill>
                  <a:srgbClr val="000000"/>
                </a:solidFill>
                <a:latin typeface="Montserrat" panose="00000500000000000000" pitchFamily="2" charset="0"/>
              </a:rPr>
              <a:t>, as necessary. </a:t>
            </a:r>
            <a:endParaRPr lang="it-IT" sz="1600" dirty="0">
              <a:latin typeface="Montserrat" panose="00000500000000000000" pitchFamily="2" charset="0"/>
            </a:endParaRPr>
          </a:p>
        </p:txBody>
      </p:sp>
      <p:pic>
        <p:nvPicPr>
          <p:cNvPr id="2" name="Immagine 1">
            <a:extLst>
              <a:ext uri="{FF2B5EF4-FFF2-40B4-BE49-F238E27FC236}">
                <a16:creationId xmlns:a16="http://schemas.microsoft.com/office/drawing/2014/main" id="{6D82B3D3-8723-E96F-3EC3-2D34D964FE04}"/>
              </a:ext>
            </a:extLst>
          </p:cNvPr>
          <p:cNvPicPr>
            <a:picLocks noChangeAspect="1"/>
          </p:cNvPicPr>
          <p:nvPr/>
        </p:nvPicPr>
        <p:blipFill>
          <a:blip r:embed="rId6"/>
          <a:stretch>
            <a:fillRect/>
          </a:stretch>
        </p:blipFill>
        <p:spPr>
          <a:xfrm>
            <a:off x="5926126" y="2252037"/>
            <a:ext cx="2962708" cy="2962708"/>
          </a:xfrm>
          <a:prstGeom prst="rect">
            <a:avLst/>
          </a:prstGeom>
        </p:spPr>
      </p:pic>
    </p:spTree>
    <p:extLst>
      <p:ext uri="{BB962C8B-B14F-4D97-AF65-F5344CB8AC3E}">
        <p14:creationId xmlns:p14="http://schemas.microsoft.com/office/powerpoint/2010/main" val="165362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6786229" y="5582180"/>
            <a:ext cx="1922379" cy="1124218"/>
          </a:xfrm>
          <a:prstGeom prst="rect">
            <a:avLst/>
          </a:prstGeom>
          <a:noFill/>
          <a:ln>
            <a:noFill/>
          </a:ln>
        </p:spPr>
      </p:pic>
      <p:sp>
        <p:nvSpPr>
          <p:cNvPr id="103" name="Google Shape;103;p2"/>
          <p:cNvSpPr/>
          <p:nvPr/>
        </p:nvSpPr>
        <p:spPr>
          <a:xfrm>
            <a:off x="1043608" y="6212071"/>
            <a:ext cx="2961917"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7F7F7F"/>
                </a:solidFill>
                <a:latin typeface="Raleway"/>
                <a:ea typeface="Raleway"/>
                <a:cs typeface="Raleway"/>
                <a:sym typeface="Raleway"/>
              </a:rPr>
              <a:t>This presentation is part of the action “NFP4Health”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which has received funding from the European Union’s Health </a:t>
            </a:r>
            <a:br>
              <a:rPr lang="en-US" sz="800" b="0" i="0" u="none" strike="noStrike" cap="none">
                <a:solidFill>
                  <a:srgbClr val="7F7F7F"/>
                </a:solidFill>
                <a:latin typeface="Raleway"/>
                <a:ea typeface="Raleway"/>
                <a:cs typeface="Raleway"/>
                <a:sym typeface="Raleway"/>
              </a:rPr>
            </a:br>
            <a:r>
              <a:rPr lang="en-US" sz="800" b="0" i="0" u="none" strike="noStrike" cap="none">
                <a:solidFill>
                  <a:srgbClr val="7F7F7F"/>
                </a:solidFill>
                <a:latin typeface="Raleway"/>
                <a:ea typeface="Raleway"/>
                <a:cs typeface="Raleway"/>
                <a:sym typeface="Raleway"/>
              </a:rPr>
              <a:t>Programme (2014-2020) under grant agreement No 101035965.</a:t>
            </a:r>
            <a:endParaRPr sz="800" b="0" i="0" u="none" strike="noStrike" cap="none">
              <a:solidFill>
                <a:srgbClr val="7F7F7F"/>
              </a:solidFill>
              <a:latin typeface="Raleway"/>
              <a:ea typeface="Raleway"/>
              <a:cs typeface="Raleway"/>
              <a:sym typeface="Raleway"/>
            </a:endParaRPr>
          </a:p>
        </p:txBody>
      </p:sp>
      <p:pic>
        <p:nvPicPr>
          <p:cNvPr id="104" name="Google Shape;104;p2"/>
          <p:cNvPicPr preferRelativeResize="0"/>
          <p:nvPr/>
        </p:nvPicPr>
        <p:blipFill rotWithShape="1">
          <a:blip r:embed="rId4">
            <a:alphaModFix/>
          </a:blip>
          <a:srcRect l="4997" t="24973" r="86779" b="32061"/>
          <a:stretch/>
        </p:blipFill>
        <p:spPr>
          <a:xfrm>
            <a:off x="387783" y="6212070"/>
            <a:ext cx="575578" cy="414411"/>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1" y="-15974"/>
            <a:ext cx="9144000" cy="586432"/>
          </a:xfrm>
          <a:prstGeom prst="rect">
            <a:avLst/>
          </a:prstGeom>
          <a:noFill/>
          <a:ln>
            <a:noFill/>
          </a:ln>
        </p:spPr>
      </p:pic>
      <p:sp>
        <p:nvSpPr>
          <p:cNvPr id="106" name="Google Shape;106;p2"/>
          <p:cNvSpPr txBox="1"/>
          <p:nvPr/>
        </p:nvSpPr>
        <p:spPr>
          <a:xfrm>
            <a:off x="490349" y="764932"/>
            <a:ext cx="8163300" cy="1292631"/>
          </a:xfrm>
          <a:prstGeom prst="rect">
            <a:avLst/>
          </a:prstGeom>
          <a:noFill/>
          <a:ln>
            <a:noFill/>
          </a:ln>
        </p:spPr>
        <p:txBody>
          <a:bodyPr spcFirstLastPara="1" wrap="square" lIns="91425" tIns="91425" rIns="91425" bIns="91425" anchor="t" anchorCtr="0">
            <a:spAutoFit/>
          </a:bodyPr>
          <a:lstStyle/>
          <a:p>
            <a:pPr algn="ctr"/>
            <a:r>
              <a:rPr lang="en-US" sz="2400" b="1" dirty="0">
                <a:solidFill>
                  <a:srgbClr val="007F8F"/>
                </a:solidFill>
                <a:latin typeface="Raleway"/>
              </a:rPr>
              <a:t> EU4H-2023-PJ-02 — Call for proposals to support stakeholders on the prevention of NCDs in the area of chronic respiratory diseases (DP-g-23-31-02)  </a:t>
            </a:r>
            <a:endParaRPr lang="it-IT" sz="2400" b="1" dirty="0">
              <a:solidFill>
                <a:srgbClr val="007F8F"/>
              </a:solidFill>
              <a:latin typeface="Raleway"/>
            </a:endParaRPr>
          </a:p>
        </p:txBody>
      </p:sp>
      <p:sp>
        <p:nvSpPr>
          <p:cNvPr id="6" name="CasellaDiTesto 5">
            <a:extLst>
              <a:ext uri="{FF2B5EF4-FFF2-40B4-BE49-F238E27FC236}">
                <a16:creationId xmlns:a16="http://schemas.microsoft.com/office/drawing/2014/main" id="{C8257381-AD7B-D81D-6313-FEDF7539E7E7}"/>
              </a:ext>
            </a:extLst>
          </p:cNvPr>
          <p:cNvSpPr txBox="1"/>
          <p:nvPr/>
        </p:nvSpPr>
        <p:spPr>
          <a:xfrm>
            <a:off x="769091" y="2273642"/>
            <a:ext cx="7104062" cy="3108543"/>
          </a:xfrm>
          <a:prstGeom prst="rect">
            <a:avLst/>
          </a:prstGeom>
          <a:noFill/>
        </p:spPr>
        <p:txBody>
          <a:bodyPr wrap="square">
            <a:spAutoFit/>
          </a:bodyPr>
          <a:lstStyle/>
          <a:p>
            <a:r>
              <a:rPr lang="en-US" sz="1800" b="1" i="0" u="none" strike="noStrike" baseline="0" dirty="0">
                <a:solidFill>
                  <a:schemeClr val="accent1"/>
                </a:solidFill>
                <a:latin typeface="Montserrat" panose="00000500000000000000" pitchFamily="2" charset="0"/>
              </a:rPr>
              <a:t>ACTIVITIES</a:t>
            </a:r>
          </a:p>
          <a:p>
            <a:endParaRPr lang="en-US" sz="1800" dirty="0">
              <a:solidFill>
                <a:srgbClr val="4D4D4D"/>
              </a:solidFill>
              <a:latin typeface="Montserrat" panose="00000500000000000000" pitchFamily="2" charset="0"/>
            </a:endParaRP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Implementation of </a:t>
            </a:r>
            <a:r>
              <a:rPr lang="en-US" sz="1800" b="1" i="0" u="none" strike="noStrike" baseline="0" dirty="0">
                <a:solidFill>
                  <a:schemeClr val="tx1"/>
                </a:solidFill>
                <a:latin typeface="Montserrat" panose="00000500000000000000" pitchFamily="2" charset="0"/>
              </a:rPr>
              <a:t>public health policies</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and transfer of </a:t>
            </a:r>
            <a:r>
              <a:rPr lang="en-US" sz="1800" b="1" i="0" u="none" strike="noStrike" baseline="0" dirty="0">
                <a:solidFill>
                  <a:schemeClr val="tx1"/>
                </a:solidFill>
                <a:latin typeface="Montserrat" panose="00000500000000000000" pitchFamily="2" charset="0"/>
              </a:rPr>
              <a:t>best practices</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Development of </a:t>
            </a:r>
            <a:r>
              <a:rPr lang="en-US" sz="1800" b="1" i="0" u="none" strike="noStrike" baseline="0" dirty="0">
                <a:solidFill>
                  <a:schemeClr val="tx1"/>
                </a:solidFill>
                <a:latin typeface="Montserrat" panose="00000500000000000000" pitchFamily="2" charset="0"/>
              </a:rPr>
              <a:t>public health guidelines</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Preparation and </a:t>
            </a:r>
            <a:r>
              <a:rPr lang="en-US" sz="1800" b="1" i="0" u="none" strike="noStrike" baseline="0" dirty="0">
                <a:solidFill>
                  <a:schemeClr val="tx1"/>
                </a:solidFill>
                <a:latin typeface="Montserrat" panose="00000500000000000000" pitchFamily="2" charset="0"/>
              </a:rPr>
              <a:t>roll-out of innovative approaches</a:t>
            </a:r>
          </a:p>
          <a:p>
            <a:pPr marL="285750" indent="-285750" algn="just">
              <a:buFont typeface="Arial" panose="020B0604020202020204" pitchFamily="34" charset="0"/>
              <a:buChar char="•"/>
            </a:pPr>
            <a:r>
              <a:rPr lang="it-IT" sz="1800" b="0" i="0" u="none" strike="noStrike" baseline="0" dirty="0">
                <a:solidFill>
                  <a:schemeClr val="tx1"/>
                </a:solidFill>
                <a:latin typeface="Montserrat" panose="00000500000000000000" pitchFamily="2" charset="0"/>
              </a:rPr>
              <a:t>Projects </a:t>
            </a:r>
            <a:r>
              <a:rPr lang="it-IT" sz="1800" b="1" i="0" u="none" strike="noStrike" baseline="0" dirty="0" err="1">
                <a:solidFill>
                  <a:schemeClr val="tx1"/>
                </a:solidFill>
                <a:latin typeface="Montserrat" panose="00000500000000000000" pitchFamily="2" charset="0"/>
              </a:rPr>
              <a:t>supporting</a:t>
            </a:r>
            <a:r>
              <a:rPr lang="it-IT" sz="1800" b="1" i="0" u="none" strike="noStrike" baseline="0" dirty="0">
                <a:solidFill>
                  <a:schemeClr val="tx1"/>
                </a:solidFill>
                <a:latin typeface="Montserrat" panose="00000500000000000000" pitchFamily="2" charset="0"/>
              </a:rPr>
              <a:t> </a:t>
            </a:r>
            <a:r>
              <a:rPr lang="it-IT" sz="1800" b="1" i="0" u="none" strike="noStrike" baseline="0" dirty="0" err="1">
                <a:solidFill>
                  <a:schemeClr val="tx1"/>
                </a:solidFill>
                <a:latin typeface="Montserrat" panose="00000500000000000000" pitchFamily="2" charset="0"/>
              </a:rPr>
              <a:t>patient</a:t>
            </a:r>
            <a:r>
              <a:rPr lang="it-IT" sz="1800" b="1" i="0" u="none" strike="noStrike" baseline="0" dirty="0">
                <a:solidFill>
                  <a:schemeClr val="tx1"/>
                </a:solidFill>
                <a:latin typeface="Montserrat" panose="00000500000000000000" pitchFamily="2" charset="0"/>
              </a:rPr>
              <a:t> pathways</a:t>
            </a:r>
          </a:p>
          <a:p>
            <a:pPr marL="285750" indent="-285750" algn="just">
              <a:buFont typeface="Arial" panose="020B0604020202020204" pitchFamily="34" charset="0"/>
              <a:buChar char="•"/>
            </a:pPr>
            <a:r>
              <a:rPr lang="en-US" sz="1800" b="0" i="0" u="none" strike="noStrike" baseline="0" dirty="0">
                <a:solidFill>
                  <a:schemeClr val="tx1"/>
                </a:solidFill>
                <a:latin typeface="Montserrat" panose="00000500000000000000" pitchFamily="2" charset="0"/>
              </a:rPr>
              <a:t>Projects </a:t>
            </a:r>
            <a:r>
              <a:rPr lang="en-US" sz="1800" b="1" i="0" u="none" strike="noStrike" baseline="0" dirty="0">
                <a:solidFill>
                  <a:schemeClr val="tx1"/>
                </a:solidFill>
                <a:latin typeface="Montserrat" panose="00000500000000000000" pitchFamily="2" charset="0"/>
              </a:rPr>
              <a:t>supporting Member States </a:t>
            </a:r>
            <a:r>
              <a:rPr lang="en-US" sz="1800" b="0" i="0" u="none" strike="noStrike" baseline="0" dirty="0">
                <a:solidFill>
                  <a:schemeClr val="tx1"/>
                </a:solidFill>
                <a:latin typeface="Montserrat" panose="00000500000000000000" pitchFamily="2" charset="0"/>
              </a:rPr>
              <a:t>(Zero Pollution Action Plan, Chemicals Strategy for Sustainability, Europe’s Beating Cancer Plan)</a:t>
            </a:r>
          </a:p>
          <a:p>
            <a:pPr marL="285750" indent="-285750" algn="just">
              <a:buFont typeface="Arial" panose="020B0604020202020204" pitchFamily="34" charset="0"/>
              <a:buChar char="•"/>
            </a:pPr>
            <a:endParaRPr lang="it-IT" sz="1600" dirty="0"/>
          </a:p>
        </p:txBody>
      </p:sp>
    </p:spTree>
    <p:extLst>
      <p:ext uri="{BB962C8B-B14F-4D97-AF65-F5344CB8AC3E}">
        <p14:creationId xmlns:p14="http://schemas.microsoft.com/office/powerpoint/2010/main" val="1270314181"/>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7819</Words>
  <Application>Microsoft Office PowerPoint</Application>
  <PresentationFormat>Presentazione su schermo (4:3)</PresentationFormat>
  <Paragraphs>517</Paragraphs>
  <Slides>77</Slides>
  <Notes>77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77</vt:i4>
      </vt:variant>
    </vt:vector>
  </HeadingPairs>
  <TitlesOfParts>
    <vt:vector size="85" baseType="lpstr">
      <vt:lpstr>Verdana</vt:lpstr>
      <vt:lpstr>Gill Sans</vt:lpstr>
      <vt:lpstr>Calibri</vt:lpstr>
      <vt:lpstr>Raleway</vt:lpstr>
      <vt:lpstr>Montserrat</vt:lpstr>
      <vt:lpstr>Arial</vt:lpstr>
      <vt:lpstr>Noto Sans Symbols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Does the consortium have the necessary expertise to achieve the project goals or are there gaps?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Sara Canella</cp:lastModifiedBy>
  <cp:revision>84</cp:revision>
  <dcterms:created xsi:type="dcterms:W3CDTF">2022-05-12T13:57:03Z</dcterms:created>
  <dcterms:modified xsi:type="dcterms:W3CDTF">2023-07-11T08:07:10Z</dcterms:modified>
</cp:coreProperties>
</file>