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56" r:id="rId2"/>
    <p:sldId id="276" r:id="rId3"/>
    <p:sldId id="257" r:id="rId4"/>
    <p:sldId id="258" r:id="rId5"/>
    <p:sldId id="259" r:id="rId6"/>
    <p:sldId id="260" r:id="rId7"/>
    <p:sldId id="261" r:id="rId8"/>
    <p:sldId id="262" r:id="rId9"/>
    <p:sldId id="269" r:id="rId1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8F"/>
    <a:srgbClr val="008C8E"/>
    <a:srgbClr val="009789"/>
    <a:srgbClr val="FDCB2F"/>
    <a:srgbClr val="5B99C0"/>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6405" autoAdjust="0"/>
  </p:normalViewPr>
  <p:slideViewPr>
    <p:cSldViewPr>
      <p:cViewPr varScale="1">
        <p:scale>
          <a:sx n="130" d="100"/>
          <a:sy n="130" d="100"/>
        </p:scale>
        <p:origin x="936" y="1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85F2A5-699A-4FD2-A853-7A459E78774E}" type="datetimeFigureOut">
              <a:rPr lang="es-ES" smtClean="0"/>
              <a:t>23/11/2023</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E5ACF1-A996-4784-9C19-91F874534904}" type="slidenum">
              <a:rPr lang="es-ES" smtClean="0"/>
              <a:t>‹#›</a:t>
            </a:fld>
            <a:endParaRPr lang="es-ES"/>
          </a:p>
        </p:txBody>
      </p:sp>
    </p:spTree>
    <p:extLst>
      <p:ext uri="{BB962C8B-B14F-4D97-AF65-F5344CB8AC3E}">
        <p14:creationId xmlns:p14="http://schemas.microsoft.com/office/powerpoint/2010/main" val="1361587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8BA14F-2D8E-41A7-B661-2552CA5B898E}" type="datetimeFigureOut">
              <a:rPr lang="es-ES" smtClean="0"/>
              <a:t>23/11/2023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CA1A67-5478-4E36-A138-EDCD3A7FA808}" type="slidenum">
              <a:rPr lang="es-ES" smtClean="0"/>
              <a:t>‹#›</a:t>
            </a:fld>
            <a:endParaRPr lang="es-ES"/>
          </a:p>
        </p:txBody>
      </p:sp>
    </p:spTree>
    <p:extLst>
      <p:ext uri="{BB962C8B-B14F-4D97-AF65-F5344CB8AC3E}">
        <p14:creationId xmlns:p14="http://schemas.microsoft.com/office/powerpoint/2010/main" val="1854729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0CA1A67-5478-4E36-A138-EDCD3A7FA808}" type="slidenum">
              <a:rPr lang="es-ES" smtClean="0"/>
              <a:t>1</a:t>
            </a:fld>
            <a:endParaRPr lang="es-ES"/>
          </a:p>
        </p:txBody>
      </p:sp>
    </p:spTree>
    <p:extLst>
      <p:ext uri="{BB962C8B-B14F-4D97-AF65-F5344CB8AC3E}">
        <p14:creationId xmlns:p14="http://schemas.microsoft.com/office/powerpoint/2010/main" val="1299509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0CA1A67-5478-4E36-A138-EDCD3A7FA808}" type="slidenum">
              <a:rPr lang="es-ES" smtClean="0"/>
              <a:t>3</a:t>
            </a:fld>
            <a:endParaRPr lang="es-ES"/>
          </a:p>
        </p:txBody>
      </p:sp>
    </p:spTree>
    <p:extLst>
      <p:ext uri="{BB962C8B-B14F-4D97-AF65-F5344CB8AC3E}">
        <p14:creationId xmlns:p14="http://schemas.microsoft.com/office/powerpoint/2010/main" val="1299509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0CA1A67-5478-4E36-A138-EDCD3A7FA808}" type="slidenum">
              <a:rPr lang="es-ES" smtClean="0"/>
              <a:t>4</a:t>
            </a:fld>
            <a:endParaRPr lang="es-ES"/>
          </a:p>
        </p:txBody>
      </p:sp>
    </p:spTree>
    <p:extLst>
      <p:ext uri="{BB962C8B-B14F-4D97-AF65-F5344CB8AC3E}">
        <p14:creationId xmlns:p14="http://schemas.microsoft.com/office/powerpoint/2010/main" val="3890493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0CA1A67-5478-4E36-A138-EDCD3A7FA808}" type="slidenum">
              <a:rPr lang="es-ES" smtClean="0"/>
              <a:t>5</a:t>
            </a:fld>
            <a:endParaRPr lang="es-ES"/>
          </a:p>
        </p:txBody>
      </p:sp>
    </p:spTree>
    <p:extLst>
      <p:ext uri="{BB962C8B-B14F-4D97-AF65-F5344CB8AC3E}">
        <p14:creationId xmlns:p14="http://schemas.microsoft.com/office/powerpoint/2010/main" val="4264147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0CA1A67-5478-4E36-A138-EDCD3A7FA808}" type="slidenum">
              <a:rPr lang="es-ES" smtClean="0"/>
              <a:t>6</a:t>
            </a:fld>
            <a:endParaRPr lang="es-ES"/>
          </a:p>
        </p:txBody>
      </p:sp>
    </p:spTree>
    <p:extLst>
      <p:ext uri="{BB962C8B-B14F-4D97-AF65-F5344CB8AC3E}">
        <p14:creationId xmlns:p14="http://schemas.microsoft.com/office/powerpoint/2010/main" val="3754453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0CA1A67-5478-4E36-A138-EDCD3A7FA808}" type="slidenum">
              <a:rPr lang="es-ES" smtClean="0"/>
              <a:t>7</a:t>
            </a:fld>
            <a:endParaRPr lang="es-ES"/>
          </a:p>
        </p:txBody>
      </p:sp>
    </p:spTree>
    <p:extLst>
      <p:ext uri="{BB962C8B-B14F-4D97-AF65-F5344CB8AC3E}">
        <p14:creationId xmlns:p14="http://schemas.microsoft.com/office/powerpoint/2010/main" val="3284179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0CA1A67-5478-4E36-A138-EDCD3A7FA808}" type="slidenum">
              <a:rPr lang="es-ES" smtClean="0"/>
              <a:t>8</a:t>
            </a:fld>
            <a:endParaRPr lang="es-ES"/>
          </a:p>
        </p:txBody>
      </p:sp>
    </p:spTree>
    <p:extLst>
      <p:ext uri="{BB962C8B-B14F-4D97-AF65-F5344CB8AC3E}">
        <p14:creationId xmlns:p14="http://schemas.microsoft.com/office/powerpoint/2010/main" val="117034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err="1"/>
              <a:t>Strupenbreen</a:t>
            </a:r>
            <a:r>
              <a:rPr lang="nb-NO"/>
              <a:t> i Lyngen</a:t>
            </a:r>
          </a:p>
        </p:txBody>
      </p:sp>
      <p:sp>
        <p:nvSpPr>
          <p:cNvPr id="4" name="Plassholder for lysbildenummer 3"/>
          <p:cNvSpPr>
            <a:spLocks noGrp="1"/>
          </p:cNvSpPr>
          <p:nvPr>
            <p:ph type="sldNum" sz="quarter" idx="5"/>
          </p:nvPr>
        </p:nvSpPr>
        <p:spPr/>
        <p:txBody>
          <a:bodyPr/>
          <a:lstStyle/>
          <a:p>
            <a:fld id="{563BF08A-8D44-49AF-8E73-884AA6A13FF8}" type="slidenum">
              <a:rPr lang="nb-NO" smtClean="0"/>
              <a:t>9</a:t>
            </a:fld>
            <a:endParaRPr lang="nb-NO"/>
          </a:p>
        </p:txBody>
      </p:sp>
    </p:spTree>
    <p:extLst>
      <p:ext uri="{BB962C8B-B14F-4D97-AF65-F5344CB8AC3E}">
        <p14:creationId xmlns:p14="http://schemas.microsoft.com/office/powerpoint/2010/main" val="3783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D9F483-08A4-C248-A305-228F40426804}"/>
              </a:ext>
            </a:extLst>
          </p:cNvPr>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A0950500-E03C-F74D-9082-A2E3D774E62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E93AEB5-66C3-3D49-B13E-A89C9100D13B}"/>
              </a:ext>
            </a:extLst>
          </p:cNvPr>
          <p:cNvSpPr>
            <a:spLocks noGrp="1"/>
          </p:cNvSpPr>
          <p:nvPr>
            <p:ph type="dt" sz="half" idx="10"/>
          </p:nvPr>
        </p:nvSpPr>
        <p:spPr/>
        <p:txBody>
          <a:bodyPr/>
          <a:lstStyle/>
          <a:p>
            <a:fld id="{6DA7E45A-7BA7-485C-AF40-76FCC3595766}" type="datetimeFigureOut">
              <a:rPr lang="es-ES" smtClean="0"/>
              <a:t>23/11/2023</a:t>
            </a:fld>
            <a:endParaRPr lang="es-ES"/>
          </a:p>
        </p:txBody>
      </p:sp>
      <p:sp>
        <p:nvSpPr>
          <p:cNvPr id="5" name="Segnaposto piè di pagina 4">
            <a:extLst>
              <a:ext uri="{FF2B5EF4-FFF2-40B4-BE49-F238E27FC236}">
                <a16:creationId xmlns:a16="http://schemas.microsoft.com/office/drawing/2014/main" id="{0719EA61-92A7-3646-91BB-A20649A3A329}"/>
              </a:ext>
            </a:extLst>
          </p:cNvPr>
          <p:cNvSpPr>
            <a:spLocks noGrp="1"/>
          </p:cNvSpPr>
          <p:nvPr>
            <p:ph type="ftr" sz="quarter" idx="11"/>
          </p:nvPr>
        </p:nvSpPr>
        <p:spPr/>
        <p:txBody>
          <a:bodyPr/>
          <a:lstStyle/>
          <a:p>
            <a:endParaRPr lang="es-ES"/>
          </a:p>
        </p:txBody>
      </p:sp>
      <p:sp>
        <p:nvSpPr>
          <p:cNvPr id="6" name="Segnaposto numero diapositiva 5">
            <a:extLst>
              <a:ext uri="{FF2B5EF4-FFF2-40B4-BE49-F238E27FC236}">
                <a16:creationId xmlns:a16="http://schemas.microsoft.com/office/drawing/2014/main" id="{B562614C-B216-7442-8630-06A90A16BC5C}"/>
              </a:ext>
            </a:extLst>
          </p:cNvPr>
          <p:cNvSpPr>
            <a:spLocks noGrp="1"/>
          </p:cNvSpPr>
          <p:nvPr>
            <p:ph type="sldNum" sz="quarter" idx="12"/>
          </p:nvPr>
        </p:nvSpPr>
        <p:spPr/>
        <p:txBody>
          <a:bodyPr/>
          <a:lstStyle/>
          <a:p>
            <a:fld id="{8AE698A8-583B-49DC-B8BC-BB36DAAD3E11}" type="slidenum">
              <a:rPr lang="es-ES" smtClean="0"/>
              <a:t>‹#›</a:t>
            </a:fld>
            <a:endParaRPr lang="es-ES"/>
          </a:p>
        </p:txBody>
      </p:sp>
    </p:spTree>
    <p:extLst>
      <p:ext uri="{BB962C8B-B14F-4D97-AF65-F5344CB8AC3E}">
        <p14:creationId xmlns:p14="http://schemas.microsoft.com/office/powerpoint/2010/main" val="2336885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63B9C4-197A-B140-ABAA-22DECADBA4A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AE482D1-A177-FE47-96BA-BDFE48DCC5C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E758177-1DCA-764F-9432-F5C2D6DAA76C}"/>
              </a:ext>
            </a:extLst>
          </p:cNvPr>
          <p:cNvSpPr>
            <a:spLocks noGrp="1"/>
          </p:cNvSpPr>
          <p:nvPr>
            <p:ph type="dt" sz="half" idx="10"/>
          </p:nvPr>
        </p:nvSpPr>
        <p:spPr/>
        <p:txBody>
          <a:bodyPr/>
          <a:lstStyle/>
          <a:p>
            <a:fld id="{6DA7E45A-7BA7-485C-AF40-76FCC3595766}" type="datetimeFigureOut">
              <a:rPr lang="es-ES" smtClean="0"/>
              <a:t>23/11/2023</a:t>
            </a:fld>
            <a:endParaRPr lang="es-ES"/>
          </a:p>
        </p:txBody>
      </p:sp>
      <p:sp>
        <p:nvSpPr>
          <p:cNvPr id="5" name="Segnaposto piè di pagina 4">
            <a:extLst>
              <a:ext uri="{FF2B5EF4-FFF2-40B4-BE49-F238E27FC236}">
                <a16:creationId xmlns:a16="http://schemas.microsoft.com/office/drawing/2014/main" id="{86D36EC6-467E-5846-B75D-D39CB1FF85DB}"/>
              </a:ext>
            </a:extLst>
          </p:cNvPr>
          <p:cNvSpPr>
            <a:spLocks noGrp="1"/>
          </p:cNvSpPr>
          <p:nvPr>
            <p:ph type="ftr" sz="quarter" idx="11"/>
          </p:nvPr>
        </p:nvSpPr>
        <p:spPr/>
        <p:txBody>
          <a:bodyPr/>
          <a:lstStyle/>
          <a:p>
            <a:endParaRPr lang="es-ES"/>
          </a:p>
        </p:txBody>
      </p:sp>
      <p:sp>
        <p:nvSpPr>
          <p:cNvPr id="6" name="Segnaposto numero diapositiva 5">
            <a:extLst>
              <a:ext uri="{FF2B5EF4-FFF2-40B4-BE49-F238E27FC236}">
                <a16:creationId xmlns:a16="http://schemas.microsoft.com/office/drawing/2014/main" id="{F065384F-2328-5E40-8A85-784B1CEF14C1}"/>
              </a:ext>
            </a:extLst>
          </p:cNvPr>
          <p:cNvSpPr>
            <a:spLocks noGrp="1"/>
          </p:cNvSpPr>
          <p:nvPr>
            <p:ph type="sldNum" sz="quarter" idx="12"/>
          </p:nvPr>
        </p:nvSpPr>
        <p:spPr/>
        <p:txBody>
          <a:bodyPr/>
          <a:lstStyle/>
          <a:p>
            <a:fld id="{8AE698A8-583B-49DC-B8BC-BB36DAAD3E11}" type="slidenum">
              <a:rPr lang="es-ES" smtClean="0"/>
              <a:t>‹#›</a:t>
            </a:fld>
            <a:endParaRPr lang="es-ES"/>
          </a:p>
        </p:txBody>
      </p:sp>
    </p:spTree>
    <p:extLst>
      <p:ext uri="{BB962C8B-B14F-4D97-AF65-F5344CB8AC3E}">
        <p14:creationId xmlns:p14="http://schemas.microsoft.com/office/powerpoint/2010/main" val="706045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27F7771-7DB5-AD4B-9292-EB329B1CDF27}"/>
              </a:ext>
            </a:extLst>
          </p:cNvPr>
          <p:cNvSpPr>
            <a:spLocks noGrp="1"/>
          </p:cNvSpPr>
          <p:nvPr>
            <p:ph type="title" orient="vert"/>
          </p:nvPr>
        </p:nvSpPr>
        <p:spPr>
          <a:xfrm>
            <a:off x="6543675" y="365125"/>
            <a:ext cx="1971675"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CE4B235-320F-5047-9FF5-D12E68AD365F}"/>
              </a:ext>
            </a:extLst>
          </p:cNvPr>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663B41D-3240-644A-96F0-76C9C7B00693}"/>
              </a:ext>
            </a:extLst>
          </p:cNvPr>
          <p:cNvSpPr>
            <a:spLocks noGrp="1"/>
          </p:cNvSpPr>
          <p:nvPr>
            <p:ph type="dt" sz="half" idx="10"/>
          </p:nvPr>
        </p:nvSpPr>
        <p:spPr/>
        <p:txBody>
          <a:bodyPr/>
          <a:lstStyle/>
          <a:p>
            <a:fld id="{6DA7E45A-7BA7-485C-AF40-76FCC3595766}" type="datetimeFigureOut">
              <a:rPr lang="es-ES" smtClean="0"/>
              <a:t>23/11/2023</a:t>
            </a:fld>
            <a:endParaRPr lang="es-ES"/>
          </a:p>
        </p:txBody>
      </p:sp>
      <p:sp>
        <p:nvSpPr>
          <p:cNvPr id="5" name="Segnaposto piè di pagina 4">
            <a:extLst>
              <a:ext uri="{FF2B5EF4-FFF2-40B4-BE49-F238E27FC236}">
                <a16:creationId xmlns:a16="http://schemas.microsoft.com/office/drawing/2014/main" id="{72718FDD-4593-9245-B782-793C7432E47D}"/>
              </a:ext>
            </a:extLst>
          </p:cNvPr>
          <p:cNvSpPr>
            <a:spLocks noGrp="1"/>
          </p:cNvSpPr>
          <p:nvPr>
            <p:ph type="ftr" sz="quarter" idx="11"/>
          </p:nvPr>
        </p:nvSpPr>
        <p:spPr/>
        <p:txBody>
          <a:bodyPr/>
          <a:lstStyle/>
          <a:p>
            <a:endParaRPr lang="es-ES"/>
          </a:p>
        </p:txBody>
      </p:sp>
      <p:sp>
        <p:nvSpPr>
          <p:cNvPr id="6" name="Segnaposto numero diapositiva 5">
            <a:extLst>
              <a:ext uri="{FF2B5EF4-FFF2-40B4-BE49-F238E27FC236}">
                <a16:creationId xmlns:a16="http://schemas.microsoft.com/office/drawing/2014/main" id="{4E158E06-6F2B-B147-AD3A-323126CD1A5C}"/>
              </a:ext>
            </a:extLst>
          </p:cNvPr>
          <p:cNvSpPr>
            <a:spLocks noGrp="1"/>
          </p:cNvSpPr>
          <p:nvPr>
            <p:ph type="sldNum" sz="quarter" idx="12"/>
          </p:nvPr>
        </p:nvSpPr>
        <p:spPr/>
        <p:txBody>
          <a:bodyPr/>
          <a:lstStyle/>
          <a:p>
            <a:fld id="{8AE698A8-583B-49DC-B8BC-BB36DAAD3E11}" type="slidenum">
              <a:rPr lang="es-ES" smtClean="0"/>
              <a:t>‹#›</a:t>
            </a:fld>
            <a:endParaRPr lang="es-ES"/>
          </a:p>
        </p:txBody>
      </p:sp>
    </p:spTree>
    <p:extLst>
      <p:ext uri="{BB962C8B-B14F-4D97-AF65-F5344CB8AC3E}">
        <p14:creationId xmlns:p14="http://schemas.microsoft.com/office/powerpoint/2010/main" val="3520983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32493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A8F39B-B349-1A44-9F8A-44E1A3411D1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4A38447-B6C8-914B-95EC-C0D78369D0F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B278F34-22CF-C14C-B901-0403E584908D}"/>
              </a:ext>
            </a:extLst>
          </p:cNvPr>
          <p:cNvSpPr>
            <a:spLocks noGrp="1"/>
          </p:cNvSpPr>
          <p:nvPr>
            <p:ph type="dt" sz="half" idx="10"/>
          </p:nvPr>
        </p:nvSpPr>
        <p:spPr/>
        <p:txBody>
          <a:bodyPr/>
          <a:lstStyle/>
          <a:p>
            <a:fld id="{6DA7E45A-7BA7-485C-AF40-76FCC3595766}" type="datetimeFigureOut">
              <a:rPr lang="es-ES" smtClean="0"/>
              <a:t>23/11/2023</a:t>
            </a:fld>
            <a:endParaRPr lang="es-ES"/>
          </a:p>
        </p:txBody>
      </p:sp>
      <p:sp>
        <p:nvSpPr>
          <p:cNvPr id="5" name="Segnaposto piè di pagina 4">
            <a:extLst>
              <a:ext uri="{FF2B5EF4-FFF2-40B4-BE49-F238E27FC236}">
                <a16:creationId xmlns:a16="http://schemas.microsoft.com/office/drawing/2014/main" id="{F70FE6FA-49DD-7A42-8743-41F0681D4A45}"/>
              </a:ext>
            </a:extLst>
          </p:cNvPr>
          <p:cNvSpPr>
            <a:spLocks noGrp="1"/>
          </p:cNvSpPr>
          <p:nvPr>
            <p:ph type="ftr" sz="quarter" idx="11"/>
          </p:nvPr>
        </p:nvSpPr>
        <p:spPr/>
        <p:txBody>
          <a:bodyPr/>
          <a:lstStyle/>
          <a:p>
            <a:endParaRPr lang="es-ES"/>
          </a:p>
        </p:txBody>
      </p:sp>
      <p:sp>
        <p:nvSpPr>
          <p:cNvPr id="6" name="Segnaposto numero diapositiva 5">
            <a:extLst>
              <a:ext uri="{FF2B5EF4-FFF2-40B4-BE49-F238E27FC236}">
                <a16:creationId xmlns:a16="http://schemas.microsoft.com/office/drawing/2014/main" id="{7DA5C630-5F09-BF4F-AE38-381614D61321}"/>
              </a:ext>
            </a:extLst>
          </p:cNvPr>
          <p:cNvSpPr>
            <a:spLocks noGrp="1"/>
          </p:cNvSpPr>
          <p:nvPr>
            <p:ph type="sldNum" sz="quarter" idx="12"/>
          </p:nvPr>
        </p:nvSpPr>
        <p:spPr/>
        <p:txBody>
          <a:bodyPr/>
          <a:lstStyle/>
          <a:p>
            <a:fld id="{8AE698A8-583B-49DC-B8BC-BB36DAAD3E11}" type="slidenum">
              <a:rPr lang="es-ES" smtClean="0"/>
              <a:t>‹#›</a:t>
            </a:fld>
            <a:endParaRPr lang="es-ES"/>
          </a:p>
        </p:txBody>
      </p:sp>
    </p:spTree>
    <p:extLst>
      <p:ext uri="{BB962C8B-B14F-4D97-AF65-F5344CB8AC3E}">
        <p14:creationId xmlns:p14="http://schemas.microsoft.com/office/powerpoint/2010/main" val="4217721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D8BE34-CA1B-6D44-AB1C-1EC9ECCA3ACB}"/>
              </a:ext>
            </a:extLst>
          </p:cNvPr>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41DD55F-E523-1D46-873B-E9E4A73CF77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65A3F77-C8CA-BB4D-A26E-E13305D38766}"/>
              </a:ext>
            </a:extLst>
          </p:cNvPr>
          <p:cNvSpPr>
            <a:spLocks noGrp="1"/>
          </p:cNvSpPr>
          <p:nvPr>
            <p:ph type="dt" sz="half" idx="10"/>
          </p:nvPr>
        </p:nvSpPr>
        <p:spPr/>
        <p:txBody>
          <a:bodyPr/>
          <a:lstStyle/>
          <a:p>
            <a:fld id="{6DA7E45A-7BA7-485C-AF40-76FCC3595766}" type="datetimeFigureOut">
              <a:rPr lang="es-ES" smtClean="0"/>
              <a:t>23/11/2023</a:t>
            </a:fld>
            <a:endParaRPr lang="es-ES"/>
          </a:p>
        </p:txBody>
      </p:sp>
      <p:sp>
        <p:nvSpPr>
          <p:cNvPr id="5" name="Segnaposto piè di pagina 4">
            <a:extLst>
              <a:ext uri="{FF2B5EF4-FFF2-40B4-BE49-F238E27FC236}">
                <a16:creationId xmlns:a16="http://schemas.microsoft.com/office/drawing/2014/main" id="{4BD396D6-3690-2A48-9C0F-0F4D4B2F948C}"/>
              </a:ext>
            </a:extLst>
          </p:cNvPr>
          <p:cNvSpPr>
            <a:spLocks noGrp="1"/>
          </p:cNvSpPr>
          <p:nvPr>
            <p:ph type="ftr" sz="quarter" idx="11"/>
          </p:nvPr>
        </p:nvSpPr>
        <p:spPr/>
        <p:txBody>
          <a:bodyPr/>
          <a:lstStyle/>
          <a:p>
            <a:endParaRPr lang="es-ES"/>
          </a:p>
        </p:txBody>
      </p:sp>
      <p:sp>
        <p:nvSpPr>
          <p:cNvPr id="6" name="Segnaposto numero diapositiva 5">
            <a:extLst>
              <a:ext uri="{FF2B5EF4-FFF2-40B4-BE49-F238E27FC236}">
                <a16:creationId xmlns:a16="http://schemas.microsoft.com/office/drawing/2014/main" id="{9B64DE5D-6DDD-7C4B-B487-66A87B4CBE5D}"/>
              </a:ext>
            </a:extLst>
          </p:cNvPr>
          <p:cNvSpPr>
            <a:spLocks noGrp="1"/>
          </p:cNvSpPr>
          <p:nvPr>
            <p:ph type="sldNum" sz="quarter" idx="12"/>
          </p:nvPr>
        </p:nvSpPr>
        <p:spPr/>
        <p:txBody>
          <a:bodyPr/>
          <a:lstStyle/>
          <a:p>
            <a:fld id="{8AE698A8-583B-49DC-B8BC-BB36DAAD3E11}" type="slidenum">
              <a:rPr lang="es-ES" smtClean="0"/>
              <a:t>‹#›</a:t>
            </a:fld>
            <a:endParaRPr lang="es-ES"/>
          </a:p>
        </p:txBody>
      </p:sp>
    </p:spTree>
    <p:extLst>
      <p:ext uri="{BB962C8B-B14F-4D97-AF65-F5344CB8AC3E}">
        <p14:creationId xmlns:p14="http://schemas.microsoft.com/office/powerpoint/2010/main" val="2180922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B8894B-C540-FC4B-B6F0-682435A0A57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48C0C36-8CCE-FC4E-9A12-E30E560AAE6A}"/>
              </a:ext>
            </a:extLst>
          </p:cNvPr>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AF3B8C7-2F5E-9849-9212-9A15494BAAE1}"/>
              </a:ext>
            </a:extLst>
          </p:cNvPr>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D2F7BEC-DE2F-1042-907C-0349EB77BFCF}"/>
              </a:ext>
            </a:extLst>
          </p:cNvPr>
          <p:cNvSpPr>
            <a:spLocks noGrp="1"/>
          </p:cNvSpPr>
          <p:nvPr>
            <p:ph type="dt" sz="half" idx="10"/>
          </p:nvPr>
        </p:nvSpPr>
        <p:spPr/>
        <p:txBody>
          <a:bodyPr/>
          <a:lstStyle/>
          <a:p>
            <a:fld id="{6DA7E45A-7BA7-485C-AF40-76FCC3595766}" type="datetimeFigureOut">
              <a:rPr lang="es-ES" smtClean="0"/>
              <a:t>23/11/2023</a:t>
            </a:fld>
            <a:endParaRPr lang="es-ES"/>
          </a:p>
        </p:txBody>
      </p:sp>
      <p:sp>
        <p:nvSpPr>
          <p:cNvPr id="6" name="Segnaposto piè di pagina 5">
            <a:extLst>
              <a:ext uri="{FF2B5EF4-FFF2-40B4-BE49-F238E27FC236}">
                <a16:creationId xmlns:a16="http://schemas.microsoft.com/office/drawing/2014/main" id="{E3DB641D-A1FD-8747-AA84-1788C89FFA57}"/>
              </a:ext>
            </a:extLst>
          </p:cNvPr>
          <p:cNvSpPr>
            <a:spLocks noGrp="1"/>
          </p:cNvSpPr>
          <p:nvPr>
            <p:ph type="ftr" sz="quarter" idx="11"/>
          </p:nvPr>
        </p:nvSpPr>
        <p:spPr/>
        <p:txBody>
          <a:bodyPr/>
          <a:lstStyle/>
          <a:p>
            <a:endParaRPr lang="es-ES"/>
          </a:p>
        </p:txBody>
      </p:sp>
      <p:sp>
        <p:nvSpPr>
          <p:cNvPr id="7" name="Segnaposto numero diapositiva 6">
            <a:extLst>
              <a:ext uri="{FF2B5EF4-FFF2-40B4-BE49-F238E27FC236}">
                <a16:creationId xmlns:a16="http://schemas.microsoft.com/office/drawing/2014/main" id="{ADC2272E-07E3-264B-9653-0EA326E2687F}"/>
              </a:ext>
            </a:extLst>
          </p:cNvPr>
          <p:cNvSpPr>
            <a:spLocks noGrp="1"/>
          </p:cNvSpPr>
          <p:nvPr>
            <p:ph type="sldNum" sz="quarter" idx="12"/>
          </p:nvPr>
        </p:nvSpPr>
        <p:spPr/>
        <p:txBody>
          <a:bodyPr/>
          <a:lstStyle/>
          <a:p>
            <a:fld id="{8AE698A8-583B-49DC-B8BC-BB36DAAD3E11}" type="slidenum">
              <a:rPr lang="es-ES" smtClean="0"/>
              <a:t>‹#›</a:t>
            </a:fld>
            <a:endParaRPr lang="es-ES"/>
          </a:p>
        </p:txBody>
      </p:sp>
    </p:spTree>
    <p:extLst>
      <p:ext uri="{BB962C8B-B14F-4D97-AF65-F5344CB8AC3E}">
        <p14:creationId xmlns:p14="http://schemas.microsoft.com/office/powerpoint/2010/main" val="3238668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E6B595-F142-E748-8AD9-E5E18FE702C3}"/>
              </a:ext>
            </a:extLst>
          </p:cNvPr>
          <p:cNvSpPr>
            <a:spLocks noGrp="1"/>
          </p:cNvSpPr>
          <p:nvPr>
            <p:ph type="title"/>
          </p:nvPr>
        </p:nvSpPr>
        <p:spPr>
          <a:xfrm>
            <a:off x="629841" y="365126"/>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FE23975-B6D7-1445-AE77-DF5815649BF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9B18E6C-D625-844A-8981-0AC6F3E36EE0}"/>
              </a:ext>
            </a:extLst>
          </p:cNvPr>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151E042-D3BD-C641-AFBF-4626611A64C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1511D5D-2D44-0E40-9706-4F08FBD9DC0F}"/>
              </a:ext>
            </a:extLst>
          </p:cNvPr>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F290B1F7-4A4E-B047-8FFB-BB59ECE09EAC}"/>
              </a:ext>
            </a:extLst>
          </p:cNvPr>
          <p:cNvSpPr>
            <a:spLocks noGrp="1"/>
          </p:cNvSpPr>
          <p:nvPr>
            <p:ph type="dt" sz="half" idx="10"/>
          </p:nvPr>
        </p:nvSpPr>
        <p:spPr/>
        <p:txBody>
          <a:bodyPr/>
          <a:lstStyle/>
          <a:p>
            <a:fld id="{6DA7E45A-7BA7-485C-AF40-76FCC3595766}" type="datetimeFigureOut">
              <a:rPr lang="es-ES" smtClean="0"/>
              <a:t>23/11/2023</a:t>
            </a:fld>
            <a:endParaRPr lang="es-ES"/>
          </a:p>
        </p:txBody>
      </p:sp>
      <p:sp>
        <p:nvSpPr>
          <p:cNvPr id="8" name="Segnaposto piè di pagina 7">
            <a:extLst>
              <a:ext uri="{FF2B5EF4-FFF2-40B4-BE49-F238E27FC236}">
                <a16:creationId xmlns:a16="http://schemas.microsoft.com/office/drawing/2014/main" id="{913C292C-BC9C-FC4C-997A-ACD63873525B}"/>
              </a:ext>
            </a:extLst>
          </p:cNvPr>
          <p:cNvSpPr>
            <a:spLocks noGrp="1"/>
          </p:cNvSpPr>
          <p:nvPr>
            <p:ph type="ftr" sz="quarter" idx="11"/>
          </p:nvPr>
        </p:nvSpPr>
        <p:spPr/>
        <p:txBody>
          <a:bodyPr/>
          <a:lstStyle/>
          <a:p>
            <a:endParaRPr lang="es-ES"/>
          </a:p>
        </p:txBody>
      </p:sp>
      <p:sp>
        <p:nvSpPr>
          <p:cNvPr id="9" name="Segnaposto numero diapositiva 8">
            <a:extLst>
              <a:ext uri="{FF2B5EF4-FFF2-40B4-BE49-F238E27FC236}">
                <a16:creationId xmlns:a16="http://schemas.microsoft.com/office/drawing/2014/main" id="{807EE569-5402-3345-85FB-1E3FDD2602AF}"/>
              </a:ext>
            </a:extLst>
          </p:cNvPr>
          <p:cNvSpPr>
            <a:spLocks noGrp="1"/>
          </p:cNvSpPr>
          <p:nvPr>
            <p:ph type="sldNum" sz="quarter" idx="12"/>
          </p:nvPr>
        </p:nvSpPr>
        <p:spPr/>
        <p:txBody>
          <a:bodyPr/>
          <a:lstStyle/>
          <a:p>
            <a:fld id="{8AE698A8-583B-49DC-B8BC-BB36DAAD3E11}" type="slidenum">
              <a:rPr lang="es-ES" smtClean="0"/>
              <a:t>‹#›</a:t>
            </a:fld>
            <a:endParaRPr lang="es-ES"/>
          </a:p>
        </p:txBody>
      </p:sp>
    </p:spTree>
    <p:extLst>
      <p:ext uri="{BB962C8B-B14F-4D97-AF65-F5344CB8AC3E}">
        <p14:creationId xmlns:p14="http://schemas.microsoft.com/office/powerpoint/2010/main" val="3564692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DCD35-5430-FF42-9F4A-EBF8CEEAC87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C18131F-B3DF-004B-867A-B47E9C8075F7}"/>
              </a:ext>
            </a:extLst>
          </p:cNvPr>
          <p:cNvSpPr>
            <a:spLocks noGrp="1"/>
          </p:cNvSpPr>
          <p:nvPr>
            <p:ph type="dt" sz="half" idx="10"/>
          </p:nvPr>
        </p:nvSpPr>
        <p:spPr/>
        <p:txBody>
          <a:bodyPr/>
          <a:lstStyle/>
          <a:p>
            <a:fld id="{6DA7E45A-7BA7-485C-AF40-76FCC3595766}" type="datetimeFigureOut">
              <a:rPr lang="es-ES" smtClean="0"/>
              <a:t>23/11/2023</a:t>
            </a:fld>
            <a:endParaRPr lang="es-ES"/>
          </a:p>
        </p:txBody>
      </p:sp>
      <p:sp>
        <p:nvSpPr>
          <p:cNvPr id="4" name="Segnaposto piè di pagina 3">
            <a:extLst>
              <a:ext uri="{FF2B5EF4-FFF2-40B4-BE49-F238E27FC236}">
                <a16:creationId xmlns:a16="http://schemas.microsoft.com/office/drawing/2014/main" id="{1062B930-F723-7546-BCBF-E9A449788396}"/>
              </a:ext>
            </a:extLst>
          </p:cNvPr>
          <p:cNvSpPr>
            <a:spLocks noGrp="1"/>
          </p:cNvSpPr>
          <p:nvPr>
            <p:ph type="ftr" sz="quarter" idx="11"/>
          </p:nvPr>
        </p:nvSpPr>
        <p:spPr/>
        <p:txBody>
          <a:bodyPr/>
          <a:lstStyle/>
          <a:p>
            <a:endParaRPr lang="es-ES"/>
          </a:p>
        </p:txBody>
      </p:sp>
      <p:sp>
        <p:nvSpPr>
          <p:cNvPr id="5" name="Segnaposto numero diapositiva 4">
            <a:extLst>
              <a:ext uri="{FF2B5EF4-FFF2-40B4-BE49-F238E27FC236}">
                <a16:creationId xmlns:a16="http://schemas.microsoft.com/office/drawing/2014/main" id="{85E7C7F5-F629-5648-A236-3DA2C8B00527}"/>
              </a:ext>
            </a:extLst>
          </p:cNvPr>
          <p:cNvSpPr>
            <a:spLocks noGrp="1"/>
          </p:cNvSpPr>
          <p:nvPr>
            <p:ph type="sldNum" sz="quarter" idx="12"/>
          </p:nvPr>
        </p:nvSpPr>
        <p:spPr/>
        <p:txBody>
          <a:bodyPr/>
          <a:lstStyle/>
          <a:p>
            <a:fld id="{8AE698A8-583B-49DC-B8BC-BB36DAAD3E11}" type="slidenum">
              <a:rPr lang="es-ES" smtClean="0"/>
              <a:t>‹#›</a:t>
            </a:fld>
            <a:endParaRPr lang="es-ES"/>
          </a:p>
        </p:txBody>
      </p:sp>
    </p:spTree>
    <p:extLst>
      <p:ext uri="{BB962C8B-B14F-4D97-AF65-F5344CB8AC3E}">
        <p14:creationId xmlns:p14="http://schemas.microsoft.com/office/powerpoint/2010/main" val="211077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5DECDF2-AD97-8740-A647-81BAC46504B7}"/>
              </a:ext>
            </a:extLst>
          </p:cNvPr>
          <p:cNvSpPr>
            <a:spLocks noGrp="1"/>
          </p:cNvSpPr>
          <p:nvPr>
            <p:ph type="dt" sz="half" idx="10"/>
          </p:nvPr>
        </p:nvSpPr>
        <p:spPr/>
        <p:txBody>
          <a:bodyPr/>
          <a:lstStyle/>
          <a:p>
            <a:fld id="{6DA7E45A-7BA7-485C-AF40-76FCC3595766}" type="datetimeFigureOut">
              <a:rPr lang="es-ES" smtClean="0"/>
              <a:t>23/11/2023</a:t>
            </a:fld>
            <a:endParaRPr lang="es-ES"/>
          </a:p>
        </p:txBody>
      </p:sp>
      <p:sp>
        <p:nvSpPr>
          <p:cNvPr id="3" name="Segnaposto piè di pagina 2">
            <a:extLst>
              <a:ext uri="{FF2B5EF4-FFF2-40B4-BE49-F238E27FC236}">
                <a16:creationId xmlns:a16="http://schemas.microsoft.com/office/drawing/2014/main" id="{ABECE15E-7729-9747-A7B8-8D55B0DE29A6}"/>
              </a:ext>
            </a:extLst>
          </p:cNvPr>
          <p:cNvSpPr>
            <a:spLocks noGrp="1"/>
          </p:cNvSpPr>
          <p:nvPr>
            <p:ph type="ftr" sz="quarter" idx="11"/>
          </p:nvPr>
        </p:nvSpPr>
        <p:spPr/>
        <p:txBody>
          <a:bodyPr/>
          <a:lstStyle/>
          <a:p>
            <a:endParaRPr lang="es-ES"/>
          </a:p>
        </p:txBody>
      </p:sp>
      <p:sp>
        <p:nvSpPr>
          <p:cNvPr id="4" name="Segnaposto numero diapositiva 3">
            <a:extLst>
              <a:ext uri="{FF2B5EF4-FFF2-40B4-BE49-F238E27FC236}">
                <a16:creationId xmlns:a16="http://schemas.microsoft.com/office/drawing/2014/main" id="{E466E30E-C555-5C4E-B9C6-0F285B5B164A}"/>
              </a:ext>
            </a:extLst>
          </p:cNvPr>
          <p:cNvSpPr>
            <a:spLocks noGrp="1"/>
          </p:cNvSpPr>
          <p:nvPr>
            <p:ph type="sldNum" sz="quarter" idx="12"/>
          </p:nvPr>
        </p:nvSpPr>
        <p:spPr/>
        <p:txBody>
          <a:bodyPr/>
          <a:lstStyle/>
          <a:p>
            <a:fld id="{8AE698A8-583B-49DC-B8BC-BB36DAAD3E11}" type="slidenum">
              <a:rPr lang="es-ES" smtClean="0"/>
              <a:t>‹#›</a:t>
            </a:fld>
            <a:endParaRPr lang="es-ES"/>
          </a:p>
        </p:txBody>
      </p:sp>
    </p:spTree>
    <p:extLst>
      <p:ext uri="{BB962C8B-B14F-4D97-AF65-F5344CB8AC3E}">
        <p14:creationId xmlns:p14="http://schemas.microsoft.com/office/powerpoint/2010/main" val="2064187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9D842F-DDC6-5940-AAEC-509D97F56F52}"/>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E9E21F9-D884-794B-B38F-70381F7A71B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DFEB4092-0505-8C4C-9ECE-D312C03C6DE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6BB54CB-FAB9-1F4B-8540-B1ED3411A64D}"/>
              </a:ext>
            </a:extLst>
          </p:cNvPr>
          <p:cNvSpPr>
            <a:spLocks noGrp="1"/>
          </p:cNvSpPr>
          <p:nvPr>
            <p:ph type="dt" sz="half" idx="10"/>
          </p:nvPr>
        </p:nvSpPr>
        <p:spPr/>
        <p:txBody>
          <a:bodyPr/>
          <a:lstStyle/>
          <a:p>
            <a:fld id="{6DA7E45A-7BA7-485C-AF40-76FCC3595766}" type="datetimeFigureOut">
              <a:rPr lang="es-ES" smtClean="0"/>
              <a:t>23/11/2023</a:t>
            </a:fld>
            <a:endParaRPr lang="es-ES"/>
          </a:p>
        </p:txBody>
      </p:sp>
      <p:sp>
        <p:nvSpPr>
          <p:cNvPr id="6" name="Segnaposto piè di pagina 5">
            <a:extLst>
              <a:ext uri="{FF2B5EF4-FFF2-40B4-BE49-F238E27FC236}">
                <a16:creationId xmlns:a16="http://schemas.microsoft.com/office/drawing/2014/main" id="{B435C220-911A-EF4B-9A81-09B87BA9354E}"/>
              </a:ext>
            </a:extLst>
          </p:cNvPr>
          <p:cNvSpPr>
            <a:spLocks noGrp="1"/>
          </p:cNvSpPr>
          <p:nvPr>
            <p:ph type="ftr" sz="quarter" idx="11"/>
          </p:nvPr>
        </p:nvSpPr>
        <p:spPr/>
        <p:txBody>
          <a:bodyPr/>
          <a:lstStyle/>
          <a:p>
            <a:endParaRPr lang="es-ES"/>
          </a:p>
        </p:txBody>
      </p:sp>
      <p:sp>
        <p:nvSpPr>
          <p:cNvPr id="7" name="Segnaposto numero diapositiva 6">
            <a:extLst>
              <a:ext uri="{FF2B5EF4-FFF2-40B4-BE49-F238E27FC236}">
                <a16:creationId xmlns:a16="http://schemas.microsoft.com/office/drawing/2014/main" id="{405B6E49-E852-144D-BBA6-5C6057EC67AF}"/>
              </a:ext>
            </a:extLst>
          </p:cNvPr>
          <p:cNvSpPr>
            <a:spLocks noGrp="1"/>
          </p:cNvSpPr>
          <p:nvPr>
            <p:ph type="sldNum" sz="quarter" idx="12"/>
          </p:nvPr>
        </p:nvSpPr>
        <p:spPr/>
        <p:txBody>
          <a:bodyPr/>
          <a:lstStyle/>
          <a:p>
            <a:fld id="{8AE698A8-583B-49DC-B8BC-BB36DAAD3E11}" type="slidenum">
              <a:rPr lang="es-ES" smtClean="0"/>
              <a:t>‹#›</a:t>
            </a:fld>
            <a:endParaRPr lang="es-ES"/>
          </a:p>
        </p:txBody>
      </p:sp>
    </p:spTree>
    <p:extLst>
      <p:ext uri="{BB962C8B-B14F-4D97-AF65-F5344CB8AC3E}">
        <p14:creationId xmlns:p14="http://schemas.microsoft.com/office/powerpoint/2010/main" val="3069469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633028-0E3C-2E4C-AF17-9563EC3EEF5B}"/>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A66A2E9-45FD-D641-9660-A553904370F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a:extLst>
              <a:ext uri="{FF2B5EF4-FFF2-40B4-BE49-F238E27FC236}">
                <a16:creationId xmlns:a16="http://schemas.microsoft.com/office/drawing/2014/main" id="{F5F85881-08F6-5049-8C1E-907C55476FB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7529B56-A1E9-7B43-B4E5-973A2D7FFE46}"/>
              </a:ext>
            </a:extLst>
          </p:cNvPr>
          <p:cNvSpPr>
            <a:spLocks noGrp="1"/>
          </p:cNvSpPr>
          <p:nvPr>
            <p:ph type="dt" sz="half" idx="10"/>
          </p:nvPr>
        </p:nvSpPr>
        <p:spPr/>
        <p:txBody>
          <a:bodyPr/>
          <a:lstStyle/>
          <a:p>
            <a:fld id="{6DA7E45A-7BA7-485C-AF40-76FCC3595766}" type="datetimeFigureOut">
              <a:rPr lang="es-ES" smtClean="0"/>
              <a:t>23/11/2023</a:t>
            </a:fld>
            <a:endParaRPr lang="es-ES"/>
          </a:p>
        </p:txBody>
      </p:sp>
      <p:sp>
        <p:nvSpPr>
          <p:cNvPr id="6" name="Segnaposto piè di pagina 5">
            <a:extLst>
              <a:ext uri="{FF2B5EF4-FFF2-40B4-BE49-F238E27FC236}">
                <a16:creationId xmlns:a16="http://schemas.microsoft.com/office/drawing/2014/main" id="{B73A6ED0-3D06-DC42-A833-E14C15C34AD6}"/>
              </a:ext>
            </a:extLst>
          </p:cNvPr>
          <p:cNvSpPr>
            <a:spLocks noGrp="1"/>
          </p:cNvSpPr>
          <p:nvPr>
            <p:ph type="ftr" sz="quarter" idx="11"/>
          </p:nvPr>
        </p:nvSpPr>
        <p:spPr/>
        <p:txBody>
          <a:bodyPr/>
          <a:lstStyle/>
          <a:p>
            <a:endParaRPr lang="es-ES"/>
          </a:p>
        </p:txBody>
      </p:sp>
      <p:sp>
        <p:nvSpPr>
          <p:cNvPr id="7" name="Segnaposto numero diapositiva 6">
            <a:extLst>
              <a:ext uri="{FF2B5EF4-FFF2-40B4-BE49-F238E27FC236}">
                <a16:creationId xmlns:a16="http://schemas.microsoft.com/office/drawing/2014/main" id="{E4010D58-F0CD-D94E-AFC8-B91C738E6BF8}"/>
              </a:ext>
            </a:extLst>
          </p:cNvPr>
          <p:cNvSpPr>
            <a:spLocks noGrp="1"/>
          </p:cNvSpPr>
          <p:nvPr>
            <p:ph type="sldNum" sz="quarter" idx="12"/>
          </p:nvPr>
        </p:nvSpPr>
        <p:spPr/>
        <p:txBody>
          <a:bodyPr/>
          <a:lstStyle/>
          <a:p>
            <a:fld id="{8AE698A8-583B-49DC-B8BC-BB36DAAD3E11}" type="slidenum">
              <a:rPr lang="es-ES" smtClean="0"/>
              <a:t>‹#›</a:t>
            </a:fld>
            <a:endParaRPr lang="es-ES"/>
          </a:p>
        </p:txBody>
      </p:sp>
    </p:spTree>
    <p:extLst>
      <p:ext uri="{BB962C8B-B14F-4D97-AF65-F5344CB8AC3E}">
        <p14:creationId xmlns:p14="http://schemas.microsoft.com/office/powerpoint/2010/main" val="3030761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6FC6B05-2FF1-8242-AD1C-27310D5A5DA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E48F668-4BDD-424F-82D3-58871143F2F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29D0D42-B949-B446-B7B8-9D4E9906362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DA7E45A-7BA7-485C-AF40-76FCC3595766}" type="datetimeFigureOut">
              <a:rPr lang="es-ES" smtClean="0"/>
              <a:t>23/11/2023</a:t>
            </a:fld>
            <a:endParaRPr lang="es-ES"/>
          </a:p>
        </p:txBody>
      </p:sp>
      <p:sp>
        <p:nvSpPr>
          <p:cNvPr id="5" name="Segnaposto piè di pagina 4">
            <a:extLst>
              <a:ext uri="{FF2B5EF4-FFF2-40B4-BE49-F238E27FC236}">
                <a16:creationId xmlns:a16="http://schemas.microsoft.com/office/drawing/2014/main" id="{CD519A25-B0DD-2648-9E32-EE6825E8F75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egnaposto numero diapositiva 5">
            <a:extLst>
              <a:ext uri="{FF2B5EF4-FFF2-40B4-BE49-F238E27FC236}">
                <a16:creationId xmlns:a16="http://schemas.microsoft.com/office/drawing/2014/main" id="{B381FF50-2BF9-4B41-AF5B-E9EAA455EFA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AE698A8-583B-49DC-B8BC-BB36DAAD3E11}" type="slidenum">
              <a:rPr lang="es-ES" smtClean="0"/>
              <a:t>‹#›</a:t>
            </a:fld>
            <a:endParaRPr lang="es-ES"/>
          </a:p>
        </p:txBody>
      </p:sp>
    </p:spTree>
    <p:extLst>
      <p:ext uri="{BB962C8B-B14F-4D97-AF65-F5344CB8AC3E}">
        <p14:creationId xmlns:p14="http://schemas.microsoft.com/office/powerpoint/2010/main" val="32744695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604D8C7-9E5B-D741-9FB5-C10DFC73C7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1" y="0"/>
            <a:ext cx="9144000" cy="6463264"/>
          </a:xfrm>
          <a:prstGeom prst="rect">
            <a:avLst/>
          </a:prstGeom>
        </p:spPr>
      </p:pic>
      <p:sp>
        <p:nvSpPr>
          <p:cNvPr id="9" name="Forma1"/>
          <p:cNvSpPr/>
          <p:nvPr/>
        </p:nvSpPr>
        <p:spPr>
          <a:xfrm>
            <a:off x="1043608" y="6212071"/>
            <a:ext cx="2961917" cy="369332"/>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p>
            <a:pPr>
              <a:spcBef>
                <a:spcPts val="600"/>
              </a:spcBef>
              <a:spcAft>
                <a:spcPts val="0"/>
              </a:spcAft>
            </a:pPr>
            <a:r>
              <a:rPr lang="en-US" sz="800" kern="100" dirty="0">
                <a:solidFill>
                  <a:schemeClr val="tx1">
                    <a:lumMod val="50000"/>
                    <a:lumOff val="50000"/>
                  </a:schemeClr>
                </a:solidFill>
                <a:effectLst/>
                <a:latin typeface="Raleway" panose="020B0003030101060003" pitchFamily="34" charset="0"/>
                <a:ea typeface="Calibri"/>
                <a:cs typeface="Arial"/>
              </a:rPr>
              <a:t>This presentation is part of the action “NFP4Health” </a:t>
            </a:r>
            <a:br>
              <a:rPr lang="en-US" sz="800" kern="100" dirty="0">
                <a:solidFill>
                  <a:schemeClr val="tx1">
                    <a:lumMod val="50000"/>
                    <a:lumOff val="50000"/>
                  </a:schemeClr>
                </a:solidFill>
                <a:effectLst/>
                <a:latin typeface="Raleway" panose="020B0003030101060003" pitchFamily="34" charset="0"/>
                <a:ea typeface="Calibri"/>
                <a:cs typeface="Arial"/>
              </a:rPr>
            </a:br>
            <a:r>
              <a:rPr lang="en-US" sz="800" kern="100" dirty="0">
                <a:solidFill>
                  <a:schemeClr val="tx1">
                    <a:lumMod val="50000"/>
                    <a:lumOff val="50000"/>
                  </a:schemeClr>
                </a:solidFill>
                <a:effectLst/>
                <a:latin typeface="Raleway" panose="020B0003030101060003" pitchFamily="34" charset="0"/>
                <a:ea typeface="Calibri"/>
                <a:cs typeface="Arial"/>
              </a:rPr>
              <a:t>which has received funding from the European Union’s Health </a:t>
            </a:r>
            <a:br>
              <a:rPr lang="en-US" sz="800" kern="100" dirty="0">
                <a:solidFill>
                  <a:schemeClr val="tx1">
                    <a:lumMod val="50000"/>
                    <a:lumOff val="50000"/>
                  </a:schemeClr>
                </a:solidFill>
                <a:effectLst/>
                <a:latin typeface="Raleway" panose="020B0003030101060003" pitchFamily="34" charset="0"/>
                <a:ea typeface="Calibri"/>
                <a:cs typeface="Arial"/>
              </a:rPr>
            </a:br>
            <a:r>
              <a:rPr lang="en-US" sz="800" kern="100" dirty="0" err="1">
                <a:solidFill>
                  <a:schemeClr val="tx1">
                    <a:lumMod val="50000"/>
                    <a:lumOff val="50000"/>
                  </a:schemeClr>
                </a:solidFill>
                <a:effectLst/>
                <a:latin typeface="Raleway" panose="020B0003030101060003" pitchFamily="34" charset="0"/>
                <a:ea typeface="Calibri"/>
                <a:cs typeface="Arial"/>
              </a:rPr>
              <a:t>Programme</a:t>
            </a:r>
            <a:r>
              <a:rPr lang="en-US" sz="800" kern="100" dirty="0">
                <a:solidFill>
                  <a:schemeClr val="tx1">
                    <a:lumMod val="50000"/>
                    <a:lumOff val="50000"/>
                  </a:schemeClr>
                </a:solidFill>
                <a:effectLst/>
                <a:latin typeface="Raleway" panose="020B0003030101060003" pitchFamily="34" charset="0"/>
                <a:ea typeface="Calibri"/>
                <a:cs typeface="Arial"/>
              </a:rPr>
              <a:t> (2014-2020) under grant agreement No 101035965.</a:t>
            </a:r>
            <a:endParaRPr lang="es-ES" sz="800" dirty="0">
              <a:solidFill>
                <a:schemeClr val="tx1">
                  <a:lumMod val="50000"/>
                  <a:lumOff val="50000"/>
                </a:schemeClr>
              </a:solidFill>
              <a:effectLst/>
              <a:latin typeface="Raleway" panose="020B0003030101060003" pitchFamily="34" charset="0"/>
              <a:ea typeface="Times New Roman"/>
              <a:cs typeface="Arial"/>
            </a:endParaRPr>
          </a:p>
        </p:txBody>
      </p:sp>
      <p:sp>
        <p:nvSpPr>
          <p:cNvPr id="27" name="Text Box 4"/>
          <p:cNvSpPr txBox="1">
            <a:spLocks noChangeArrowheads="1"/>
          </p:cNvSpPr>
          <p:nvPr/>
        </p:nvSpPr>
        <p:spPr bwMode="auto">
          <a:xfrm>
            <a:off x="387174" y="2438045"/>
            <a:ext cx="5408353" cy="648072"/>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gn="just">
              <a:spcBef>
                <a:spcPts val="600"/>
              </a:spcBef>
              <a:spcAft>
                <a:spcPts val="600"/>
              </a:spcAft>
            </a:pPr>
            <a:r>
              <a:rPr lang="nb-NO" sz="4000" b="1" dirty="0">
                <a:solidFill>
                  <a:schemeClr val="bg1"/>
                </a:solidFill>
                <a:effectLst/>
                <a:latin typeface="Raleway" panose="020B0003030101060003" pitchFamily="34" charset="0"/>
                <a:ea typeface="Times New Roman"/>
                <a:cs typeface="Arial"/>
              </a:rPr>
              <a:t>JA-</a:t>
            </a:r>
            <a:r>
              <a:rPr lang="nb-NO" sz="4000" b="1" dirty="0" err="1">
                <a:solidFill>
                  <a:schemeClr val="bg1"/>
                </a:solidFill>
                <a:effectLst/>
                <a:latin typeface="Raleway" panose="020B0003030101060003" pitchFamily="34" charset="0"/>
                <a:ea typeface="Times New Roman"/>
                <a:cs typeface="Arial"/>
              </a:rPr>
              <a:t>PreventNCD</a:t>
            </a:r>
            <a:endParaRPr lang="es-ES" sz="4000" b="1" dirty="0">
              <a:solidFill>
                <a:schemeClr val="bg1"/>
              </a:solidFill>
              <a:effectLst/>
              <a:latin typeface="Raleway" panose="020B0003030101060003" pitchFamily="34" charset="0"/>
              <a:ea typeface="Times New Roman"/>
              <a:cs typeface="Arial"/>
            </a:endParaRPr>
          </a:p>
          <a:p>
            <a:pPr algn="just">
              <a:spcBef>
                <a:spcPts val="600"/>
              </a:spcBef>
              <a:spcAft>
                <a:spcPts val="600"/>
              </a:spcAft>
            </a:pPr>
            <a:r>
              <a:rPr lang="en-GB" sz="4000" b="1" dirty="0">
                <a:solidFill>
                  <a:srgbClr val="FDCB2F"/>
                </a:solidFill>
                <a:effectLst/>
                <a:latin typeface="Raleway" panose="020B0003030101060003" pitchFamily="34" charset="0"/>
                <a:ea typeface="Times New Roman"/>
                <a:cs typeface="Arial"/>
              </a:rPr>
              <a:t> </a:t>
            </a:r>
            <a:endParaRPr lang="es-ES" sz="4000" b="1" dirty="0">
              <a:solidFill>
                <a:srgbClr val="333333"/>
              </a:solidFill>
              <a:effectLst/>
              <a:latin typeface="Raleway" panose="020B0003030101060003" pitchFamily="34" charset="0"/>
              <a:ea typeface="Times New Roman"/>
              <a:cs typeface="Arial"/>
            </a:endParaRPr>
          </a:p>
        </p:txBody>
      </p:sp>
      <p:sp>
        <p:nvSpPr>
          <p:cNvPr id="28" name="Text Box 4"/>
          <p:cNvSpPr txBox="1">
            <a:spLocks noChangeArrowheads="1"/>
          </p:cNvSpPr>
          <p:nvPr/>
        </p:nvSpPr>
        <p:spPr bwMode="auto">
          <a:xfrm>
            <a:off x="387174" y="4901472"/>
            <a:ext cx="5193500" cy="32772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spcBef>
                <a:spcPts val="600"/>
              </a:spcBef>
              <a:spcAft>
                <a:spcPts val="600"/>
              </a:spcAft>
            </a:pPr>
            <a:r>
              <a:rPr lang="it-IT" sz="2200" dirty="0">
                <a:solidFill>
                  <a:srgbClr val="007F8F"/>
                </a:solidFill>
                <a:latin typeface="Raleway" panose="020B0003030101060003" pitchFamily="34" charset="0"/>
                <a:ea typeface="Times New Roman"/>
                <a:cs typeface="Arial"/>
              </a:rPr>
              <a:t>Arve Paulsen, project manager</a:t>
            </a:r>
            <a:br>
              <a:rPr lang="it-IT" sz="2200" dirty="0">
                <a:solidFill>
                  <a:srgbClr val="007F8F"/>
                </a:solidFill>
                <a:latin typeface="Raleway" panose="020B0003030101060003" pitchFamily="34" charset="0"/>
                <a:ea typeface="Times New Roman"/>
                <a:cs typeface="Arial"/>
              </a:rPr>
            </a:br>
            <a:r>
              <a:rPr lang="it-IT" sz="2200" dirty="0">
                <a:solidFill>
                  <a:srgbClr val="007F8F"/>
                </a:solidFill>
                <a:latin typeface="Raleway" panose="020B0003030101060003" pitchFamily="34" charset="0"/>
                <a:ea typeface="Times New Roman"/>
                <a:cs typeface="Arial"/>
              </a:rPr>
              <a:t>Norwegian Directorate of Health</a:t>
            </a:r>
            <a:endParaRPr lang="es-ES" sz="2200" dirty="0">
              <a:solidFill>
                <a:srgbClr val="007F8F"/>
              </a:solidFill>
              <a:effectLst/>
              <a:latin typeface="Raleway" panose="020B0003030101060003" pitchFamily="34" charset="0"/>
              <a:ea typeface="Times New Roman"/>
              <a:cs typeface="Arial"/>
            </a:endParaRPr>
          </a:p>
        </p:txBody>
      </p:sp>
      <p:sp>
        <p:nvSpPr>
          <p:cNvPr id="45" name="Text Box 4"/>
          <p:cNvSpPr txBox="1">
            <a:spLocks noChangeArrowheads="1"/>
          </p:cNvSpPr>
          <p:nvPr/>
        </p:nvSpPr>
        <p:spPr bwMode="auto">
          <a:xfrm>
            <a:off x="387174" y="2993971"/>
            <a:ext cx="6201050" cy="648071"/>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gn="just">
              <a:spcBef>
                <a:spcPts val="600"/>
              </a:spcBef>
              <a:spcAft>
                <a:spcPts val="600"/>
              </a:spcAft>
            </a:pPr>
            <a:r>
              <a:rPr lang="it-IT" sz="3600" dirty="0">
                <a:solidFill>
                  <a:srgbClr val="007F8F"/>
                </a:solidFill>
                <a:latin typeface="Raleway" panose="020B0003030101060003" pitchFamily="34" charset="0"/>
                <a:ea typeface="Times New Roman"/>
                <a:cs typeface="Arial"/>
              </a:rPr>
              <a:t>Lessons from a newcomer</a:t>
            </a:r>
            <a:endParaRPr lang="es-ES" sz="3600" dirty="0">
              <a:solidFill>
                <a:srgbClr val="007F8F"/>
              </a:solidFill>
              <a:effectLst/>
              <a:latin typeface="Raleway" panose="020B0003030101060003" pitchFamily="34" charset="0"/>
              <a:ea typeface="Times New Roman"/>
              <a:cs typeface="Arial"/>
            </a:endParaRPr>
          </a:p>
        </p:txBody>
      </p:sp>
      <p:pic>
        <p:nvPicPr>
          <p:cNvPr id="12" name="Immagine 11">
            <a:extLst>
              <a:ext uri="{FF2B5EF4-FFF2-40B4-BE49-F238E27FC236}">
                <a16:creationId xmlns:a16="http://schemas.microsoft.com/office/drawing/2014/main" id="{5EE6F00E-6A84-7E49-B3CB-40F9811F9B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9199" y="4714976"/>
            <a:ext cx="3540475" cy="2070490"/>
          </a:xfrm>
          <a:prstGeom prst="rect">
            <a:avLst/>
          </a:prstGeom>
        </p:spPr>
      </p:pic>
      <p:pic>
        <p:nvPicPr>
          <p:cNvPr id="29" name="Immagine 28">
            <a:extLst>
              <a:ext uri="{FF2B5EF4-FFF2-40B4-BE49-F238E27FC236}">
                <a16:creationId xmlns:a16="http://schemas.microsoft.com/office/drawing/2014/main" id="{2C4D5808-123C-2C47-86EC-7B61564E9F6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997" t="24973" r="86779" b="32063"/>
          <a:stretch/>
        </p:blipFill>
        <p:spPr>
          <a:xfrm>
            <a:off x="387783" y="6212070"/>
            <a:ext cx="575578" cy="414411"/>
          </a:xfrm>
          <a:prstGeom prst="rect">
            <a:avLst/>
          </a:prstGeom>
        </p:spPr>
      </p:pic>
    </p:spTree>
    <p:extLst>
      <p:ext uri="{BB962C8B-B14F-4D97-AF65-F5344CB8AC3E}">
        <p14:creationId xmlns:p14="http://schemas.microsoft.com/office/powerpoint/2010/main" val="3051101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CDDF9C08-4F1C-0E4C-1B8E-F0A886D20AD7}"/>
              </a:ext>
            </a:extLst>
          </p:cNvPr>
          <p:cNvPicPr>
            <a:picLocks noChangeAspect="1"/>
          </p:cNvPicPr>
          <p:nvPr/>
        </p:nvPicPr>
        <p:blipFill rotWithShape="1">
          <a:blip r:embed="rId2">
            <a:alphaModFix amt="49000"/>
          </a:blip>
          <a:srcRect t="17375" b="223"/>
          <a:stretch/>
        </p:blipFill>
        <p:spPr>
          <a:xfrm>
            <a:off x="-756592" y="-229716"/>
            <a:ext cx="13011179" cy="7317432"/>
          </a:xfrm>
          <a:prstGeom prst="rect">
            <a:avLst/>
          </a:prstGeom>
        </p:spPr>
      </p:pic>
      <p:sp>
        <p:nvSpPr>
          <p:cNvPr id="8" name="Title 7">
            <a:extLst>
              <a:ext uri="{FF2B5EF4-FFF2-40B4-BE49-F238E27FC236}">
                <a16:creationId xmlns:a16="http://schemas.microsoft.com/office/drawing/2014/main" id="{25BCFB5C-3A27-B06C-D4EF-DB367A4F29FF}"/>
              </a:ext>
            </a:extLst>
          </p:cNvPr>
          <p:cNvSpPr>
            <a:spLocks noGrp="1"/>
          </p:cNvSpPr>
          <p:nvPr>
            <p:ph type="title"/>
          </p:nvPr>
        </p:nvSpPr>
        <p:spPr>
          <a:xfrm>
            <a:off x="761594" y="980728"/>
            <a:ext cx="7886700" cy="526298"/>
          </a:xfrm>
        </p:spPr>
        <p:txBody>
          <a:bodyPr>
            <a:normAutofit fontScale="90000"/>
          </a:bodyPr>
          <a:lstStyle/>
          <a:p>
            <a:r>
              <a:rPr lang="nb-NO" dirty="0"/>
              <a:t>MEUR1 </a:t>
            </a:r>
            <a:r>
              <a:rPr lang="nb-NO" dirty="0" err="1"/>
              <a:t>spread</a:t>
            </a:r>
            <a:endParaRPr lang="en-US" dirty="0"/>
          </a:p>
        </p:txBody>
      </p:sp>
      <p:sp>
        <p:nvSpPr>
          <p:cNvPr id="9" name="Snakkeboble: oval 8">
            <a:extLst>
              <a:ext uri="{FF2B5EF4-FFF2-40B4-BE49-F238E27FC236}">
                <a16:creationId xmlns:a16="http://schemas.microsoft.com/office/drawing/2014/main" id="{21C02EBA-9C0B-432F-67B3-2158124BFE99}"/>
              </a:ext>
            </a:extLst>
          </p:cNvPr>
          <p:cNvSpPr/>
          <p:nvPr/>
        </p:nvSpPr>
        <p:spPr>
          <a:xfrm>
            <a:off x="1035691" y="2111496"/>
            <a:ext cx="1602469" cy="968543"/>
          </a:xfrm>
          <a:prstGeom prst="wedgeEllipseCallout">
            <a:avLst>
              <a:gd name="adj1" fmla="val 58899"/>
              <a:gd name="adj2" fmla="val 145342"/>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nb-NO" sz="3300"/>
              <a:t>25</a:t>
            </a:r>
            <a:r>
              <a:rPr lang="nb-NO" sz="2400"/>
              <a:t> </a:t>
            </a:r>
            <a:r>
              <a:rPr lang="nb-NO" err="1"/>
              <a:t>countries</a:t>
            </a:r>
            <a:endParaRPr lang="nb-NO" sz="2400"/>
          </a:p>
        </p:txBody>
      </p:sp>
      <p:sp>
        <p:nvSpPr>
          <p:cNvPr id="12" name="Snakkeboble: oval 11">
            <a:extLst>
              <a:ext uri="{FF2B5EF4-FFF2-40B4-BE49-F238E27FC236}">
                <a16:creationId xmlns:a16="http://schemas.microsoft.com/office/drawing/2014/main" id="{32ED7A78-21A3-3A47-CA36-B4685CB5E175}"/>
              </a:ext>
            </a:extLst>
          </p:cNvPr>
          <p:cNvSpPr/>
          <p:nvPr/>
        </p:nvSpPr>
        <p:spPr>
          <a:xfrm>
            <a:off x="6160358" y="2804271"/>
            <a:ext cx="2443162" cy="1359803"/>
          </a:xfrm>
          <a:prstGeom prst="wedgeEllipseCallout">
            <a:avLst>
              <a:gd name="adj1" fmla="val -75809"/>
              <a:gd name="adj2" fmla="val 44470"/>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68580" tIns="34290" rIns="68580" bIns="34290" rtlCol="0" anchor="ctr"/>
          <a:lstStyle/>
          <a:p>
            <a:pPr algn="ctr"/>
            <a:r>
              <a:rPr lang="nb-NO" sz="3300"/>
              <a:t>113 </a:t>
            </a:r>
          </a:p>
          <a:p>
            <a:pPr algn="ctr"/>
            <a:r>
              <a:rPr lang="nb-NO" sz="2100" err="1"/>
              <a:t>subtasks</a:t>
            </a:r>
            <a:endParaRPr lang="nb-NO" sz="2100"/>
          </a:p>
        </p:txBody>
      </p:sp>
      <p:sp>
        <p:nvSpPr>
          <p:cNvPr id="13" name="Snakkeboble: oval 12">
            <a:extLst>
              <a:ext uri="{FF2B5EF4-FFF2-40B4-BE49-F238E27FC236}">
                <a16:creationId xmlns:a16="http://schemas.microsoft.com/office/drawing/2014/main" id="{A16E666B-A511-3A62-091F-42A63D867E4F}"/>
              </a:ext>
            </a:extLst>
          </p:cNvPr>
          <p:cNvSpPr/>
          <p:nvPr/>
        </p:nvSpPr>
        <p:spPr>
          <a:xfrm>
            <a:off x="2935221" y="2007030"/>
            <a:ext cx="2034481" cy="1177474"/>
          </a:xfrm>
          <a:prstGeom prst="wedgeEllipseCallout">
            <a:avLst>
              <a:gd name="adj1" fmla="val 18889"/>
              <a:gd name="adj2" fmla="val 114638"/>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nb-NO" sz="3000"/>
              <a:t>98</a:t>
            </a:r>
            <a:r>
              <a:rPr lang="nb-NO" sz="2100"/>
              <a:t> </a:t>
            </a:r>
          </a:p>
          <a:p>
            <a:pPr algn="ctr"/>
            <a:r>
              <a:rPr lang="nb-NO" sz="2100"/>
              <a:t>pilots</a:t>
            </a:r>
          </a:p>
        </p:txBody>
      </p:sp>
      <p:sp>
        <p:nvSpPr>
          <p:cNvPr id="14" name="Snakkeboble: oval 13">
            <a:extLst>
              <a:ext uri="{FF2B5EF4-FFF2-40B4-BE49-F238E27FC236}">
                <a16:creationId xmlns:a16="http://schemas.microsoft.com/office/drawing/2014/main" id="{3834278A-84ED-8906-768C-A88AF485B4BE}"/>
              </a:ext>
            </a:extLst>
          </p:cNvPr>
          <p:cNvSpPr/>
          <p:nvPr/>
        </p:nvSpPr>
        <p:spPr>
          <a:xfrm>
            <a:off x="1038928" y="4106705"/>
            <a:ext cx="1900990" cy="968543"/>
          </a:xfrm>
          <a:prstGeom prst="wedgeEllipseCallout">
            <a:avLst>
              <a:gd name="adj1" fmla="val 70623"/>
              <a:gd name="adj2" fmla="val 68711"/>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lIns="68580" tIns="34290" rIns="68580" bIns="34290" rtlCol="0" anchor="ctr"/>
          <a:lstStyle/>
          <a:p>
            <a:pPr algn="ctr"/>
            <a:r>
              <a:rPr lang="nb-NO" sz="3000" dirty="0"/>
              <a:t>99</a:t>
            </a:r>
            <a:r>
              <a:rPr lang="nb-NO" sz="2100" dirty="0"/>
              <a:t> partners</a:t>
            </a:r>
          </a:p>
        </p:txBody>
      </p:sp>
      <p:sp>
        <p:nvSpPr>
          <p:cNvPr id="11" name="Snakkeboble: oval 10">
            <a:extLst>
              <a:ext uri="{FF2B5EF4-FFF2-40B4-BE49-F238E27FC236}">
                <a16:creationId xmlns:a16="http://schemas.microsoft.com/office/drawing/2014/main" id="{F1E52D2A-B1EA-19EC-0A54-349EBF67C267}"/>
              </a:ext>
            </a:extLst>
          </p:cNvPr>
          <p:cNvSpPr/>
          <p:nvPr/>
        </p:nvSpPr>
        <p:spPr>
          <a:xfrm>
            <a:off x="5384001" y="2028092"/>
            <a:ext cx="2034481" cy="1123421"/>
          </a:xfrm>
          <a:prstGeom prst="wedgeEllipseCallout">
            <a:avLst>
              <a:gd name="adj1" fmla="val -67172"/>
              <a:gd name="adj2" fmla="val 126640"/>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lIns="68580" tIns="34290" rIns="68580" bIns="34290" rtlCol="0" anchor="ctr"/>
          <a:lstStyle/>
          <a:p>
            <a:pPr algn="ctr"/>
            <a:r>
              <a:rPr lang="nb-NO" sz="3300">
                <a:cs typeface="Calibri"/>
              </a:rPr>
              <a:t>60</a:t>
            </a:r>
            <a:endParaRPr lang="nb-NO" sz="3300"/>
          </a:p>
          <a:p>
            <a:pPr algn="ctr"/>
            <a:r>
              <a:rPr lang="nb-NO" sz="2100" err="1"/>
              <a:t>tasks</a:t>
            </a:r>
            <a:endParaRPr lang="nb-NO" sz="2100"/>
          </a:p>
        </p:txBody>
      </p:sp>
      <p:sp>
        <p:nvSpPr>
          <p:cNvPr id="2" name="Snakkeboble: oval 12">
            <a:extLst>
              <a:ext uri="{FF2B5EF4-FFF2-40B4-BE49-F238E27FC236}">
                <a16:creationId xmlns:a16="http://schemas.microsoft.com/office/drawing/2014/main" id="{523DBB29-E8C7-2B94-1FB9-3D7B91466CB0}"/>
              </a:ext>
            </a:extLst>
          </p:cNvPr>
          <p:cNvSpPr/>
          <p:nvPr/>
        </p:nvSpPr>
        <p:spPr>
          <a:xfrm>
            <a:off x="4925221" y="4495068"/>
            <a:ext cx="2034481" cy="1177474"/>
          </a:xfrm>
          <a:prstGeom prst="wedgeEllipseCallout">
            <a:avLst>
              <a:gd name="adj1" fmla="val -82238"/>
              <a:gd name="adj2" fmla="val -45656"/>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nb-NO" sz="3000"/>
              <a:t>10</a:t>
            </a:r>
            <a:r>
              <a:rPr lang="nb-NO" sz="2100"/>
              <a:t> </a:t>
            </a:r>
          </a:p>
          <a:p>
            <a:pPr algn="ctr"/>
            <a:r>
              <a:rPr lang="nb-NO" err="1"/>
              <a:t>work</a:t>
            </a:r>
            <a:r>
              <a:rPr lang="nb-NO"/>
              <a:t> </a:t>
            </a:r>
            <a:r>
              <a:rPr lang="nb-NO" err="1"/>
              <a:t>packages</a:t>
            </a:r>
            <a:endParaRPr lang="nb-NO"/>
          </a:p>
        </p:txBody>
      </p:sp>
    </p:spTree>
    <p:extLst>
      <p:ext uri="{BB962C8B-B14F-4D97-AF65-F5344CB8AC3E}">
        <p14:creationId xmlns:p14="http://schemas.microsoft.com/office/powerpoint/2010/main" val="618940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C56BE3C1-97A0-4845-974A-5755D2651F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6229" y="5582180"/>
            <a:ext cx="1922379" cy="1124218"/>
          </a:xfrm>
          <a:prstGeom prst="rect">
            <a:avLst/>
          </a:prstGeom>
        </p:spPr>
      </p:pic>
      <p:sp>
        <p:nvSpPr>
          <p:cNvPr id="12" name="Forma1">
            <a:extLst>
              <a:ext uri="{FF2B5EF4-FFF2-40B4-BE49-F238E27FC236}">
                <a16:creationId xmlns:a16="http://schemas.microsoft.com/office/drawing/2014/main" id="{BFF272EC-FCC6-6243-BB03-EF872DDF893E}"/>
              </a:ext>
            </a:extLst>
          </p:cNvPr>
          <p:cNvSpPr/>
          <p:nvPr/>
        </p:nvSpPr>
        <p:spPr>
          <a:xfrm>
            <a:off x="1043608" y="6212071"/>
            <a:ext cx="2961917" cy="369332"/>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p>
            <a:pPr>
              <a:spcBef>
                <a:spcPts val="600"/>
              </a:spcBef>
              <a:spcAft>
                <a:spcPts val="0"/>
              </a:spcAft>
            </a:pPr>
            <a:r>
              <a:rPr lang="en-US" sz="800" kern="100" dirty="0">
                <a:solidFill>
                  <a:schemeClr val="tx1">
                    <a:lumMod val="50000"/>
                    <a:lumOff val="50000"/>
                  </a:schemeClr>
                </a:solidFill>
                <a:effectLst/>
                <a:latin typeface="Raleway" panose="020B0003030101060003" pitchFamily="34" charset="0"/>
                <a:ea typeface="Calibri"/>
                <a:cs typeface="Arial"/>
              </a:rPr>
              <a:t>This presentation is part of the action “NFP4Health” </a:t>
            </a:r>
            <a:br>
              <a:rPr lang="en-US" sz="800" kern="100" dirty="0">
                <a:solidFill>
                  <a:schemeClr val="tx1">
                    <a:lumMod val="50000"/>
                    <a:lumOff val="50000"/>
                  </a:schemeClr>
                </a:solidFill>
                <a:effectLst/>
                <a:latin typeface="Raleway" panose="020B0003030101060003" pitchFamily="34" charset="0"/>
                <a:ea typeface="Calibri"/>
                <a:cs typeface="Arial"/>
              </a:rPr>
            </a:br>
            <a:r>
              <a:rPr lang="en-US" sz="800" kern="100" dirty="0">
                <a:solidFill>
                  <a:schemeClr val="tx1">
                    <a:lumMod val="50000"/>
                    <a:lumOff val="50000"/>
                  </a:schemeClr>
                </a:solidFill>
                <a:effectLst/>
                <a:latin typeface="Raleway" panose="020B0003030101060003" pitchFamily="34" charset="0"/>
                <a:ea typeface="Calibri"/>
                <a:cs typeface="Arial"/>
              </a:rPr>
              <a:t>which has received funding from the European Union’s Health </a:t>
            </a:r>
            <a:br>
              <a:rPr lang="en-US" sz="800" kern="100" dirty="0">
                <a:solidFill>
                  <a:schemeClr val="tx1">
                    <a:lumMod val="50000"/>
                    <a:lumOff val="50000"/>
                  </a:schemeClr>
                </a:solidFill>
                <a:effectLst/>
                <a:latin typeface="Raleway" panose="020B0003030101060003" pitchFamily="34" charset="0"/>
                <a:ea typeface="Calibri"/>
                <a:cs typeface="Arial"/>
              </a:rPr>
            </a:br>
            <a:r>
              <a:rPr lang="en-US" sz="800" kern="100" dirty="0" err="1">
                <a:solidFill>
                  <a:schemeClr val="tx1">
                    <a:lumMod val="50000"/>
                    <a:lumOff val="50000"/>
                  </a:schemeClr>
                </a:solidFill>
                <a:effectLst/>
                <a:latin typeface="Raleway" panose="020B0003030101060003" pitchFamily="34" charset="0"/>
                <a:ea typeface="Calibri"/>
                <a:cs typeface="Arial"/>
              </a:rPr>
              <a:t>Programme</a:t>
            </a:r>
            <a:r>
              <a:rPr lang="en-US" sz="800" kern="100" dirty="0">
                <a:solidFill>
                  <a:schemeClr val="tx1">
                    <a:lumMod val="50000"/>
                    <a:lumOff val="50000"/>
                  </a:schemeClr>
                </a:solidFill>
                <a:effectLst/>
                <a:latin typeface="Raleway" panose="020B0003030101060003" pitchFamily="34" charset="0"/>
                <a:ea typeface="Calibri"/>
                <a:cs typeface="Arial"/>
              </a:rPr>
              <a:t> (2014-2020) under grant agreement No 101035965.</a:t>
            </a:r>
            <a:endParaRPr lang="es-ES" sz="800" dirty="0">
              <a:solidFill>
                <a:schemeClr val="tx1">
                  <a:lumMod val="50000"/>
                  <a:lumOff val="50000"/>
                </a:schemeClr>
              </a:solidFill>
              <a:effectLst/>
              <a:latin typeface="Raleway" panose="020B0003030101060003" pitchFamily="34" charset="0"/>
              <a:ea typeface="Times New Roman"/>
              <a:cs typeface="Arial"/>
            </a:endParaRPr>
          </a:p>
        </p:txBody>
      </p:sp>
      <p:pic>
        <p:nvPicPr>
          <p:cNvPr id="15" name="Immagine 14">
            <a:extLst>
              <a:ext uri="{FF2B5EF4-FFF2-40B4-BE49-F238E27FC236}">
                <a16:creationId xmlns:a16="http://schemas.microsoft.com/office/drawing/2014/main" id="{1553A13A-AD12-864D-934B-B670814C54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997" t="24973" r="86779" b="32063"/>
          <a:stretch/>
        </p:blipFill>
        <p:spPr>
          <a:xfrm>
            <a:off x="387783" y="6212070"/>
            <a:ext cx="575578" cy="414411"/>
          </a:xfrm>
          <a:prstGeom prst="rect">
            <a:avLst/>
          </a:prstGeom>
        </p:spPr>
      </p:pic>
      <p:pic>
        <p:nvPicPr>
          <p:cNvPr id="7" name="Immagine 6">
            <a:extLst>
              <a:ext uri="{FF2B5EF4-FFF2-40B4-BE49-F238E27FC236}">
                <a16:creationId xmlns:a16="http://schemas.microsoft.com/office/drawing/2014/main" id="{29499F5D-C1AF-0A44-8437-675592127D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5974"/>
            <a:ext cx="9144000" cy="586432"/>
          </a:xfrm>
          <a:prstGeom prst="rect">
            <a:avLst/>
          </a:prstGeom>
        </p:spPr>
      </p:pic>
      <p:sp>
        <p:nvSpPr>
          <p:cNvPr id="2" name="Tittel 1">
            <a:extLst>
              <a:ext uri="{FF2B5EF4-FFF2-40B4-BE49-F238E27FC236}">
                <a16:creationId xmlns:a16="http://schemas.microsoft.com/office/drawing/2014/main" id="{6DD380A6-16AA-C8AC-58CD-DC861B333FAE}"/>
              </a:ext>
            </a:extLst>
          </p:cNvPr>
          <p:cNvSpPr>
            <a:spLocks noGrp="1"/>
          </p:cNvSpPr>
          <p:nvPr/>
        </p:nvSpPr>
        <p:spPr>
          <a:xfrm>
            <a:off x="321096" y="864534"/>
            <a:ext cx="10515600" cy="701731"/>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dirty="0">
                <a:cs typeface="Calibri Light"/>
              </a:rPr>
              <a:t>JA-</a:t>
            </a:r>
            <a:r>
              <a:rPr lang="nb-NO" dirty="0" err="1">
                <a:cs typeface="Calibri Light"/>
              </a:rPr>
              <a:t>PreventNCD</a:t>
            </a:r>
            <a:r>
              <a:rPr lang="nb-NO" dirty="0">
                <a:cs typeface="Calibri Light"/>
              </a:rPr>
              <a:t> - </a:t>
            </a:r>
            <a:r>
              <a:rPr lang="nb-NO" dirty="0" err="1">
                <a:cs typeface="Calibri Light"/>
              </a:rPr>
              <a:t>specific</a:t>
            </a:r>
            <a:r>
              <a:rPr lang="nb-NO" dirty="0">
                <a:cs typeface="Calibri Light"/>
              </a:rPr>
              <a:t> </a:t>
            </a:r>
            <a:r>
              <a:rPr lang="nb-NO" dirty="0" err="1">
                <a:cs typeface="Calibri Light"/>
              </a:rPr>
              <a:t>objectives</a:t>
            </a:r>
            <a:endParaRPr lang="nb-NO" dirty="0"/>
          </a:p>
        </p:txBody>
      </p:sp>
      <p:sp>
        <p:nvSpPr>
          <p:cNvPr id="3" name="Plassholder for tekst 3">
            <a:extLst>
              <a:ext uri="{FF2B5EF4-FFF2-40B4-BE49-F238E27FC236}">
                <a16:creationId xmlns:a16="http://schemas.microsoft.com/office/drawing/2014/main" id="{95306F15-A653-F314-0EB1-B34672BC1895}"/>
              </a:ext>
            </a:extLst>
          </p:cNvPr>
          <p:cNvSpPr>
            <a:spLocks noGrp="1"/>
          </p:cNvSpPr>
          <p:nvPr/>
        </p:nvSpPr>
        <p:spPr>
          <a:xfrm>
            <a:off x="321096" y="2352319"/>
            <a:ext cx="8387512" cy="364114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ea typeface="+mn-lt"/>
                <a:cs typeface="+mn-lt"/>
              </a:rPr>
              <a:t>To </a:t>
            </a:r>
            <a:r>
              <a:rPr lang="en-GB" sz="2000" b="1" dirty="0">
                <a:ea typeface="+mn-lt"/>
                <a:cs typeface="+mn-lt"/>
              </a:rPr>
              <a:t>improve joint capacities</a:t>
            </a:r>
            <a:r>
              <a:rPr lang="en-GB" sz="2000" dirty="0">
                <a:ea typeface="+mn-lt"/>
                <a:cs typeface="+mn-lt"/>
              </a:rPr>
              <a:t> of MSs to plan and implement cancer and other NCD prevention policies and activities both at a national, regional, and local level. </a:t>
            </a:r>
            <a:endParaRPr lang="nb-NO" sz="2000" dirty="0">
              <a:ea typeface="+mn-lt"/>
              <a:cs typeface="+mn-lt"/>
            </a:endParaRPr>
          </a:p>
          <a:p>
            <a:r>
              <a:rPr lang="en-GB" sz="2000" dirty="0">
                <a:ea typeface="+mn-lt"/>
                <a:cs typeface="+mn-lt"/>
              </a:rPr>
              <a:t>To improve data and the </a:t>
            </a:r>
            <a:r>
              <a:rPr lang="en-GB" sz="2000" b="1" dirty="0">
                <a:ea typeface="+mn-lt"/>
                <a:cs typeface="+mn-lt"/>
              </a:rPr>
              <a:t>monitoring system</a:t>
            </a:r>
            <a:r>
              <a:rPr lang="en-GB" sz="2000" dirty="0">
                <a:ea typeface="+mn-lt"/>
                <a:cs typeface="+mn-lt"/>
              </a:rPr>
              <a:t> for cancer and other NCDs and their common risk factors. </a:t>
            </a:r>
          </a:p>
          <a:p>
            <a:r>
              <a:rPr lang="en-GB" sz="2000" dirty="0">
                <a:ea typeface="+mn-lt"/>
                <a:cs typeface="+mn-lt"/>
              </a:rPr>
              <a:t>To contribute to </a:t>
            </a:r>
            <a:r>
              <a:rPr lang="en-GB" sz="2000" b="1" dirty="0">
                <a:ea typeface="+mn-lt"/>
                <a:cs typeface="+mn-lt"/>
              </a:rPr>
              <a:t>reduced social inequalities</a:t>
            </a:r>
            <a:r>
              <a:rPr lang="en-GB" sz="2000" dirty="0">
                <a:ea typeface="+mn-lt"/>
                <a:cs typeface="+mn-lt"/>
              </a:rPr>
              <a:t> in cancer and other NCDs. </a:t>
            </a:r>
          </a:p>
          <a:p>
            <a:r>
              <a:rPr lang="en-GB" sz="2000" dirty="0">
                <a:ea typeface="+mn-lt"/>
                <a:cs typeface="+mn-lt"/>
              </a:rPr>
              <a:t>Engage with and </a:t>
            </a:r>
            <a:r>
              <a:rPr lang="en-GB" sz="2000" b="1" dirty="0">
                <a:ea typeface="+mn-lt"/>
                <a:cs typeface="+mn-lt"/>
              </a:rPr>
              <a:t>support key actors</a:t>
            </a:r>
            <a:r>
              <a:rPr lang="en-GB" sz="2000" dirty="0">
                <a:ea typeface="+mn-lt"/>
                <a:cs typeface="+mn-lt"/>
              </a:rPr>
              <a:t> in the field of cancer and NCD prevention, including decision makers at all levels of government, civil society organizations, professionals, the general population, and patients’ groups to facilitate cooperation and joint efforts. </a:t>
            </a:r>
            <a:endParaRPr lang="en-GB" sz="2000" dirty="0">
              <a:cs typeface="Calibri"/>
            </a:endParaRPr>
          </a:p>
        </p:txBody>
      </p:sp>
    </p:spTree>
    <p:extLst>
      <p:ext uri="{BB962C8B-B14F-4D97-AF65-F5344CB8AC3E}">
        <p14:creationId xmlns:p14="http://schemas.microsoft.com/office/powerpoint/2010/main" val="1882701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C56BE3C1-97A0-4845-974A-5755D2651F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6229" y="5582180"/>
            <a:ext cx="1922379" cy="1124218"/>
          </a:xfrm>
          <a:prstGeom prst="rect">
            <a:avLst/>
          </a:prstGeom>
        </p:spPr>
      </p:pic>
      <p:sp>
        <p:nvSpPr>
          <p:cNvPr id="12" name="Forma1">
            <a:extLst>
              <a:ext uri="{FF2B5EF4-FFF2-40B4-BE49-F238E27FC236}">
                <a16:creationId xmlns:a16="http://schemas.microsoft.com/office/drawing/2014/main" id="{BFF272EC-FCC6-6243-BB03-EF872DDF893E}"/>
              </a:ext>
            </a:extLst>
          </p:cNvPr>
          <p:cNvSpPr/>
          <p:nvPr/>
        </p:nvSpPr>
        <p:spPr>
          <a:xfrm>
            <a:off x="1043608" y="6212071"/>
            <a:ext cx="2961917" cy="369332"/>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p>
            <a:pPr>
              <a:spcBef>
                <a:spcPts val="600"/>
              </a:spcBef>
              <a:spcAft>
                <a:spcPts val="0"/>
              </a:spcAft>
            </a:pPr>
            <a:r>
              <a:rPr lang="en-US" sz="800" kern="100" dirty="0">
                <a:solidFill>
                  <a:schemeClr val="tx1">
                    <a:lumMod val="50000"/>
                    <a:lumOff val="50000"/>
                  </a:schemeClr>
                </a:solidFill>
                <a:effectLst/>
                <a:latin typeface="Raleway" panose="020B0003030101060003" pitchFamily="34" charset="0"/>
                <a:ea typeface="Calibri"/>
                <a:cs typeface="Arial"/>
              </a:rPr>
              <a:t>This presentation is part of the action “NFP4Health” </a:t>
            </a:r>
            <a:br>
              <a:rPr lang="en-US" sz="800" kern="100" dirty="0">
                <a:solidFill>
                  <a:schemeClr val="tx1">
                    <a:lumMod val="50000"/>
                    <a:lumOff val="50000"/>
                  </a:schemeClr>
                </a:solidFill>
                <a:effectLst/>
                <a:latin typeface="Raleway" panose="020B0003030101060003" pitchFamily="34" charset="0"/>
                <a:ea typeface="Calibri"/>
                <a:cs typeface="Arial"/>
              </a:rPr>
            </a:br>
            <a:r>
              <a:rPr lang="en-US" sz="800" kern="100" dirty="0">
                <a:solidFill>
                  <a:schemeClr val="tx1">
                    <a:lumMod val="50000"/>
                    <a:lumOff val="50000"/>
                  </a:schemeClr>
                </a:solidFill>
                <a:effectLst/>
                <a:latin typeface="Raleway" panose="020B0003030101060003" pitchFamily="34" charset="0"/>
                <a:ea typeface="Calibri"/>
                <a:cs typeface="Arial"/>
              </a:rPr>
              <a:t>which has received funding from the European Union’s Health </a:t>
            </a:r>
            <a:br>
              <a:rPr lang="en-US" sz="800" kern="100" dirty="0">
                <a:solidFill>
                  <a:schemeClr val="tx1">
                    <a:lumMod val="50000"/>
                    <a:lumOff val="50000"/>
                  </a:schemeClr>
                </a:solidFill>
                <a:effectLst/>
                <a:latin typeface="Raleway" panose="020B0003030101060003" pitchFamily="34" charset="0"/>
                <a:ea typeface="Calibri"/>
                <a:cs typeface="Arial"/>
              </a:rPr>
            </a:br>
            <a:r>
              <a:rPr lang="en-US" sz="800" kern="100" dirty="0" err="1">
                <a:solidFill>
                  <a:schemeClr val="tx1">
                    <a:lumMod val="50000"/>
                    <a:lumOff val="50000"/>
                  </a:schemeClr>
                </a:solidFill>
                <a:effectLst/>
                <a:latin typeface="Raleway" panose="020B0003030101060003" pitchFamily="34" charset="0"/>
                <a:ea typeface="Calibri"/>
                <a:cs typeface="Arial"/>
              </a:rPr>
              <a:t>Programme</a:t>
            </a:r>
            <a:r>
              <a:rPr lang="en-US" sz="800" kern="100" dirty="0">
                <a:solidFill>
                  <a:schemeClr val="tx1">
                    <a:lumMod val="50000"/>
                    <a:lumOff val="50000"/>
                  </a:schemeClr>
                </a:solidFill>
                <a:effectLst/>
                <a:latin typeface="Raleway" panose="020B0003030101060003" pitchFamily="34" charset="0"/>
                <a:ea typeface="Calibri"/>
                <a:cs typeface="Arial"/>
              </a:rPr>
              <a:t> (2014-2020) under grant agreement No 101035965.</a:t>
            </a:r>
            <a:endParaRPr lang="es-ES" sz="800" dirty="0">
              <a:solidFill>
                <a:schemeClr val="tx1">
                  <a:lumMod val="50000"/>
                  <a:lumOff val="50000"/>
                </a:schemeClr>
              </a:solidFill>
              <a:effectLst/>
              <a:latin typeface="Raleway" panose="020B0003030101060003" pitchFamily="34" charset="0"/>
              <a:ea typeface="Times New Roman"/>
              <a:cs typeface="Arial"/>
            </a:endParaRPr>
          </a:p>
        </p:txBody>
      </p:sp>
      <p:pic>
        <p:nvPicPr>
          <p:cNvPr id="15" name="Immagine 14">
            <a:extLst>
              <a:ext uri="{FF2B5EF4-FFF2-40B4-BE49-F238E27FC236}">
                <a16:creationId xmlns:a16="http://schemas.microsoft.com/office/drawing/2014/main" id="{1553A13A-AD12-864D-934B-B670814C54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997" t="24973" r="86779" b="32063"/>
          <a:stretch/>
        </p:blipFill>
        <p:spPr>
          <a:xfrm>
            <a:off x="387783" y="6212070"/>
            <a:ext cx="575578" cy="414411"/>
          </a:xfrm>
          <a:prstGeom prst="rect">
            <a:avLst/>
          </a:prstGeom>
        </p:spPr>
      </p:pic>
      <p:pic>
        <p:nvPicPr>
          <p:cNvPr id="7" name="Immagine 6">
            <a:extLst>
              <a:ext uri="{FF2B5EF4-FFF2-40B4-BE49-F238E27FC236}">
                <a16:creationId xmlns:a16="http://schemas.microsoft.com/office/drawing/2014/main" id="{29499F5D-C1AF-0A44-8437-675592127D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5974"/>
            <a:ext cx="9144000" cy="586432"/>
          </a:xfrm>
          <a:prstGeom prst="rect">
            <a:avLst/>
          </a:prstGeom>
        </p:spPr>
      </p:pic>
      <p:sp>
        <p:nvSpPr>
          <p:cNvPr id="2" name="Tittel 1">
            <a:extLst>
              <a:ext uri="{FF2B5EF4-FFF2-40B4-BE49-F238E27FC236}">
                <a16:creationId xmlns:a16="http://schemas.microsoft.com/office/drawing/2014/main" id="{07B8825C-EE58-543D-DB53-D7B88766030C}"/>
              </a:ext>
            </a:extLst>
          </p:cNvPr>
          <p:cNvSpPr>
            <a:spLocks noGrp="1"/>
          </p:cNvSpPr>
          <p:nvPr/>
        </p:nvSpPr>
        <p:spPr>
          <a:xfrm>
            <a:off x="323528" y="802733"/>
            <a:ext cx="10515600" cy="701731"/>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dirty="0" err="1">
                <a:cs typeface="Calibri Light"/>
              </a:rPr>
              <a:t>Lessons</a:t>
            </a:r>
            <a:r>
              <a:rPr lang="nb-NO" dirty="0">
                <a:cs typeface="Calibri Light"/>
              </a:rPr>
              <a:t> </a:t>
            </a:r>
            <a:r>
              <a:rPr lang="nb-NO" dirty="0" err="1">
                <a:cs typeface="Calibri Light"/>
              </a:rPr>
              <a:t>learned</a:t>
            </a:r>
            <a:endParaRPr lang="nb-NO" dirty="0">
              <a:ea typeface="Calibri Light"/>
              <a:cs typeface="Calibri Light"/>
            </a:endParaRPr>
          </a:p>
        </p:txBody>
      </p:sp>
      <p:sp>
        <p:nvSpPr>
          <p:cNvPr id="3" name="Plassholder for tekst 3">
            <a:extLst>
              <a:ext uri="{FF2B5EF4-FFF2-40B4-BE49-F238E27FC236}">
                <a16:creationId xmlns:a16="http://schemas.microsoft.com/office/drawing/2014/main" id="{482B9F00-20FD-B03B-DBCA-E35EB83DD139}"/>
              </a:ext>
            </a:extLst>
          </p:cNvPr>
          <p:cNvSpPr>
            <a:spLocks noGrp="1"/>
          </p:cNvSpPr>
          <p:nvPr/>
        </p:nvSpPr>
        <p:spPr>
          <a:xfrm>
            <a:off x="323528" y="1936512"/>
            <a:ext cx="8136904" cy="480485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cs typeface="Calibri"/>
              </a:rPr>
              <a:t>A lot </a:t>
            </a:r>
            <a:r>
              <a:rPr lang="nb-NO" sz="2000" dirty="0" err="1">
                <a:cs typeface="Calibri"/>
              </a:rPr>
              <a:t>of</a:t>
            </a:r>
            <a:r>
              <a:rPr lang="nb-NO" sz="2000" dirty="0">
                <a:cs typeface="Calibri"/>
              </a:rPr>
              <a:t> </a:t>
            </a:r>
            <a:r>
              <a:rPr lang="nb-NO" sz="2000" dirty="0" err="1">
                <a:cs typeface="Calibri"/>
              </a:rPr>
              <a:t>work</a:t>
            </a:r>
            <a:endParaRPr lang="nb-NO" sz="2000" dirty="0">
              <a:cs typeface="Calibri"/>
            </a:endParaRPr>
          </a:p>
          <a:p>
            <a:pPr lvl="1"/>
            <a:r>
              <a:rPr lang="nb-NO" sz="2000" dirty="0" err="1">
                <a:cs typeface="Calibri"/>
              </a:rPr>
              <a:t>Bigger</a:t>
            </a:r>
            <a:r>
              <a:rPr lang="nb-NO" sz="2000" dirty="0">
                <a:cs typeface="Calibri"/>
              </a:rPr>
              <a:t> ja =&gt; more PMs spent </a:t>
            </a:r>
            <a:r>
              <a:rPr lang="nb-NO" sz="2000" dirty="0" err="1">
                <a:cs typeface="Calibri"/>
              </a:rPr>
              <a:t>on</a:t>
            </a:r>
            <a:r>
              <a:rPr lang="nb-NO" sz="2000" dirty="0">
                <a:cs typeface="Calibri"/>
              </a:rPr>
              <a:t> </a:t>
            </a:r>
            <a:r>
              <a:rPr lang="nb-NO" sz="2000" dirty="0" err="1">
                <a:cs typeface="Calibri"/>
              </a:rPr>
              <a:t>preparation</a:t>
            </a:r>
            <a:r>
              <a:rPr lang="nb-NO" sz="2000" dirty="0">
                <a:cs typeface="Calibri"/>
              </a:rPr>
              <a:t> </a:t>
            </a:r>
          </a:p>
          <a:p>
            <a:pPr lvl="1"/>
            <a:r>
              <a:rPr lang="nb-NO" sz="2000" dirty="0">
                <a:cs typeface="Calibri"/>
              </a:rPr>
              <a:t>The more </a:t>
            </a:r>
            <a:r>
              <a:rPr lang="nb-NO" sz="2000" dirty="0" err="1">
                <a:cs typeface="Calibri"/>
              </a:rPr>
              <a:t>inexperienced</a:t>
            </a:r>
            <a:r>
              <a:rPr lang="nb-NO" sz="2000" dirty="0">
                <a:cs typeface="Calibri"/>
              </a:rPr>
              <a:t> =&gt; </a:t>
            </a:r>
            <a:r>
              <a:rPr lang="nb-NO" sz="2000" dirty="0" err="1">
                <a:cs typeface="Calibri"/>
              </a:rPr>
              <a:t>the</a:t>
            </a:r>
            <a:r>
              <a:rPr lang="nb-NO" sz="2000" dirty="0">
                <a:cs typeface="Calibri"/>
              </a:rPr>
              <a:t> more PMs spent </a:t>
            </a:r>
            <a:r>
              <a:rPr lang="nb-NO" sz="2000" dirty="0" err="1">
                <a:cs typeface="Calibri"/>
              </a:rPr>
              <a:t>on</a:t>
            </a:r>
            <a:r>
              <a:rPr lang="nb-NO" sz="2000" dirty="0">
                <a:cs typeface="Calibri"/>
              </a:rPr>
              <a:t> </a:t>
            </a:r>
            <a:r>
              <a:rPr lang="nb-NO" sz="2000" dirty="0" err="1">
                <a:cs typeface="Calibri"/>
              </a:rPr>
              <a:t>preparation</a:t>
            </a:r>
            <a:r>
              <a:rPr lang="nb-NO" sz="2000" dirty="0">
                <a:cs typeface="Calibri"/>
              </a:rPr>
              <a:t> </a:t>
            </a:r>
          </a:p>
          <a:p>
            <a:pPr lvl="1"/>
            <a:r>
              <a:rPr lang="nb-NO" sz="2000" dirty="0" err="1">
                <a:cs typeface="Calibri"/>
              </a:rPr>
              <a:t>However</a:t>
            </a:r>
            <a:r>
              <a:rPr lang="nb-NO" sz="2000" dirty="0">
                <a:cs typeface="Calibri"/>
              </a:rPr>
              <a:t>, </a:t>
            </a:r>
            <a:r>
              <a:rPr lang="nb-NO" sz="2000" dirty="0" err="1">
                <a:cs typeface="Calibri"/>
              </a:rPr>
              <a:t>many</a:t>
            </a:r>
            <a:r>
              <a:rPr lang="nb-NO" sz="2000" dirty="0">
                <a:cs typeface="Calibri"/>
              </a:rPr>
              <a:t> </a:t>
            </a:r>
            <a:r>
              <a:rPr lang="nb-NO" sz="2000" dirty="0" err="1">
                <a:cs typeface="Calibri"/>
              </a:rPr>
              <a:t>will</a:t>
            </a:r>
            <a:r>
              <a:rPr lang="nb-NO" sz="2000" dirty="0">
                <a:cs typeface="Calibri"/>
              </a:rPr>
              <a:t> </a:t>
            </a:r>
            <a:r>
              <a:rPr lang="nb-NO" sz="2000" dirty="0" err="1">
                <a:cs typeface="Calibri"/>
              </a:rPr>
              <a:t>help</a:t>
            </a:r>
            <a:r>
              <a:rPr lang="nb-NO" sz="2000" dirty="0">
                <a:cs typeface="Calibri"/>
              </a:rPr>
              <a:t> </a:t>
            </a:r>
            <a:r>
              <a:rPr lang="nb-NO" sz="2000" dirty="0" err="1">
                <a:cs typeface="Calibri"/>
              </a:rPr>
              <a:t>you</a:t>
            </a:r>
            <a:endParaRPr lang="nb-NO" sz="2000" dirty="0">
              <a:cs typeface="Calibri"/>
            </a:endParaRPr>
          </a:p>
          <a:p>
            <a:r>
              <a:rPr lang="nb-NO" sz="2000" dirty="0">
                <a:cs typeface="Calibri"/>
              </a:rPr>
              <a:t>Teams </a:t>
            </a:r>
            <a:r>
              <a:rPr lang="nb-NO" sz="2000">
                <a:cs typeface="Calibri"/>
              </a:rPr>
              <a:t>collaboration </a:t>
            </a:r>
            <a:r>
              <a:rPr lang="nb-NO" sz="2000" dirty="0" err="1">
                <a:cs typeface="Calibri"/>
              </a:rPr>
              <a:t>platform</a:t>
            </a:r>
            <a:endParaRPr lang="nb-NO" sz="2000" dirty="0">
              <a:cs typeface="Calibri"/>
            </a:endParaRPr>
          </a:p>
          <a:p>
            <a:r>
              <a:rPr lang="nb-NO" sz="2000" dirty="0">
                <a:cs typeface="Calibri"/>
              </a:rPr>
              <a:t>Holiday </a:t>
            </a:r>
            <a:r>
              <a:rPr lang="nb-NO" sz="2000" dirty="0" err="1">
                <a:cs typeface="Calibri"/>
              </a:rPr>
              <a:t>season</a:t>
            </a:r>
            <a:r>
              <a:rPr lang="nb-NO" sz="2000" dirty="0">
                <a:cs typeface="Calibri"/>
              </a:rPr>
              <a:t> is not </a:t>
            </a:r>
            <a:r>
              <a:rPr lang="nb-NO" sz="2000" dirty="0" err="1">
                <a:cs typeface="Calibri"/>
              </a:rPr>
              <a:t>holiday</a:t>
            </a:r>
            <a:r>
              <a:rPr lang="nb-NO" sz="2000" dirty="0">
                <a:cs typeface="Calibri"/>
              </a:rPr>
              <a:t> </a:t>
            </a:r>
            <a:r>
              <a:rPr lang="nb-NO" sz="2000" dirty="0" err="1">
                <a:cs typeface="Calibri"/>
              </a:rPr>
              <a:t>season</a:t>
            </a:r>
            <a:r>
              <a:rPr lang="nb-NO" sz="2000" dirty="0">
                <a:cs typeface="Calibri"/>
              </a:rPr>
              <a:t>. </a:t>
            </a:r>
            <a:r>
              <a:rPr lang="nb-NO" sz="2000" dirty="0" err="1">
                <a:cs typeface="Calibri"/>
              </a:rPr>
              <a:t>There</a:t>
            </a:r>
            <a:r>
              <a:rPr lang="nb-NO" sz="2000" dirty="0">
                <a:cs typeface="Calibri"/>
              </a:rPr>
              <a:t> </a:t>
            </a:r>
            <a:r>
              <a:rPr lang="nb-NO" sz="2000" dirty="0" err="1">
                <a:cs typeface="Calibri"/>
              </a:rPr>
              <a:t>are</a:t>
            </a:r>
            <a:r>
              <a:rPr lang="nb-NO" sz="2000" dirty="0">
                <a:cs typeface="Calibri"/>
              </a:rPr>
              <a:t> </a:t>
            </a:r>
            <a:r>
              <a:rPr lang="nb-NO" sz="2000" dirty="0" err="1">
                <a:cs typeface="Calibri"/>
              </a:rPr>
              <a:t>seasons</a:t>
            </a:r>
            <a:r>
              <a:rPr lang="nb-NO" sz="2000" dirty="0">
                <a:cs typeface="Calibri"/>
              </a:rPr>
              <a:t>. And </a:t>
            </a:r>
            <a:r>
              <a:rPr lang="nb-NO" sz="2000" dirty="0" err="1">
                <a:cs typeface="Calibri"/>
              </a:rPr>
              <a:t>days</a:t>
            </a:r>
            <a:endParaRPr lang="nb-NO" sz="2000" dirty="0">
              <a:cs typeface="Calibri"/>
            </a:endParaRPr>
          </a:p>
          <a:p>
            <a:r>
              <a:rPr lang="nb-NO" sz="2000" dirty="0">
                <a:cs typeface="Calibri"/>
              </a:rPr>
              <a:t>Different </a:t>
            </a:r>
            <a:r>
              <a:rPr lang="nb-NO" sz="2000" dirty="0" err="1">
                <a:cs typeface="Calibri"/>
              </a:rPr>
              <a:t>working</a:t>
            </a:r>
            <a:r>
              <a:rPr lang="nb-NO" sz="2000" dirty="0">
                <a:cs typeface="Calibri"/>
              </a:rPr>
              <a:t> styles, and </a:t>
            </a:r>
            <a:r>
              <a:rPr lang="nb-NO" sz="2000" dirty="0" err="1">
                <a:cs typeface="Calibri"/>
              </a:rPr>
              <a:t>ability</a:t>
            </a:r>
            <a:r>
              <a:rPr lang="nb-NO" sz="2000" dirty="0">
                <a:cs typeface="Calibri"/>
              </a:rPr>
              <a:t> to deliver</a:t>
            </a:r>
          </a:p>
          <a:p>
            <a:r>
              <a:rPr lang="en-US" sz="2000" dirty="0">
                <a:cs typeface="Calibri"/>
              </a:rPr>
              <a:t>Importance of defining the difference between AE and AP at an early stage (+ mandatory requirements for AE)</a:t>
            </a:r>
          </a:p>
          <a:p>
            <a:r>
              <a:rPr lang="en-US" sz="2000" dirty="0">
                <a:cs typeface="Calibri"/>
              </a:rPr>
              <a:t>Contact data management</a:t>
            </a:r>
          </a:p>
          <a:p>
            <a:r>
              <a:rPr lang="en-US" sz="2000" dirty="0">
                <a:cs typeface="Calibri"/>
              </a:rPr>
              <a:t>How big is a kick-off?</a:t>
            </a:r>
            <a:endParaRPr lang="nb-NO" sz="2000" dirty="0">
              <a:cs typeface="Calibri"/>
            </a:endParaRPr>
          </a:p>
          <a:p>
            <a:endParaRPr lang="nb-NO" dirty="0">
              <a:cs typeface="Calibri"/>
            </a:endParaRPr>
          </a:p>
          <a:p>
            <a:pPr lvl="1"/>
            <a:endParaRPr lang="nb-NO" dirty="0">
              <a:cs typeface="Calibri"/>
            </a:endParaRPr>
          </a:p>
          <a:p>
            <a:pPr marL="0" indent="0">
              <a:buNone/>
            </a:pPr>
            <a:endParaRPr lang="nb-NO" dirty="0">
              <a:cs typeface="Calibri"/>
            </a:endParaRPr>
          </a:p>
          <a:p>
            <a:pPr lvl="1"/>
            <a:endParaRPr lang="nb-NO" dirty="0">
              <a:cs typeface="Calibri"/>
            </a:endParaRPr>
          </a:p>
        </p:txBody>
      </p:sp>
    </p:spTree>
    <p:extLst>
      <p:ext uri="{BB962C8B-B14F-4D97-AF65-F5344CB8AC3E}">
        <p14:creationId xmlns:p14="http://schemas.microsoft.com/office/powerpoint/2010/main" val="37555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C56BE3C1-97A0-4845-974A-5755D2651F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6229" y="5582180"/>
            <a:ext cx="1922379" cy="1124218"/>
          </a:xfrm>
          <a:prstGeom prst="rect">
            <a:avLst/>
          </a:prstGeom>
        </p:spPr>
      </p:pic>
      <p:sp>
        <p:nvSpPr>
          <p:cNvPr id="12" name="Forma1">
            <a:extLst>
              <a:ext uri="{FF2B5EF4-FFF2-40B4-BE49-F238E27FC236}">
                <a16:creationId xmlns:a16="http://schemas.microsoft.com/office/drawing/2014/main" id="{BFF272EC-FCC6-6243-BB03-EF872DDF893E}"/>
              </a:ext>
            </a:extLst>
          </p:cNvPr>
          <p:cNvSpPr/>
          <p:nvPr/>
        </p:nvSpPr>
        <p:spPr>
          <a:xfrm>
            <a:off x="1043608" y="6212071"/>
            <a:ext cx="2961917" cy="369332"/>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p>
            <a:pPr>
              <a:spcBef>
                <a:spcPts val="600"/>
              </a:spcBef>
              <a:spcAft>
                <a:spcPts val="0"/>
              </a:spcAft>
            </a:pPr>
            <a:r>
              <a:rPr lang="en-US" sz="800" kern="100" dirty="0">
                <a:solidFill>
                  <a:schemeClr val="tx1">
                    <a:lumMod val="50000"/>
                    <a:lumOff val="50000"/>
                  </a:schemeClr>
                </a:solidFill>
                <a:effectLst/>
                <a:latin typeface="Raleway" panose="020B0003030101060003" pitchFamily="34" charset="0"/>
                <a:ea typeface="Calibri"/>
                <a:cs typeface="Arial"/>
              </a:rPr>
              <a:t>This presentation is part of the action “NFP4Health” </a:t>
            </a:r>
            <a:br>
              <a:rPr lang="en-US" sz="800" kern="100" dirty="0">
                <a:solidFill>
                  <a:schemeClr val="tx1">
                    <a:lumMod val="50000"/>
                    <a:lumOff val="50000"/>
                  </a:schemeClr>
                </a:solidFill>
                <a:effectLst/>
                <a:latin typeface="Raleway" panose="020B0003030101060003" pitchFamily="34" charset="0"/>
                <a:ea typeface="Calibri"/>
                <a:cs typeface="Arial"/>
              </a:rPr>
            </a:br>
            <a:r>
              <a:rPr lang="en-US" sz="800" kern="100" dirty="0">
                <a:solidFill>
                  <a:schemeClr val="tx1">
                    <a:lumMod val="50000"/>
                    <a:lumOff val="50000"/>
                  </a:schemeClr>
                </a:solidFill>
                <a:effectLst/>
                <a:latin typeface="Raleway" panose="020B0003030101060003" pitchFamily="34" charset="0"/>
                <a:ea typeface="Calibri"/>
                <a:cs typeface="Arial"/>
              </a:rPr>
              <a:t>which has received funding from the European Union’s Health </a:t>
            </a:r>
            <a:br>
              <a:rPr lang="en-US" sz="800" kern="100" dirty="0">
                <a:solidFill>
                  <a:schemeClr val="tx1">
                    <a:lumMod val="50000"/>
                    <a:lumOff val="50000"/>
                  </a:schemeClr>
                </a:solidFill>
                <a:effectLst/>
                <a:latin typeface="Raleway" panose="020B0003030101060003" pitchFamily="34" charset="0"/>
                <a:ea typeface="Calibri"/>
                <a:cs typeface="Arial"/>
              </a:rPr>
            </a:br>
            <a:r>
              <a:rPr lang="en-US" sz="800" kern="100" dirty="0" err="1">
                <a:solidFill>
                  <a:schemeClr val="tx1">
                    <a:lumMod val="50000"/>
                    <a:lumOff val="50000"/>
                  </a:schemeClr>
                </a:solidFill>
                <a:effectLst/>
                <a:latin typeface="Raleway" panose="020B0003030101060003" pitchFamily="34" charset="0"/>
                <a:ea typeface="Calibri"/>
                <a:cs typeface="Arial"/>
              </a:rPr>
              <a:t>Programme</a:t>
            </a:r>
            <a:r>
              <a:rPr lang="en-US" sz="800" kern="100" dirty="0">
                <a:solidFill>
                  <a:schemeClr val="tx1">
                    <a:lumMod val="50000"/>
                    <a:lumOff val="50000"/>
                  </a:schemeClr>
                </a:solidFill>
                <a:effectLst/>
                <a:latin typeface="Raleway" panose="020B0003030101060003" pitchFamily="34" charset="0"/>
                <a:ea typeface="Calibri"/>
                <a:cs typeface="Arial"/>
              </a:rPr>
              <a:t> (2014-2020) under grant agreement No 101035965.</a:t>
            </a:r>
            <a:endParaRPr lang="es-ES" sz="800" dirty="0">
              <a:solidFill>
                <a:schemeClr val="tx1">
                  <a:lumMod val="50000"/>
                  <a:lumOff val="50000"/>
                </a:schemeClr>
              </a:solidFill>
              <a:effectLst/>
              <a:latin typeface="Raleway" panose="020B0003030101060003" pitchFamily="34" charset="0"/>
              <a:ea typeface="Times New Roman"/>
              <a:cs typeface="Arial"/>
            </a:endParaRPr>
          </a:p>
        </p:txBody>
      </p:sp>
      <p:pic>
        <p:nvPicPr>
          <p:cNvPr id="15" name="Immagine 14">
            <a:extLst>
              <a:ext uri="{FF2B5EF4-FFF2-40B4-BE49-F238E27FC236}">
                <a16:creationId xmlns:a16="http://schemas.microsoft.com/office/drawing/2014/main" id="{1553A13A-AD12-864D-934B-B670814C54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997" t="24973" r="86779" b="32063"/>
          <a:stretch/>
        </p:blipFill>
        <p:spPr>
          <a:xfrm>
            <a:off x="387783" y="6212070"/>
            <a:ext cx="575578" cy="414411"/>
          </a:xfrm>
          <a:prstGeom prst="rect">
            <a:avLst/>
          </a:prstGeom>
        </p:spPr>
      </p:pic>
      <p:pic>
        <p:nvPicPr>
          <p:cNvPr id="7" name="Immagine 6">
            <a:extLst>
              <a:ext uri="{FF2B5EF4-FFF2-40B4-BE49-F238E27FC236}">
                <a16:creationId xmlns:a16="http://schemas.microsoft.com/office/drawing/2014/main" id="{29499F5D-C1AF-0A44-8437-675592127D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5974"/>
            <a:ext cx="9144000" cy="586432"/>
          </a:xfrm>
          <a:prstGeom prst="rect">
            <a:avLst/>
          </a:prstGeom>
        </p:spPr>
      </p:pic>
      <p:sp>
        <p:nvSpPr>
          <p:cNvPr id="2" name="Tittel 1">
            <a:extLst>
              <a:ext uri="{FF2B5EF4-FFF2-40B4-BE49-F238E27FC236}">
                <a16:creationId xmlns:a16="http://schemas.microsoft.com/office/drawing/2014/main" id="{E297E6E5-5612-77E7-2739-6E333ECDC84F}"/>
              </a:ext>
            </a:extLst>
          </p:cNvPr>
          <p:cNvSpPr>
            <a:spLocks noGrp="1"/>
          </p:cNvSpPr>
          <p:nvPr/>
        </p:nvSpPr>
        <p:spPr>
          <a:xfrm>
            <a:off x="323528" y="836712"/>
            <a:ext cx="10515600" cy="701731"/>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dirty="0" err="1">
                <a:cs typeface="Calibri Light"/>
              </a:rPr>
              <a:t>What</a:t>
            </a:r>
            <a:r>
              <a:rPr lang="nb-NO" dirty="0">
                <a:cs typeface="Calibri Light"/>
              </a:rPr>
              <a:t> </a:t>
            </a:r>
            <a:r>
              <a:rPr lang="nb-NO" dirty="0" err="1">
                <a:cs typeface="Calibri Light"/>
              </a:rPr>
              <a:t>we</a:t>
            </a:r>
            <a:r>
              <a:rPr lang="nb-NO" dirty="0">
                <a:cs typeface="Calibri Light"/>
              </a:rPr>
              <a:t> all </a:t>
            </a:r>
            <a:r>
              <a:rPr lang="nb-NO" dirty="0" err="1">
                <a:cs typeface="Calibri Light"/>
              </a:rPr>
              <a:t>can</a:t>
            </a:r>
            <a:r>
              <a:rPr lang="nb-NO" dirty="0">
                <a:cs typeface="Calibri Light"/>
              </a:rPr>
              <a:t> do</a:t>
            </a:r>
            <a:endParaRPr lang="nb-NO" dirty="0">
              <a:ea typeface="Calibri Light"/>
              <a:cs typeface="Calibri Light"/>
            </a:endParaRPr>
          </a:p>
        </p:txBody>
      </p:sp>
      <p:sp>
        <p:nvSpPr>
          <p:cNvPr id="3" name="Plassholder for tekst 3">
            <a:extLst>
              <a:ext uri="{FF2B5EF4-FFF2-40B4-BE49-F238E27FC236}">
                <a16:creationId xmlns:a16="http://schemas.microsoft.com/office/drawing/2014/main" id="{3DF342F5-6509-D94D-D496-F6E7A3295945}"/>
              </a:ext>
            </a:extLst>
          </p:cNvPr>
          <p:cNvSpPr>
            <a:spLocks noGrp="1"/>
          </p:cNvSpPr>
          <p:nvPr/>
        </p:nvSpPr>
        <p:spPr>
          <a:xfrm>
            <a:off x="323528" y="2132856"/>
            <a:ext cx="8136904" cy="50928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err="1">
                <a:cs typeface="Calibri"/>
              </a:rPr>
              <a:t>Respond</a:t>
            </a:r>
            <a:r>
              <a:rPr lang="nb-NO" sz="2000" dirty="0">
                <a:cs typeface="Calibri"/>
              </a:rPr>
              <a:t> ASAP and </a:t>
            </a:r>
            <a:r>
              <a:rPr lang="nb-NO" sz="2000" dirty="0" err="1">
                <a:cs typeface="Calibri"/>
              </a:rPr>
              <a:t>adequately</a:t>
            </a:r>
            <a:r>
              <a:rPr lang="nb-NO" sz="2000" dirty="0">
                <a:cs typeface="Calibri"/>
              </a:rPr>
              <a:t> to </a:t>
            </a:r>
            <a:r>
              <a:rPr lang="nb-NO" sz="2000" dirty="0" err="1">
                <a:cs typeface="Calibri"/>
              </a:rPr>
              <a:t>requests</a:t>
            </a:r>
            <a:r>
              <a:rPr lang="nb-NO" sz="2000" dirty="0">
                <a:cs typeface="Calibri"/>
              </a:rPr>
              <a:t> from </a:t>
            </a:r>
            <a:r>
              <a:rPr lang="nb-NO" sz="2000" dirty="0" err="1">
                <a:cs typeface="Calibri"/>
              </a:rPr>
              <a:t>the</a:t>
            </a:r>
            <a:r>
              <a:rPr lang="nb-NO" sz="2000" dirty="0">
                <a:cs typeface="Calibri"/>
              </a:rPr>
              <a:t> </a:t>
            </a:r>
            <a:r>
              <a:rPr lang="nb-NO" sz="2000" dirty="0" err="1">
                <a:cs typeface="Calibri"/>
              </a:rPr>
              <a:t>Coordinator</a:t>
            </a:r>
            <a:endParaRPr lang="nb-NO" sz="2000" dirty="0">
              <a:cs typeface="Calibri"/>
            </a:endParaRPr>
          </a:p>
          <a:p>
            <a:r>
              <a:rPr lang="nb-NO" sz="2000" dirty="0" err="1">
                <a:cs typeface="Calibri"/>
              </a:rPr>
              <a:t>Stick</a:t>
            </a:r>
            <a:r>
              <a:rPr lang="nb-NO" sz="2000" dirty="0">
                <a:cs typeface="Calibri"/>
              </a:rPr>
              <a:t> to </a:t>
            </a:r>
            <a:r>
              <a:rPr lang="nb-NO" sz="2000" dirty="0" err="1">
                <a:cs typeface="Calibri"/>
              </a:rPr>
              <a:t>the</a:t>
            </a:r>
            <a:r>
              <a:rPr lang="nb-NO" sz="2000" dirty="0">
                <a:cs typeface="Calibri"/>
              </a:rPr>
              <a:t> </a:t>
            </a:r>
            <a:r>
              <a:rPr lang="nb-NO" sz="2000" dirty="0" err="1">
                <a:cs typeface="Calibri"/>
              </a:rPr>
              <a:t>production</a:t>
            </a:r>
            <a:r>
              <a:rPr lang="nb-NO" sz="2000" dirty="0">
                <a:cs typeface="Calibri"/>
              </a:rPr>
              <a:t> plan and deliver input </a:t>
            </a:r>
            <a:r>
              <a:rPr lang="nb-NO" sz="2000" dirty="0" err="1">
                <a:cs typeface="Calibri"/>
              </a:rPr>
              <a:t>according</a:t>
            </a:r>
            <a:r>
              <a:rPr lang="nb-NO" sz="2000" dirty="0">
                <a:cs typeface="Calibri"/>
              </a:rPr>
              <a:t> to it</a:t>
            </a:r>
          </a:p>
          <a:p>
            <a:r>
              <a:rPr lang="nb-NO" sz="2000" dirty="0" err="1">
                <a:cs typeface="Calibri"/>
              </a:rPr>
              <a:t>Get</a:t>
            </a:r>
            <a:r>
              <a:rPr lang="nb-NO" sz="2000" dirty="0">
                <a:cs typeface="Calibri"/>
              </a:rPr>
              <a:t> </a:t>
            </a:r>
            <a:r>
              <a:rPr lang="nb-NO" sz="2000" dirty="0" err="1">
                <a:cs typeface="Calibri"/>
              </a:rPr>
              <a:t>aquainted</a:t>
            </a:r>
            <a:r>
              <a:rPr lang="nb-NO" sz="2000" dirty="0">
                <a:cs typeface="Calibri"/>
              </a:rPr>
              <a:t> to, and </a:t>
            </a:r>
            <a:r>
              <a:rPr lang="nb-NO" sz="2000" dirty="0" err="1">
                <a:cs typeface="Calibri"/>
              </a:rPr>
              <a:t>use</a:t>
            </a:r>
            <a:r>
              <a:rPr lang="nb-NO" sz="2000" dirty="0">
                <a:cs typeface="Calibri"/>
              </a:rPr>
              <a:t> </a:t>
            </a:r>
            <a:r>
              <a:rPr lang="nb-NO" sz="2000" dirty="0" err="1">
                <a:cs typeface="Calibri"/>
              </a:rPr>
              <a:t>actively</a:t>
            </a:r>
            <a:r>
              <a:rPr lang="nb-NO" sz="2000" dirty="0">
                <a:cs typeface="Calibri"/>
              </a:rPr>
              <a:t>, </a:t>
            </a:r>
            <a:r>
              <a:rPr lang="nb-NO" sz="2000" dirty="0" err="1">
                <a:cs typeface="Calibri"/>
              </a:rPr>
              <a:t>the</a:t>
            </a:r>
            <a:r>
              <a:rPr lang="nb-NO" sz="2000" dirty="0">
                <a:cs typeface="Calibri"/>
              </a:rPr>
              <a:t> digital </a:t>
            </a:r>
            <a:r>
              <a:rPr lang="nb-NO" sz="2000" dirty="0" err="1">
                <a:cs typeface="Calibri"/>
              </a:rPr>
              <a:t>platform</a:t>
            </a:r>
            <a:r>
              <a:rPr lang="nb-NO" sz="2000" dirty="0">
                <a:cs typeface="Calibri"/>
              </a:rPr>
              <a:t> </a:t>
            </a:r>
            <a:r>
              <a:rPr lang="nb-NO" sz="2000" dirty="0" err="1">
                <a:cs typeface="Calibri"/>
              </a:rPr>
              <a:t>provided</a:t>
            </a:r>
            <a:r>
              <a:rPr lang="nb-NO" sz="2000" dirty="0">
                <a:cs typeface="Calibri"/>
              </a:rPr>
              <a:t> for online </a:t>
            </a:r>
            <a:r>
              <a:rPr lang="nb-NO" sz="2000" dirty="0" err="1">
                <a:cs typeface="Calibri"/>
              </a:rPr>
              <a:t>collaboration</a:t>
            </a:r>
            <a:r>
              <a:rPr lang="nb-NO" sz="2000" dirty="0">
                <a:cs typeface="Calibri"/>
              </a:rPr>
              <a:t>. Ja-</a:t>
            </a:r>
            <a:r>
              <a:rPr lang="nb-NO" sz="2000" dirty="0" err="1">
                <a:cs typeface="Calibri"/>
              </a:rPr>
              <a:t>PreventNCD</a:t>
            </a:r>
            <a:r>
              <a:rPr lang="nb-NO" sz="2000" dirty="0">
                <a:cs typeface="Calibri"/>
              </a:rPr>
              <a:t>: Teams</a:t>
            </a:r>
          </a:p>
          <a:p>
            <a:r>
              <a:rPr lang="nb-NO" sz="2000" dirty="0" err="1">
                <a:cs typeface="Calibri"/>
              </a:rPr>
              <a:t>Keep</a:t>
            </a:r>
            <a:r>
              <a:rPr lang="nb-NO" sz="2000" dirty="0">
                <a:cs typeface="Calibri"/>
              </a:rPr>
              <a:t> </a:t>
            </a:r>
            <a:r>
              <a:rPr lang="nb-NO" sz="2000" dirty="0" err="1">
                <a:cs typeface="Calibri"/>
              </a:rPr>
              <a:t>sharing</a:t>
            </a:r>
            <a:r>
              <a:rPr lang="nb-NO" sz="2000" dirty="0">
                <a:cs typeface="Calibri"/>
              </a:rPr>
              <a:t> </a:t>
            </a:r>
            <a:r>
              <a:rPr lang="nb-NO" sz="2000" dirty="0" err="1">
                <a:cs typeface="Calibri"/>
              </a:rPr>
              <a:t>experiences</a:t>
            </a:r>
            <a:r>
              <a:rPr lang="nb-NO" sz="2000" dirty="0">
                <a:cs typeface="Calibri"/>
              </a:rPr>
              <a:t>. </a:t>
            </a:r>
            <a:r>
              <a:rPr lang="nb-NO" sz="2000" dirty="0" err="1">
                <a:cs typeface="Calibri"/>
              </a:rPr>
              <a:t>Thanks</a:t>
            </a:r>
            <a:r>
              <a:rPr lang="nb-NO" sz="2000" dirty="0">
                <a:cs typeface="Calibri"/>
              </a:rPr>
              <a:t> to all </a:t>
            </a:r>
            <a:r>
              <a:rPr lang="nb-NO" sz="2000" dirty="0" err="1">
                <a:cs typeface="Calibri"/>
              </a:rPr>
              <a:t>who</a:t>
            </a:r>
            <a:r>
              <a:rPr lang="nb-NO" sz="2000" dirty="0">
                <a:cs typeface="Calibri"/>
              </a:rPr>
              <a:t> </a:t>
            </a:r>
            <a:r>
              <a:rPr lang="nb-NO" sz="2000" dirty="0" err="1">
                <a:cs typeface="Calibri"/>
              </a:rPr>
              <a:t>shared</a:t>
            </a:r>
            <a:r>
              <a:rPr lang="nb-NO" sz="2000" dirty="0">
                <a:cs typeface="Calibri"/>
              </a:rPr>
              <a:t> </a:t>
            </a:r>
            <a:r>
              <a:rPr lang="nb-NO" sz="2000" dirty="0" err="1">
                <a:cs typeface="Calibri"/>
              </a:rPr>
              <a:t>their</a:t>
            </a:r>
            <a:r>
              <a:rPr lang="nb-NO" sz="2000" dirty="0">
                <a:cs typeface="Calibri"/>
              </a:rPr>
              <a:t> </a:t>
            </a:r>
            <a:r>
              <a:rPr lang="nb-NO" sz="2000" dirty="0" err="1">
                <a:cs typeface="Calibri"/>
              </a:rPr>
              <a:t>insight</a:t>
            </a:r>
            <a:r>
              <a:rPr lang="nb-NO" sz="2000" dirty="0">
                <a:cs typeface="Calibri"/>
              </a:rPr>
              <a:t> and </a:t>
            </a:r>
            <a:r>
              <a:rPr lang="nb-NO" sz="2000" dirty="0" err="1">
                <a:cs typeface="Calibri"/>
              </a:rPr>
              <a:t>allowed</a:t>
            </a:r>
            <a:r>
              <a:rPr lang="nb-NO" sz="2000" dirty="0">
                <a:cs typeface="Calibri"/>
              </a:rPr>
              <a:t> </a:t>
            </a:r>
            <a:r>
              <a:rPr lang="nb-NO" sz="2000" dirty="0" err="1">
                <a:cs typeface="Calibri"/>
              </a:rPr>
              <a:t>us</a:t>
            </a:r>
            <a:r>
              <a:rPr lang="nb-NO" sz="2000" dirty="0">
                <a:cs typeface="Calibri"/>
              </a:rPr>
              <a:t> to tap </a:t>
            </a:r>
            <a:r>
              <a:rPr lang="nb-NO" sz="2000" dirty="0" err="1">
                <a:cs typeface="Calibri"/>
              </a:rPr>
              <a:t>into</a:t>
            </a:r>
            <a:r>
              <a:rPr lang="nb-NO" sz="2000" dirty="0">
                <a:cs typeface="Calibri"/>
              </a:rPr>
              <a:t> </a:t>
            </a:r>
            <a:r>
              <a:rPr lang="nb-NO" sz="2000" dirty="0" err="1">
                <a:cs typeface="Calibri"/>
              </a:rPr>
              <a:t>their</a:t>
            </a:r>
            <a:r>
              <a:rPr lang="nb-NO" sz="2000" dirty="0">
                <a:cs typeface="Calibri"/>
              </a:rPr>
              <a:t> </a:t>
            </a:r>
            <a:r>
              <a:rPr lang="nb-NO" sz="2000" dirty="0" err="1">
                <a:cs typeface="Calibri"/>
              </a:rPr>
              <a:t>knowledge</a:t>
            </a:r>
            <a:endParaRPr lang="nb-NO" sz="2000" dirty="0">
              <a:cs typeface="Calibri"/>
            </a:endParaRPr>
          </a:p>
          <a:p>
            <a:endParaRPr lang="nb-NO" dirty="0">
              <a:cs typeface="Calibri"/>
            </a:endParaRPr>
          </a:p>
          <a:p>
            <a:pPr lvl="1"/>
            <a:endParaRPr lang="nb-NO" dirty="0">
              <a:cs typeface="Calibri"/>
            </a:endParaRPr>
          </a:p>
          <a:p>
            <a:pPr marL="0" indent="0">
              <a:buNone/>
            </a:pPr>
            <a:endParaRPr lang="nb-NO" dirty="0">
              <a:cs typeface="Calibri"/>
            </a:endParaRPr>
          </a:p>
          <a:p>
            <a:pPr lvl="1"/>
            <a:endParaRPr lang="nb-NO" dirty="0">
              <a:cs typeface="Calibri"/>
            </a:endParaRPr>
          </a:p>
        </p:txBody>
      </p:sp>
    </p:spTree>
    <p:extLst>
      <p:ext uri="{BB962C8B-B14F-4D97-AF65-F5344CB8AC3E}">
        <p14:creationId xmlns:p14="http://schemas.microsoft.com/office/powerpoint/2010/main" val="3549989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C56BE3C1-97A0-4845-974A-5755D2651F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6229" y="5582180"/>
            <a:ext cx="1922379" cy="1124218"/>
          </a:xfrm>
          <a:prstGeom prst="rect">
            <a:avLst/>
          </a:prstGeom>
        </p:spPr>
      </p:pic>
      <p:sp>
        <p:nvSpPr>
          <p:cNvPr id="12" name="Forma1">
            <a:extLst>
              <a:ext uri="{FF2B5EF4-FFF2-40B4-BE49-F238E27FC236}">
                <a16:creationId xmlns:a16="http://schemas.microsoft.com/office/drawing/2014/main" id="{BFF272EC-FCC6-6243-BB03-EF872DDF893E}"/>
              </a:ext>
            </a:extLst>
          </p:cNvPr>
          <p:cNvSpPr/>
          <p:nvPr/>
        </p:nvSpPr>
        <p:spPr>
          <a:xfrm>
            <a:off x="1043608" y="6212071"/>
            <a:ext cx="2961917" cy="369332"/>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p>
            <a:pPr>
              <a:spcBef>
                <a:spcPts val="600"/>
              </a:spcBef>
              <a:spcAft>
                <a:spcPts val="0"/>
              </a:spcAft>
            </a:pPr>
            <a:r>
              <a:rPr lang="en-US" sz="800" kern="100" dirty="0">
                <a:solidFill>
                  <a:schemeClr val="tx1">
                    <a:lumMod val="50000"/>
                    <a:lumOff val="50000"/>
                  </a:schemeClr>
                </a:solidFill>
                <a:effectLst/>
                <a:latin typeface="Raleway" panose="020B0003030101060003" pitchFamily="34" charset="0"/>
                <a:ea typeface="Calibri"/>
                <a:cs typeface="Arial"/>
              </a:rPr>
              <a:t>This presentation is part of the action “NFP4Health” </a:t>
            </a:r>
            <a:br>
              <a:rPr lang="en-US" sz="800" kern="100" dirty="0">
                <a:solidFill>
                  <a:schemeClr val="tx1">
                    <a:lumMod val="50000"/>
                    <a:lumOff val="50000"/>
                  </a:schemeClr>
                </a:solidFill>
                <a:effectLst/>
                <a:latin typeface="Raleway" panose="020B0003030101060003" pitchFamily="34" charset="0"/>
                <a:ea typeface="Calibri"/>
                <a:cs typeface="Arial"/>
              </a:rPr>
            </a:br>
            <a:r>
              <a:rPr lang="en-US" sz="800" kern="100" dirty="0">
                <a:solidFill>
                  <a:schemeClr val="tx1">
                    <a:lumMod val="50000"/>
                    <a:lumOff val="50000"/>
                  </a:schemeClr>
                </a:solidFill>
                <a:effectLst/>
                <a:latin typeface="Raleway" panose="020B0003030101060003" pitchFamily="34" charset="0"/>
                <a:ea typeface="Calibri"/>
                <a:cs typeface="Arial"/>
              </a:rPr>
              <a:t>which has received funding from the European Union’s Health </a:t>
            </a:r>
            <a:br>
              <a:rPr lang="en-US" sz="800" kern="100" dirty="0">
                <a:solidFill>
                  <a:schemeClr val="tx1">
                    <a:lumMod val="50000"/>
                    <a:lumOff val="50000"/>
                  </a:schemeClr>
                </a:solidFill>
                <a:effectLst/>
                <a:latin typeface="Raleway" panose="020B0003030101060003" pitchFamily="34" charset="0"/>
                <a:ea typeface="Calibri"/>
                <a:cs typeface="Arial"/>
              </a:rPr>
            </a:br>
            <a:r>
              <a:rPr lang="en-US" sz="800" kern="100" dirty="0" err="1">
                <a:solidFill>
                  <a:schemeClr val="tx1">
                    <a:lumMod val="50000"/>
                    <a:lumOff val="50000"/>
                  </a:schemeClr>
                </a:solidFill>
                <a:effectLst/>
                <a:latin typeface="Raleway" panose="020B0003030101060003" pitchFamily="34" charset="0"/>
                <a:ea typeface="Calibri"/>
                <a:cs typeface="Arial"/>
              </a:rPr>
              <a:t>Programme</a:t>
            </a:r>
            <a:r>
              <a:rPr lang="en-US" sz="800" kern="100" dirty="0">
                <a:solidFill>
                  <a:schemeClr val="tx1">
                    <a:lumMod val="50000"/>
                    <a:lumOff val="50000"/>
                  </a:schemeClr>
                </a:solidFill>
                <a:effectLst/>
                <a:latin typeface="Raleway" panose="020B0003030101060003" pitchFamily="34" charset="0"/>
                <a:ea typeface="Calibri"/>
                <a:cs typeface="Arial"/>
              </a:rPr>
              <a:t> (2014-2020) under grant agreement No 101035965.</a:t>
            </a:r>
            <a:endParaRPr lang="es-ES" sz="800" dirty="0">
              <a:solidFill>
                <a:schemeClr val="tx1">
                  <a:lumMod val="50000"/>
                  <a:lumOff val="50000"/>
                </a:schemeClr>
              </a:solidFill>
              <a:effectLst/>
              <a:latin typeface="Raleway" panose="020B0003030101060003" pitchFamily="34" charset="0"/>
              <a:ea typeface="Times New Roman"/>
              <a:cs typeface="Arial"/>
            </a:endParaRPr>
          </a:p>
        </p:txBody>
      </p:sp>
      <p:pic>
        <p:nvPicPr>
          <p:cNvPr id="15" name="Immagine 14">
            <a:extLst>
              <a:ext uri="{FF2B5EF4-FFF2-40B4-BE49-F238E27FC236}">
                <a16:creationId xmlns:a16="http://schemas.microsoft.com/office/drawing/2014/main" id="{1553A13A-AD12-864D-934B-B670814C54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997" t="24973" r="86779" b="32063"/>
          <a:stretch/>
        </p:blipFill>
        <p:spPr>
          <a:xfrm>
            <a:off x="387783" y="6212070"/>
            <a:ext cx="575578" cy="414411"/>
          </a:xfrm>
          <a:prstGeom prst="rect">
            <a:avLst/>
          </a:prstGeom>
        </p:spPr>
      </p:pic>
      <p:pic>
        <p:nvPicPr>
          <p:cNvPr id="7" name="Immagine 6">
            <a:extLst>
              <a:ext uri="{FF2B5EF4-FFF2-40B4-BE49-F238E27FC236}">
                <a16:creationId xmlns:a16="http://schemas.microsoft.com/office/drawing/2014/main" id="{29499F5D-C1AF-0A44-8437-675592127D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5974"/>
            <a:ext cx="9144000" cy="586432"/>
          </a:xfrm>
          <a:prstGeom prst="rect">
            <a:avLst/>
          </a:prstGeom>
        </p:spPr>
      </p:pic>
      <p:sp>
        <p:nvSpPr>
          <p:cNvPr id="2" name="Tittel 1">
            <a:extLst>
              <a:ext uri="{FF2B5EF4-FFF2-40B4-BE49-F238E27FC236}">
                <a16:creationId xmlns:a16="http://schemas.microsoft.com/office/drawing/2014/main" id="{4F54C5FF-7FD8-DF3C-95E1-2931F8E380EF}"/>
              </a:ext>
            </a:extLst>
          </p:cNvPr>
          <p:cNvSpPr>
            <a:spLocks noGrp="1"/>
          </p:cNvSpPr>
          <p:nvPr/>
        </p:nvSpPr>
        <p:spPr>
          <a:xfrm>
            <a:off x="403747" y="971551"/>
            <a:ext cx="10515600" cy="701731"/>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dirty="0" err="1">
                <a:cs typeface="Calibri Light"/>
              </a:rPr>
              <a:t>HaDEA</a:t>
            </a:r>
            <a:r>
              <a:rPr lang="nb-NO" dirty="0">
                <a:cs typeface="Calibri Light"/>
              </a:rPr>
              <a:t> – </a:t>
            </a:r>
            <a:r>
              <a:rPr lang="nb-NO" dirty="0" err="1">
                <a:cs typeface="Calibri Light"/>
              </a:rPr>
              <a:t>please</a:t>
            </a:r>
            <a:r>
              <a:rPr lang="nb-NO" dirty="0">
                <a:cs typeface="Calibri Light"/>
              </a:rPr>
              <a:t> </a:t>
            </a:r>
            <a:r>
              <a:rPr lang="nb-NO" dirty="0" err="1">
                <a:cs typeface="Calibri Light"/>
              </a:rPr>
              <a:t>keep</a:t>
            </a:r>
            <a:r>
              <a:rPr lang="nb-NO" dirty="0">
                <a:cs typeface="Calibri Light"/>
              </a:rPr>
              <a:t> </a:t>
            </a:r>
            <a:r>
              <a:rPr lang="nb-NO" dirty="0" err="1">
                <a:cs typeface="Calibri Light"/>
              </a:rPr>
              <a:t>doing</a:t>
            </a:r>
            <a:r>
              <a:rPr lang="nb-NO" dirty="0">
                <a:cs typeface="Calibri Light"/>
              </a:rPr>
              <a:t> as </a:t>
            </a:r>
            <a:r>
              <a:rPr lang="nb-NO" dirty="0" err="1">
                <a:cs typeface="Calibri Light"/>
              </a:rPr>
              <a:t>today</a:t>
            </a:r>
            <a:endParaRPr lang="nb-NO" dirty="0">
              <a:ea typeface="Calibri Light"/>
              <a:cs typeface="Calibri Light"/>
            </a:endParaRPr>
          </a:p>
        </p:txBody>
      </p:sp>
      <p:sp>
        <p:nvSpPr>
          <p:cNvPr id="3" name="Plassholder for tekst 3">
            <a:extLst>
              <a:ext uri="{FF2B5EF4-FFF2-40B4-BE49-F238E27FC236}">
                <a16:creationId xmlns:a16="http://schemas.microsoft.com/office/drawing/2014/main" id="{29D93BFB-774B-C11E-E4C6-44B586400A98}"/>
              </a:ext>
            </a:extLst>
          </p:cNvPr>
          <p:cNvSpPr>
            <a:spLocks noGrp="1"/>
          </p:cNvSpPr>
          <p:nvPr/>
        </p:nvSpPr>
        <p:spPr>
          <a:xfrm>
            <a:off x="387783" y="2276872"/>
            <a:ext cx="8216665" cy="480485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cs typeface="Calibri"/>
              </a:rPr>
              <a:t>Active and </a:t>
            </a:r>
            <a:r>
              <a:rPr lang="nb-NO" sz="2000" dirty="0" err="1">
                <a:cs typeface="Calibri"/>
              </a:rPr>
              <a:t>proactive</a:t>
            </a:r>
            <a:r>
              <a:rPr lang="nb-NO" sz="2000" dirty="0">
                <a:cs typeface="Calibri"/>
              </a:rPr>
              <a:t> </a:t>
            </a:r>
            <a:r>
              <a:rPr lang="nb-NO" sz="2000" dirty="0" err="1">
                <a:cs typeface="Calibri"/>
              </a:rPr>
              <a:t>HaDEA</a:t>
            </a:r>
            <a:r>
              <a:rPr lang="nb-NO" sz="2000" dirty="0">
                <a:cs typeface="Calibri"/>
              </a:rPr>
              <a:t> </a:t>
            </a:r>
            <a:r>
              <a:rPr lang="nb-NO" sz="2000" dirty="0" err="1">
                <a:cs typeface="Calibri"/>
              </a:rPr>
              <a:t>project</a:t>
            </a:r>
            <a:r>
              <a:rPr lang="nb-NO" sz="2000" dirty="0">
                <a:cs typeface="Calibri"/>
              </a:rPr>
              <a:t> </a:t>
            </a:r>
            <a:r>
              <a:rPr lang="nb-NO" sz="2000" dirty="0" err="1">
                <a:cs typeface="Calibri"/>
              </a:rPr>
              <a:t>officer</a:t>
            </a:r>
            <a:r>
              <a:rPr lang="nb-NO" sz="2000" dirty="0">
                <a:cs typeface="Calibri"/>
              </a:rPr>
              <a:t> </a:t>
            </a:r>
            <a:r>
              <a:rPr lang="nb-NO" sz="2000" dirty="0" err="1">
                <a:cs typeface="Calibri"/>
              </a:rPr>
              <a:t>with</a:t>
            </a:r>
            <a:r>
              <a:rPr lang="nb-NO" sz="2000" dirty="0">
                <a:cs typeface="Calibri"/>
              </a:rPr>
              <a:t> </a:t>
            </a:r>
            <a:r>
              <a:rPr lang="nb-NO" sz="2000" dirty="0" err="1">
                <a:cs typeface="Calibri"/>
              </a:rPr>
              <a:t>close</a:t>
            </a:r>
            <a:r>
              <a:rPr lang="nb-NO" sz="2000" dirty="0">
                <a:cs typeface="Calibri"/>
              </a:rPr>
              <a:t> </a:t>
            </a:r>
            <a:r>
              <a:rPr lang="nb-NO" sz="2000" dirty="0" err="1">
                <a:cs typeface="Calibri"/>
              </a:rPr>
              <a:t>contact</a:t>
            </a:r>
            <a:r>
              <a:rPr lang="nb-NO" sz="2000" dirty="0">
                <a:cs typeface="Calibri"/>
              </a:rPr>
              <a:t> to </a:t>
            </a:r>
            <a:r>
              <a:rPr lang="nb-NO" sz="2000" dirty="0" err="1">
                <a:cs typeface="Calibri"/>
              </a:rPr>
              <a:t>HaDEAs</a:t>
            </a:r>
            <a:r>
              <a:rPr lang="nb-NO" sz="2000" dirty="0">
                <a:cs typeface="Calibri"/>
              </a:rPr>
              <a:t> </a:t>
            </a:r>
            <a:r>
              <a:rPr lang="nb-NO" sz="2000" dirty="0" err="1">
                <a:cs typeface="Calibri"/>
              </a:rPr>
              <a:t>financial</a:t>
            </a:r>
            <a:r>
              <a:rPr lang="nb-NO" sz="2000" dirty="0">
                <a:cs typeface="Calibri"/>
              </a:rPr>
              <a:t> </a:t>
            </a:r>
            <a:r>
              <a:rPr lang="nb-NO" sz="2000" dirty="0" err="1">
                <a:cs typeface="Calibri"/>
              </a:rPr>
              <a:t>office</a:t>
            </a:r>
            <a:endParaRPr lang="nb-NO" sz="2000" dirty="0">
              <a:cs typeface="Calibri"/>
            </a:endParaRPr>
          </a:p>
          <a:p>
            <a:r>
              <a:rPr lang="nb-NO" sz="2000" dirty="0">
                <a:cs typeface="Calibri"/>
              </a:rPr>
              <a:t>Short, </a:t>
            </a:r>
            <a:r>
              <a:rPr lang="nb-NO" sz="2000" dirty="0" err="1">
                <a:cs typeface="Calibri"/>
              </a:rPr>
              <a:t>weekly</a:t>
            </a:r>
            <a:r>
              <a:rPr lang="nb-NO" sz="2000" dirty="0">
                <a:cs typeface="Calibri"/>
              </a:rPr>
              <a:t> status </a:t>
            </a:r>
            <a:r>
              <a:rPr lang="nb-NO" sz="2000" dirty="0" err="1">
                <a:cs typeface="Calibri"/>
              </a:rPr>
              <a:t>meetings</a:t>
            </a:r>
            <a:r>
              <a:rPr lang="nb-NO" sz="2000" dirty="0">
                <a:cs typeface="Calibri"/>
              </a:rPr>
              <a:t> for </a:t>
            </a:r>
            <a:r>
              <a:rPr lang="nb-NO" sz="2000" dirty="0" err="1">
                <a:cs typeface="Calibri"/>
              </a:rPr>
              <a:t>big</a:t>
            </a:r>
            <a:r>
              <a:rPr lang="nb-NO" sz="2000" dirty="0">
                <a:cs typeface="Calibri"/>
              </a:rPr>
              <a:t> and </a:t>
            </a:r>
            <a:r>
              <a:rPr lang="nb-NO" sz="2000" dirty="0" err="1">
                <a:cs typeface="Calibri"/>
              </a:rPr>
              <a:t>small</a:t>
            </a:r>
            <a:r>
              <a:rPr lang="nb-NO" sz="2000" dirty="0">
                <a:cs typeface="Calibri"/>
              </a:rPr>
              <a:t> </a:t>
            </a:r>
            <a:r>
              <a:rPr lang="nb-NO" sz="2000" dirty="0" err="1">
                <a:cs typeface="Calibri"/>
              </a:rPr>
              <a:t>clarifications</a:t>
            </a:r>
            <a:r>
              <a:rPr lang="nb-NO" sz="2000" dirty="0">
                <a:cs typeface="Calibri"/>
              </a:rPr>
              <a:t> in pre-grant </a:t>
            </a:r>
            <a:r>
              <a:rPr lang="nb-NO" sz="2000" dirty="0" err="1">
                <a:cs typeface="Calibri"/>
              </a:rPr>
              <a:t>phase</a:t>
            </a:r>
            <a:endParaRPr lang="nb-NO" sz="2000" dirty="0">
              <a:cs typeface="Calibri"/>
            </a:endParaRPr>
          </a:p>
          <a:p>
            <a:pPr lvl="1"/>
            <a:endParaRPr lang="nb-NO" dirty="0">
              <a:cs typeface="Calibri"/>
            </a:endParaRPr>
          </a:p>
          <a:p>
            <a:pPr lvl="1"/>
            <a:endParaRPr lang="nb-NO" dirty="0">
              <a:cs typeface="Calibri"/>
            </a:endParaRPr>
          </a:p>
          <a:p>
            <a:pPr marL="0" indent="0">
              <a:buNone/>
            </a:pPr>
            <a:endParaRPr lang="nb-NO" dirty="0">
              <a:cs typeface="Calibri"/>
            </a:endParaRPr>
          </a:p>
          <a:p>
            <a:pPr lvl="1"/>
            <a:endParaRPr lang="nb-NO" dirty="0">
              <a:cs typeface="Calibri"/>
            </a:endParaRPr>
          </a:p>
        </p:txBody>
      </p:sp>
    </p:spTree>
    <p:extLst>
      <p:ext uri="{BB962C8B-B14F-4D97-AF65-F5344CB8AC3E}">
        <p14:creationId xmlns:p14="http://schemas.microsoft.com/office/powerpoint/2010/main" val="519412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C56BE3C1-97A0-4845-974A-5755D2651F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6229" y="5582180"/>
            <a:ext cx="1922379" cy="1124218"/>
          </a:xfrm>
          <a:prstGeom prst="rect">
            <a:avLst/>
          </a:prstGeom>
        </p:spPr>
      </p:pic>
      <p:sp>
        <p:nvSpPr>
          <p:cNvPr id="12" name="Forma1">
            <a:extLst>
              <a:ext uri="{FF2B5EF4-FFF2-40B4-BE49-F238E27FC236}">
                <a16:creationId xmlns:a16="http://schemas.microsoft.com/office/drawing/2014/main" id="{BFF272EC-FCC6-6243-BB03-EF872DDF893E}"/>
              </a:ext>
            </a:extLst>
          </p:cNvPr>
          <p:cNvSpPr/>
          <p:nvPr/>
        </p:nvSpPr>
        <p:spPr>
          <a:xfrm>
            <a:off x="1043608" y="6212071"/>
            <a:ext cx="2961917" cy="369332"/>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p>
            <a:pPr>
              <a:spcBef>
                <a:spcPts val="600"/>
              </a:spcBef>
              <a:spcAft>
                <a:spcPts val="0"/>
              </a:spcAft>
            </a:pPr>
            <a:r>
              <a:rPr lang="en-US" sz="800" kern="100" dirty="0">
                <a:solidFill>
                  <a:schemeClr val="tx1">
                    <a:lumMod val="50000"/>
                    <a:lumOff val="50000"/>
                  </a:schemeClr>
                </a:solidFill>
                <a:effectLst/>
                <a:latin typeface="Raleway" panose="020B0003030101060003" pitchFamily="34" charset="0"/>
                <a:ea typeface="Calibri"/>
                <a:cs typeface="Arial"/>
              </a:rPr>
              <a:t>This presentation is part of the action “NFP4Health” </a:t>
            </a:r>
            <a:br>
              <a:rPr lang="en-US" sz="800" kern="100" dirty="0">
                <a:solidFill>
                  <a:schemeClr val="tx1">
                    <a:lumMod val="50000"/>
                    <a:lumOff val="50000"/>
                  </a:schemeClr>
                </a:solidFill>
                <a:effectLst/>
                <a:latin typeface="Raleway" panose="020B0003030101060003" pitchFamily="34" charset="0"/>
                <a:ea typeface="Calibri"/>
                <a:cs typeface="Arial"/>
              </a:rPr>
            </a:br>
            <a:r>
              <a:rPr lang="en-US" sz="800" kern="100" dirty="0">
                <a:solidFill>
                  <a:schemeClr val="tx1">
                    <a:lumMod val="50000"/>
                    <a:lumOff val="50000"/>
                  </a:schemeClr>
                </a:solidFill>
                <a:effectLst/>
                <a:latin typeface="Raleway" panose="020B0003030101060003" pitchFamily="34" charset="0"/>
                <a:ea typeface="Calibri"/>
                <a:cs typeface="Arial"/>
              </a:rPr>
              <a:t>which has received funding from the European Union’s Health </a:t>
            </a:r>
            <a:br>
              <a:rPr lang="en-US" sz="800" kern="100" dirty="0">
                <a:solidFill>
                  <a:schemeClr val="tx1">
                    <a:lumMod val="50000"/>
                    <a:lumOff val="50000"/>
                  </a:schemeClr>
                </a:solidFill>
                <a:effectLst/>
                <a:latin typeface="Raleway" panose="020B0003030101060003" pitchFamily="34" charset="0"/>
                <a:ea typeface="Calibri"/>
                <a:cs typeface="Arial"/>
              </a:rPr>
            </a:br>
            <a:r>
              <a:rPr lang="en-US" sz="800" kern="100" dirty="0" err="1">
                <a:solidFill>
                  <a:schemeClr val="tx1">
                    <a:lumMod val="50000"/>
                    <a:lumOff val="50000"/>
                  </a:schemeClr>
                </a:solidFill>
                <a:effectLst/>
                <a:latin typeface="Raleway" panose="020B0003030101060003" pitchFamily="34" charset="0"/>
                <a:ea typeface="Calibri"/>
                <a:cs typeface="Arial"/>
              </a:rPr>
              <a:t>Programme</a:t>
            </a:r>
            <a:r>
              <a:rPr lang="en-US" sz="800" kern="100" dirty="0">
                <a:solidFill>
                  <a:schemeClr val="tx1">
                    <a:lumMod val="50000"/>
                    <a:lumOff val="50000"/>
                  </a:schemeClr>
                </a:solidFill>
                <a:effectLst/>
                <a:latin typeface="Raleway" panose="020B0003030101060003" pitchFamily="34" charset="0"/>
                <a:ea typeface="Calibri"/>
                <a:cs typeface="Arial"/>
              </a:rPr>
              <a:t> (2014-2020) under grant agreement No 101035965.</a:t>
            </a:r>
            <a:endParaRPr lang="es-ES" sz="800" dirty="0">
              <a:solidFill>
                <a:schemeClr val="tx1">
                  <a:lumMod val="50000"/>
                  <a:lumOff val="50000"/>
                </a:schemeClr>
              </a:solidFill>
              <a:effectLst/>
              <a:latin typeface="Raleway" panose="020B0003030101060003" pitchFamily="34" charset="0"/>
              <a:ea typeface="Times New Roman"/>
              <a:cs typeface="Arial"/>
            </a:endParaRPr>
          </a:p>
        </p:txBody>
      </p:sp>
      <p:pic>
        <p:nvPicPr>
          <p:cNvPr id="15" name="Immagine 14">
            <a:extLst>
              <a:ext uri="{FF2B5EF4-FFF2-40B4-BE49-F238E27FC236}">
                <a16:creationId xmlns:a16="http://schemas.microsoft.com/office/drawing/2014/main" id="{1553A13A-AD12-864D-934B-B670814C54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997" t="24973" r="86779" b="32063"/>
          <a:stretch/>
        </p:blipFill>
        <p:spPr>
          <a:xfrm>
            <a:off x="387783" y="6212070"/>
            <a:ext cx="575578" cy="414411"/>
          </a:xfrm>
          <a:prstGeom prst="rect">
            <a:avLst/>
          </a:prstGeom>
        </p:spPr>
      </p:pic>
      <p:pic>
        <p:nvPicPr>
          <p:cNvPr id="7" name="Immagine 6">
            <a:extLst>
              <a:ext uri="{FF2B5EF4-FFF2-40B4-BE49-F238E27FC236}">
                <a16:creationId xmlns:a16="http://schemas.microsoft.com/office/drawing/2014/main" id="{29499F5D-C1AF-0A44-8437-675592127D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5974"/>
            <a:ext cx="9144000" cy="586432"/>
          </a:xfrm>
          <a:prstGeom prst="rect">
            <a:avLst/>
          </a:prstGeom>
        </p:spPr>
      </p:pic>
      <p:sp>
        <p:nvSpPr>
          <p:cNvPr id="2" name="Tittel 1">
            <a:extLst>
              <a:ext uri="{FF2B5EF4-FFF2-40B4-BE49-F238E27FC236}">
                <a16:creationId xmlns:a16="http://schemas.microsoft.com/office/drawing/2014/main" id="{C6CDA80E-3CFC-F02E-D93E-B54AC8B52BD6}"/>
              </a:ext>
            </a:extLst>
          </p:cNvPr>
          <p:cNvSpPr>
            <a:spLocks noGrp="1"/>
          </p:cNvSpPr>
          <p:nvPr/>
        </p:nvSpPr>
        <p:spPr>
          <a:xfrm>
            <a:off x="539552" y="982831"/>
            <a:ext cx="10515600" cy="701731"/>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dirty="0" err="1">
                <a:cs typeface="Calibri Light"/>
              </a:rPr>
              <a:t>HaDEA</a:t>
            </a:r>
            <a:r>
              <a:rPr lang="nb-NO" dirty="0">
                <a:cs typeface="Calibri Light"/>
              </a:rPr>
              <a:t> – </a:t>
            </a:r>
            <a:r>
              <a:rPr lang="nb-NO" dirty="0" err="1">
                <a:cs typeface="Calibri Light"/>
              </a:rPr>
              <a:t>please</a:t>
            </a:r>
            <a:r>
              <a:rPr lang="nb-NO" dirty="0">
                <a:cs typeface="Calibri Light"/>
              </a:rPr>
              <a:t> </a:t>
            </a:r>
            <a:r>
              <a:rPr lang="nb-NO" dirty="0" err="1">
                <a:cs typeface="Calibri Light"/>
              </a:rPr>
              <a:t>consider</a:t>
            </a:r>
            <a:endParaRPr lang="nb-NO" dirty="0">
              <a:ea typeface="Calibri Light"/>
              <a:cs typeface="Calibri Light"/>
            </a:endParaRPr>
          </a:p>
        </p:txBody>
      </p:sp>
      <p:sp>
        <p:nvSpPr>
          <p:cNvPr id="3" name="Plassholder for tekst 3">
            <a:extLst>
              <a:ext uri="{FF2B5EF4-FFF2-40B4-BE49-F238E27FC236}">
                <a16:creationId xmlns:a16="http://schemas.microsoft.com/office/drawing/2014/main" id="{0751BD0D-F764-2DAE-D194-8E386579F2D3}"/>
              </a:ext>
            </a:extLst>
          </p:cNvPr>
          <p:cNvSpPr>
            <a:spLocks noGrp="1"/>
          </p:cNvSpPr>
          <p:nvPr/>
        </p:nvSpPr>
        <p:spPr>
          <a:xfrm>
            <a:off x="442766" y="1844824"/>
            <a:ext cx="8242862" cy="480485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err="1">
                <a:cs typeface="Calibri"/>
              </a:rPr>
              <a:t>Prepare</a:t>
            </a:r>
            <a:r>
              <a:rPr lang="nb-NO" sz="2000" dirty="0">
                <a:cs typeface="Calibri"/>
              </a:rPr>
              <a:t> </a:t>
            </a:r>
            <a:r>
              <a:rPr lang="nb-NO" sz="2000" dirty="0" err="1">
                <a:cs typeface="Calibri"/>
              </a:rPr>
              <a:t>Coordinator</a:t>
            </a:r>
            <a:r>
              <a:rPr lang="nb-NO" sz="2000" dirty="0">
                <a:cs typeface="Calibri"/>
              </a:rPr>
              <a:t> </a:t>
            </a:r>
            <a:r>
              <a:rPr lang="nb-NO" sz="2000" dirty="0" err="1">
                <a:cs typeface="Calibri"/>
              </a:rPr>
              <a:t>on</a:t>
            </a:r>
            <a:r>
              <a:rPr lang="nb-NO" sz="2000" dirty="0">
                <a:cs typeface="Calibri"/>
              </a:rPr>
              <a:t> </a:t>
            </a:r>
            <a:r>
              <a:rPr lang="nb-NO" sz="2000" dirty="0" err="1">
                <a:cs typeface="Calibri"/>
              </a:rPr>
              <a:t>how</a:t>
            </a:r>
            <a:r>
              <a:rPr lang="nb-NO" sz="2000" dirty="0">
                <a:cs typeface="Calibri"/>
              </a:rPr>
              <a:t> </a:t>
            </a:r>
            <a:r>
              <a:rPr lang="nb-NO" sz="2000" dirty="0" err="1">
                <a:cs typeface="Calibri"/>
              </a:rPr>
              <a:t>much</a:t>
            </a:r>
            <a:r>
              <a:rPr lang="nb-NO" sz="2000" dirty="0">
                <a:cs typeface="Calibri"/>
              </a:rPr>
              <a:t> time and </a:t>
            </a:r>
            <a:r>
              <a:rPr lang="nb-NO" sz="2000" dirty="0" err="1">
                <a:cs typeface="Calibri"/>
              </a:rPr>
              <a:t>resources</a:t>
            </a:r>
            <a:r>
              <a:rPr lang="nb-NO" sz="2000" dirty="0">
                <a:cs typeface="Calibri"/>
              </a:rPr>
              <a:t> </a:t>
            </a:r>
            <a:r>
              <a:rPr lang="nb-NO" sz="2000" dirty="0" err="1">
                <a:cs typeface="Calibri"/>
              </a:rPr>
              <a:t>are</a:t>
            </a:r>
            <a:r>
              <a:rPr lang="nb-NO" sz="2000" dirty="0">
                <a:cs typeface="Calibri"/>
              </a:rPr>
              <a:t> </a:t>
            </a:r>
            <a:r>
              <a:rPr lang="nb-NO" sz="2000" dirty="0" err="1">
                <a:cs typeface="Calibri"/>
              </a:rPr>
              <a:t>needed</a:t>
            </a:r>
            <a:r>
              <a:rPr lang="nb-NO" sz="2000" dirty="0">
                <a:cs typeface="Calibri"/>
              </a:rPr>
              <a:t> </a:t>
            </a:r>
            <a:r>
              <a:rPr lang="nb-NO" sz="2000" dirty="0" err="1">
                <a:cs typeface="Calibri"/>
              </a:rPr>
              <a:t>before</a:t>
            </a:r>
            <a:r>
              <a:rPr lang="nb-NO" sz="2000" dirty="0">
                <a:cs typeface="Calibri"/>
              </a:rPr>
              <a:t> </a:t>
            </a:r>
            <a:r>
              <a:rPr lang="nb-NO" sz="2000" dirty="0" err="1">
                <a:cs typeface="Calibri"/>
              </a:rPr>
              <a:t>the</a:t>
            </a:r>
            <a:r>
              <a:rPr lang="nb-NO" sz="2000" dirty="0">
                <a:cs typeface="Calibri"/>
              </a:rPr>
              <a:t> JA starts</a:t>
            </a:r>
          </a:p>
          <a:p>
            <a:r>
              <a:rPr lang="nb-NO" sz="2000" dirty="0" err="1">
                <a:cs typeface="Calibri"/>
              </a:rPr>
              <a:t>Two-day</a:t>
            </a:r>
            <a:r>
              <a:rPr lang="nb-NO" sz="2000" dirty="0">
                <a:cs typeface="Calibri"/>
              </a:rPr>
              <a:t> </a:t>
            </a:r>
            <a:r>
              <a:rPr lang="nb-NO" sz="2000" dirty="0" err="1">
                <a:cs typeface="Calibri"/>
              </a:rPr>
              <a:t>startup</a:t>
            </a:r>
            <a:r>
              <a:rPr lang="nb-NO" sz="2000" dirty="0">
                <a:cs typeface="Calibri"/>
              </a:rPr>
              <a:t> workshop </a:t>
            </a:r>
            <a:r>
              <a:rPr lang="nb-NO" sz="2000" dirty="0" err="1">
                <a:cs typeface="Calibri"/>
              </a:rPr>
              <a:t>HaDEA</a:t>
            </a:r>
            <a:r>
              <a:rPr lang="nb-NO" sz="2000" dirty="0">
                <a:cs typeface="Calibri"/>
              </a:rPr>
              <a:t> + </a:t>
            </a:r>
            <a:r>
              <a:rPr lang="nb-NO" sz="2000" dirty="0" err="1">
                <a:cs typeface="Calibri"/>
              </a:rPr>
              <a:t>Coordinator</a:t>
            </a:r>
            <a:endParaRPr lang="nb-NO" sz="2000" dirty="0">
              <a:cs typeface="Calibri"/>
            </a:endParaRPr>
          </a:p>
          <a:p>
            <a:r>
              <a:rPr lang="nb-NO" sz="2000" dirty="0" err="1">
                <a:cs typeface="Calibri"/>
              </a:rPr>
              <a:t>Reuse</a:t>
            </a:r>
            <a:r>
              <a:rPr lang="nb-NO" sz="2000" dirty="0">
                <a:cs typeface="Calibri"/>
              </a:rPr>
              <a:t> data from EU portal </a:t>
            </a:r>
            <a:r>
              <a:rPr lang="nb-NO" sz="2000" dirty="0" err="1">
                <a:cs typeface="Calibri"/>
              </a:rPr>
              <a:t>into</a:t>
            </a:r>
            <a:r>
              <a:rPr lang="nb-NO" sz="2000" dirty="0">
                <a:cs typeface="Calibri"/>
              </a:rPr>
              <a:t> </a:t>
            </a:r>
            <a:r>
              <a:rPr lang="nb-NO" sz="2000" dirty="0" err="1">
                <a:cs typeface="Calibri"/>
              </a:rPr>
              <a:t>Consortium</a:t>
            </a:r>
            <a:r>
              <a:rPr lang="nb-NO" sz="2000" dirty="0">
                <a:cs typeface="Calibri"/>
              </a:rPr>
              <a:t> Agreement. </a:t>
            </a:r>
          </a:p>
          <a:p>
            <a:pPr lvl="1"/>
            <a:r>
              <a:rPr lang="nb-NO" sz="2000" dirty="0">
                <a:cs typeface="Calibri"/>
              </a:rPr>
              <a:t>«</a:t>
            </a:r>
            <a:r>
              <a:rPr lang="nb-NO" sz="2000" dirty="0" err="1">
                <a:cs typeface="Calibri"/>
              </a:rPr>
              <a:t>Leanification</a:t>
            </a:r>
            <a:r>
              <a:rPr lang="nb-NO" sz="2000" dirty="0">
                <a:cs typeface="Calibri"/>
              </a:rPr>
              <a:t>» (</a:t>
            </a:r>
            <a:r>
              <a:rPr lang="nb-NO" sz="2000" dirty="0" err="1">
                <a:cs typeface="Calibri"/>
              </a:rPr>
              <a:t>institution</a:t>
            </a:r>
            <a:r>
              <a:rPr lang="nb-NO" sz="2000" dirty="0">
                <a:cs typeface="Calibri"/>
              </a:rPr>
              <a:t> </a:t>
            </a:r>
            <a:r>
              <a:rPr lang="nb-NO" sz="2000" dirty="0" err="1">
                <a:cs typeface="Calibri"/>
              </a:rPr>
              <a:t>names</a:t>
            </a:r>
            <a:r>
              <a:rPr lang="nb-NO" sz="2000" dirty="0">
                <a:cs typeface="Calibri"/>
              </a:rPr>
              <a:t>, </a:t>
            </a:r>
            <a:r>
              <a:rPr lang="nb-NO" sz="2000" dirty="0" err="1">
                <a:cs typeface="Calibri"/>
              </a:rPr>
              <a:t>contact</a:t>
            </a:r>
            <a:r>
              <a:rPr lang="nb-NO" sz="2000" dirty="0">
                <a:cs typeface="Calibri"/>
              </a:rPr>
              <a:t> persons)</a:t>
            </a:r>
          </a:p>
          <a:p>
            <a:pPr lvl="1"/>
            <a:r>
              <a:rPr lang="nb-NO" sz="2000" dirty="0">
                <a:cs typeface="Calibri"/>
              </a:rPr>
              <a:t>API?</a:t>
            </a:r>
          </a:p>
          <a:p>
            <a:r>
              <a:rPr lang="nb-NO" sz="2000" dirty="0" err="1">
                <a:cs typeface="Calibri"/>
              </a:rPr>
              <a:t>Provide</a:t>
            </a:r>
            <a:r>
              <a:rPr lang="nb-NO" sz="2000" dirty="0">
                <a:cs typeface="Calibri"/>
              </a:rPr>
              <a:t> </a:t>
            </a:r>
            <a:r>
              <a:rPr lang="nb-NO" sz="2000" dirty="0" err="1">
                <a:cs typeface="Calibri"/>
              </a:rPr>
              <a:t>additional</a:t>
            </a:r>
            <a:r>
              <a:rPr lang="nb-NO" sz="2000" dirty="0">
                <a:cs typeface="Calibri"/>
              </a:rPr>
              <a:t> </a:t>
            </a:r>
            <a:r>
              <a:rPr lang="nb-NO" sz="2000" dirty="0" err="1">
                <a:cs typeface="Calibri"/>
              </a:rPr>
              <a:t>resources</a:t>
            </a:r>
            <a:r>
              <a:rPr lang="nb-NO" sz="2000" dirty="0">
                <a:cs typeface="Calibri"/>
              </a:rPr>
              <a:t> to </a:t>
            </a:r>
            <a:r>
              <a:rPr lang="nb-NO" sz="2000" dirty="0" err="1">
                <a:cs typeface="Calibri"/>
              </a:rPr>
              <a:t>Coordinator</a:t>
            </a:r>
            <a:endParaRPr lang="nb-NO" sz="2000" dirty="0">
              <a:cs typeface="Calibri"/>
            </a:endParaRPr>
          </a:p>
          <a:p>
            <a:pPr lvl="1"/>
            <a:r>
              <a:rPr lang="nb-NO" sz="2000" dirty="0">
                <a:cs typeface="Calibri"/>
              </a:rPr>
              <a:t>Pre-grant </a:t>
            </a:r>
            <a:r>
              <a:rPr lang="nb-NO" sz="2000" dirty="0" err="1">
                <a:cs typeface="Calibri"/>
              </a:rPr>
              <a:t>funding</a:t>
            </a:r>
            <a:r>
              <a:rPr lang="nb-NO" sz="2000" dirty="0">
                <a:cs typeface="Calibri"/>
              </a:rPr>
              <a:t> for taking </a:t>
            </a:r>
            <a:r>
              <a:rPr lang="nb-NO" sz="2000" dirty="0" err="1">
                <a:cs typeface="Calibri"/>
              </a:rPr>
              <a:t>on</a:t>
            </a:r>
            <a:r>
              <a:rPr lang="nb-NO" sz="2000" dirty="0">
                <a:cs typeface="Calibri"/>
              </a:rPr>
              <a:t> </a:t>
            </a:r>
            <a:r>
              <a:rPr lang="nb-NO" sz="2000" dirty="0" err="1">
                <a:cs typeface="Calibri"/>
              </a:rPr>
              <a:t>the</a:t>
            </a:r>
            <a:r>
              <a:rPr lang="nb-NO" sz="2000" dirty="0">
                <a:cs typeface="Calibri"/>
              </a:rPr>
              <a:t> </a:t>
            </a:r>
            <a:r>
              <a:rPr lang="nb-NO" sz="2000" dirty="0" err="1">
                <a:cs typeface="Calibri"/>
              </a:rPr>
              <a:t>duty</a:t>
            </a:r>
            <a:endParaRPr lang="nb-NO" sz="2000" dirty="0">
              <a:cs typeface="Calibri"/>
            </a:endParaRPr>
          </a:p>
          <a:p>
            <a:pPr lvl="1"/>
            <a:r>
              <a:rPr lang="nb-NO" sz="2000" dirty="0" err="1">
                <a:cs typeface="Calibri"/>
              </a:rPr>
              <a:t>Higher</a:t>
            </a:r>
            <a:r>
              <a:rPr lang="nb-NO" sz="2000" dirty="0">
                <a:cs typeface="Calibri"/>
              </a:rPr>
              <a:t> EU </a:t>
            </a:r>
            <a:r>
              <a:rPr lang="nb-NO" sz="2000" dirty="0" err="1">
                <a:cs typeface="Calibri"/>
              </a:rPr>
              <a:t>funding</a:t>
            </a:r>
            <a:r>
              <a:rPr lang="nb-NO" sz="2000" dirty="0">
                <a:cs typeface="Calibri"/>
              </a:rPr>
              <a:t> ratio for </a:t>
            </a:r>
            <a:r>
              <a:rPr lang="nb-NO" sz="2000" dirty="0" err="1">
                <a:cs typeface="Calibri"/>
              </a:rPr>
              <a:t>the</a:t>
            </a:r>
            <a:r>
              <a:rPr lang="nb-NO" sz="2000" dirty="0">
                <a:cs typeface="Calibri"/>
              </a:rPr>
              <a:t> </a:t>
            </a:r>
            <a:r>
              <a:rPr lang="nb-NO" sz="2000" dirty="0" err="1">
                <a:cs typeface="Calibri"/>
              </a:rPr>
              <a:t>Coordinator</a:t>
            </a:r>
            <a:endParaRPr lang="nb-NO" sz="2000" dirty="0">
              <a:cs typeface="Calibri"/>
            </a:endParaRPr>
          </a:p>
          <a:p>
            <a:r>
              <a:rPr lang="nb-NO" sz="2000" dirty="0">
                <a:cs typeface="Calibri"/>
              </a:rPr>
              <a:t>Standard </a:t>
            </a:r>
            <a:r>
              <a:rPr lang="nb-NO" sz="2000" dirty="0" err="1">
                <a:cs typeface="Calibri"/>
              </a:rPr>
              <a:t>Consortium</a:t>
            </a:r>
            <a:r>
              <a:rPr lang="nb-NO" sz="2000" dirty="0">
                <a:cs typeface="Calibri"/>
              </a:rPr>
              <a:t> Agreement </a:t>
            </a:r>
            <a:r>
              <a:rPr lang="nb-NO" sz="2000" dirty="0" err="1">
                <a:cs typeface="Calibri"/>
              </a:rPr>
              <a:t>that</a:t>
            </a:r>
            <a:r>
              <a:rPr lang="nb-NO" sz="2000" dirty="0">
                <a:cs typeface="Calibri"/>
              </a:rPr>
              <a:t> </a:t>
            </a:r>
            <a:r>
              <a:rPr lang="nb-NO" sz="2000" dirty="0" err="1">
                <a:cs typeface="Calibri"/>
              </a:rPr>
              <a:t>will</a:t>
            </a:r>
            <a:r>
              <a:rPr lang="nb-NO" sz="2000" dirty="0">
                <a:cs typeface="Calibri"/>
              </a:rPr>
              <a:t> be </a:t>
            </a:r>
            <a:r>
              <a:rPr lang="nb-NO" sz="2000" dirty="0" err="1">
                <a:cs typeface="Calibri"/>
              </a:rPr>
              <a:t>effective</a:t>
            </a:r>
            <a:r>
              <a:rPr lang="nb-NO" sz="2000" dirty="0">
                <a:cs typeface="Calibri"/>
              </a:rPr>
              <a:t> at a given date, </a:t>
            </a:r>
            <a:r>
              <a:rPr lang="nb-NO" sz="2000" dirty="0" err="1">
                <a:cs typeface="Calibri"/>
              </a:rPr>
              <a:t>should</a:t>
            </a:r>
            <a:r>
              <a:rPr lang="nb-NO" sz="2000" dirty="0">
                <a:cs typeface="Calibri"/>
              </a:rPr>
              <a:t> </a:t>
            </a:r>
            <a:r>
              <a:rPr lang="nb-NO" sz="2000" dirty="0" err="1">
                <a:cs typeface="Calibri"/>
              </a:rPr>
              <a:t>the</a:t>
            </a:r>
            <a:r>
              <a:rPr lang="nb-NO" sz="2000" dirty="0">
                <a:cs typeface="Calibri"/>
              </a:rPr>
              <a:t> </a:t>
            </a:r>
            <a:r>
              <a:rPr lang="nb-NO" sz="2000" dirty="0" err="1">
                <a:cs typeface="Calibri"/>
              </a:rPr>
              <a:t>Consortium</a:t>
            </a:r>
            <a:r>
              <a:rPr lang="nb-NO" sz="2000" dirty="0">
                <a:cs typeface="Calibri"/>
              </a:rPr>
              <a:t> not be </a:t>
            </a:r>
            <a:r>
              <a:rPr lang="nb-NO" sz="2000" dirty="0" err="1">
                <a:cs typeface="Calibri"/>
              </a:rPr>
              <a:t>able</a:t>
            </a:r>
            <a:r>
              <a:rPr lang="nb-NO" sz="2000" dirty="0">
                <a:cs typeface="Calibri"/>
              </a:rPr>
              <a:t> to </a:t>
            </a:r>
            <a:r>
              <a:rPr lang="nb-NO" sz="2000" dirty="0" err="1">
                <a:cs typeface="Calibri"/>
              </a:rPr>
              <a:t>agree</a:t>
            </a:r>
            <a:r>
              <a:rPr lang="nb-NO" sz="2000" dirty="0">
                <a:cs typeface="Calibri"/>
              </a:rPr>
              <a:t> </a:t>
            </a:r>
            <a:r>
              <a:rPr lang="nb-NO" sz="2000" dirty="0" err="1">
                <a:cs typeface="Calibri"/>
              </a:rPr>
              <a:t>on</a:t>
            </a:r>
            <a:r>
              <a:rPr lang="nb-NO" sz="2000" dirty="0">
                <a:cs typeface="Calibri"/>
              </a:rPr>
              <a:t> </a:t>
            </a:r>
            <a:r>
              <a:rPr lang="nb-NO" sz="2000" dirty="0" err="1">
                <a:cs typeface="Calibri"/>
              </a:rPr>
              <a:t>their</a:t>
            </a:r>
            <a:r>
              <a:rPr lang="nb-NO" sz="2000" dirty="0">
                <a:cs typeface="Calibri"/>
              </a:rPr>
              <a:t> </a:t>
            </a:r>
            <a:r>
              <a:rPr lang="nb-NO" sz="2000" dirty="0" err="1">
                <a:cs typeface="Calibri"/>
              </a:rPr>
              <a:t>own</a:t>
            </a:r>
            <a:r>
              <a:rPr lang="nb-NO" sz="2000" dirty="0">
                <a:cs typeface="Calibri"/>
              </a:rPr>
              <a:t> CA </a:t>
            </a:r>
            <a:r>
              <a:rPr lang="nb-NO" sz="2000" dirty="0" err="1">
                <a:cs typeface="Calibri"/>
              </a:rPr>
              <a:t>within</a:t>
            </a:r>
            <a:r>
              <a:rPr lang="nb-NO" sz="2000" dirty="0">
                <a:cs typeface="Calibri"/>
              </a:rPr>
              <a:t> a given time</a:t>
            </a:r>
            <a:endParaRPr lang="nb-NO" sz="2200" b="1" dirty="0">
              <a:cs typeface="Calibri"/>
            </a:endParaRPr>
          </a:p>
          <a:p>
            <a:pPr lvl="1"/>
            <a:endParaRPr lang="nb-NO" dirty="0">
              <a:cs typeface="Calibri"/>
            </a:endParaRPr>
          </a:p>
          <a:p>
            <a:pPr lvl="1"/>
            <a:endParaRPr lang="nb-NO" dirty="0">
              <a:cs typeface="Calibri"/>
            </a:endParaRPr>
          </a:p>
          <a:p>
            <a:pPr marL="0" indent="0">
              <a:buNone/>
            </a:pPr>
            <a:endParaRPr lang="nb-NO" dirty="0">
              <a:cs typeface="Calibri"/>
            </a:endParaRPr>
          </a:p>
          <a:p>
            <a:pPr lvl="1"/>
            <a:endParaRPr lang="nb-NO" dirty="0">
              <a:cs typeface="Calibri"/>
            </a:endParaRPr>
          </a:p>
        </p:txBody>
      </p:sp>
    </p:spTree>
    <p:extLst>
      <p:ext uri="{BB962C8B-B14F-4D97-AF65-F5344CB8AC3E}">
        <p14:creationId xmlns:p14="http://schemas.microsoft.com/office/powerpoint/2010/main" val="597745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C56BE3C1-97A0-4845-974A-5755D2651F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6229" y="5582180"/>
            <a:ext cx="1922379" cy="1124218"/>
          </a:xfrm>
          <a:prstGeom prst="rect">
            <a:avLst/>
          </a:prstGeom>
        </p:spPr>
      </p:pic>
      <p:sp>
        <p:nvSpPr>
          <p:cNvPr id="12" name="Forma1">
            <a:extLst>
              <a:ext uri="{FF2B5EF4-FFF2-40B4-BE49-F238E27FC236}">
                <a16:creationId xmlns:a16="http://schemas.microsoft.com/office/drawing/2014/main" id="{BFF272EC-FCC6-6243-BB03-EF872DDF893E}"/>
              </a:ext>
            </a:extLst>
          </p:cNvPr>
          <p:cNvSpPr/>
          <p:nvPr/>
        </p:nvSpPr>
        <p:spPr>
          <a:xfrm>
            <a:off x="1043608" y="6212071"/>
            <a:ext cx="2961917" cy="369332"/>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p>
            <a:pPr>
              <a:spcBef>
                <a:spcPts val="600"/>
              </a:spcBef>
              <a:spcAft>
                <a:spcPts val="0"/>
              </a:spcAft>
            </a:pPr>
            <a:r>
              <a:rPr lang="en-US" sz="800" kern="100" dirty="0">
                <a:solidFill>
                  <a:schemeClr val="tx1">
                    <a:lumMod val="50000"/>
                    <a:lumOff val="50000"/>
                  </a:schemeClr>
                </a:solidFill>
                <a:effectLst/>
                <a:latin typeface="Raleway" panose="020B0003030101060003" pitchFamily="34" charset="0"/>
                <a:ea typeface="Calibri"/>
                <a:cs typeface="Arial"/>
              </a:rPr>
              <a:t>This presentation is part of the action “NFP4Health” </a:t>
            </a:r>
            <a:br>
              <a:rPr lang="en-US" sz="800" kern="100" dirty="0">
                <a:solidFill>
                  <a:schemeClr val="tx1">
                    <a:lumMod val="50000"/>
                    <a:lumOff val="50000"/>
                  </a:schemeClr>
                </a:solidFill>
                <a:effectLst/>
                <a:latin typeface="Raleway" panose="020B0003030101060003" pitchFamily="34" charset="0"/>
                <a:ea typeface="Calibri"/>
                <a:cs typeface="Arial"/>
              </a:rPr>
            </a:br>
            <a:r>
              <a:rPr lang="en-US" sz="800" kern="100" dirty="0">
                <a:solidFill>
                  <a:schemeClr val="tx1">
                    <a:lumMod val="50000"/>
                    <a:lumOff val="50000"/>
                  </a:schemeClr>
                </a:solidFill>
                <a:effectLst/>
                <a:latin typeface="Raleway" panose="020B0003030101060003" pitchFamily="34" charset="0"/>
                <a:ea typeface="Calibri"/>
                <a:cs typeface="Arial"/>
              </a:rPr>
              <a:t>which has received funding from the European Union’s Health </a:t>
            </a:r>
            <a:br>
              <a:rPr lang="en-US" sz="800" kern="100" dirty="0">
                <a:solidFill>
                  <a:schemeClr val="tx1">
                    <a:lumMod val="50000"/>
                    <a:lumOff val="50000"/>
                  </a:schemeClr>
                </a:solidFill>
                <a:effectLst/>
                <a:latin typeface="Raleway" panose="020B0003030101060003" pitchFamily="34" charset="0"/>
                <a:ea typeface="Calibri"/>
                <a:cs typeface="Arial"/>
              </a:rPr>
            </a:br>
            <a:r>
              <a:rPr lang="en-US" sz="800" kern="100" dirty="0" err="1">
                <a:solidFill>
                  <a:schemeClr val="tx1">
                    <a:lumMod val="50000"/>
                    <a:lumOff val="50000"/>
                  </a:schemeClr>
                </a:solidFill>
                <a:effectLst/>
                <a:latin typeface="Raleway" panose="020B0003030101060003" pitchFamily="34" charset="0"/>
                <a:ea typeface="Calibri"/>
                <a:cs typeface="Arial"/>
              </a:rPr>
              <a:t>Programme</a:t>
            </a:r>
            <a:r>
              <a:rPr lang="en-US" sz="800" kern="100" dirty="0">
                <a:solidFill>
                  <a:schemeClr val="tx1">
                    <a:lumMod val="50000"/>
                    <a:lumOff val="50000"/>
                  </a:schemeClr>
                </a:solidFill>
                <a:effectLst/>
                <a:latin typeface="Raleway" panose="020B0003030101060003" pitchFamily="34" charset="0"/>
                <a:ea typeface="Calibri"/>
                <a:cs typeface="Arial"/>
              </a:rPr>
              <a:t> (2014-2020) under grant agreement No 101035965.</a:t>
            </a:r>
            <a:endParaRPr lang="es-ES" sz="800" dirty="0">
              <a:solidFill>
                <a:schemeClr val="tx1">
                  <a:lumMod val="50000"/>
                  <a:lumOff val="50000"/>
                </a:schemeClr>
              </a:solidFill>
              <a:effectLst/>
              <a:latin typeface="Raleway" panose="020B0003030101060003" pitchFamily="34" charset="0"/>
              <a:ea typeface="Times New Roman"/>
              <a:cs typeface="Arial"/>
            </a:endParaRPr>
          </a:p>
        </p:txBody>
      </p:sp>
      <p:pic>
        <p:nvPicPr>
          <p:cNvPr id="15" name="Immagine 14">
            <a:extLst>
              <a:ext uri="{FF2B5EF4-FFF2-40B4-BE49-F238E27FC236}">
                <a16:creationId xmlns:a16="http://schemas.microsoft.com/office/drawing/2014/main" id="{1553A13A-AD12-864D-934B-B670814C54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997" t="24973" r="86779" b="32063"/>
          <a:stretch/>
        </p:blipFill>
        <p:spPr>
          <a:xfrm>
            <a:off x="387783" y="6212070"/>
            <a:ext cx="575578" cy="414411"/>
          </a:xfrm>
          <a:prstGeom prst="rect">
            <a:avLst/>
          </a:prstGeom>
        </p:spPr>
      </p:pic>
      <p:pic>
        <p:nvPicPr>
          <p:cNvPr id="7" name="Immagine 6">
            <a:extLst>
              <a:ext uri="{FF2B5EF4-FFF2-40B4-BE49-F238E27FC236}">
                <a16:creationId xmlns:a16="http://schemas.microsoft.com/office/drawing/2014/main" id="{29499F5D-C1AF-0A44-8437-675592127D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5974"/>
            <a:ext cx="9144000" cy="586432"/>
          </a:xfrm>
          <a:prstGeom prst="rect">
            <a:avLst/>
          </a:prstGeom>
        </p:spPr>
      </p:pic>
      <p:sp>
        <p:nvSpPr>
          <p:cNvPr id="4" name="Tittel 1">
            <a:extLst>
              <a:ext uri="{FF2B5EF4-FFF2-40B4-BE49-F238E27FC236}">
                <a16:creationId xmlns:a16="http://schemas.microsoft.com/office/drawing/2014/main" id="{7194A551-5A0A-5C43-2A2A-BDD544326495}"/>
              </a:ext>
            </a:extLst>
          </p:cNvPr>
          <p:cNvSpPr>
            <a:spLocks noGrp="1"/>
          </p:cNvSpPr>
          <p:nvPr/>
        </p:nvSpPr>
        <p:spPr>
          <a:xfrm>
            <a:off x="379950" y="908720"/>
            <a:ext cx="10515600" cy="701731"/>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dirty="0">
                <a:cs typeface="Calibri Light"/>
              </a:rPr>
              <a:t>One </a:t>
            </a:r>
            <a:r>
              <a:rPr lang="nb-NO" dirty="0" err="1">
                <a:cs typeface="Calibri Light"/>
              </a:rPr>
              <a:t>question</a:t>
            </a:r>
            <a:endParaRPr lang="nb-NO" dirty="0">
              <a:ea typeface="Calibri Light"/>
              <a:cs typeface="Calibri Light"/>
            </a:endParaRPr>
          </a:p>
        </p:txBody>
      </p:sp>
      <p:sp>
        <p:nvSpPr>
          <p:cNvPr id="5" name="Plassholder for tekst 3">
            <a:extLst>
              <a:ext uri="{FF2B5EF4-FFF2-40B4-BE49-F238E27FC236}">
                <a16:creationId xmlns:a16="http://schemas.microsoft.com/office/drawing/2014/main" id="{4F4DAB79-835E-4EAE-D961-BF013AFAC27F}"/>
              </a:ext>
            </a:extLst>
          </p:cNvPr>
          <p:cNvSpPr>
            <a:spLocks noGrp="1"/>
          </p:cNvSpPr>
          <p:nvPr/>
        </p:nvSpPr>
        <p:spPr>
          <a:xfrm>
            <a:off x="323528" y="1981087"/>
            <a:ext cx="8136904" cy="480485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cs typeface="Calibri"/>
              </a:rPr>
              <a:t>The role of Open call grants, there has been little interaction/involvement in the matter. Is not knowing them the best approach? Risk of overlaps and little cooperation.</a:t>
            </a:r>
            <a:endParaRPr lang="nb-NO" dirty="0">
              <a:cs typeface="Calibri"/>
            </a:endParaRPr>
          </a:p>
          <a:p>
            <a:pPr lvl="1"/>
            <a:endParaRPr lang="nb-NO" dirty="0">
              <a:cs typeface="Calibri"/>
            </a:endParaRPr>
          </a:p>
          <a:p>
            <a:pPr marL="0" indent="0">
              <a:buNone/>
            </a:pPr>
            <a:endParaRPr lang="nb-NO" dirty="0">
              <a:cs typeface="Calibri"/>
            </a:endParaRPr>
          </a:p>
          <a:p>
            <a:pPr lvl="1"/>
            <a:endParaRPr lang="nb-NO" dirty="0">
              <a:cs typeface="Calibri"/>
            </a:endParaRPr>
          </a:p>
        </p:txBody>
      </p:sp>
    </p:spTree>
    <p:extLst>
      <p:ext uri="{BB962C8B-B14F-4D97-AF65-F5344CB8AC3E}">
        <p14:creationId xmlns:p14="http://schemas.microsoft.com/office/powerpoint/2010/main" val="2684048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fjell, utendørs, himmel, natur&#10;&#10;Automatisk generert beskrivelse">
            <a:extLst>
              <a:ext uri="{FF2B5EF4-FFF2-40B4-BE49-F238E27FC236}">
                <a16:creationId xmlns:a16="http://schemas.microsoft.com/office/drawing/2014/main" id="{6493413E-82FC-4A5E-9DB2-FD8CDDDFB3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Bilde 1">
            <a:extLst>
              <a:ext uri="{FF2B5EF4-FFF2-40B4-BE49-F238E27FC236}">
                <a16:creationId xmlns:a16="http://schemas.microsoft.com/office/drawing/2014/main" id="{6F82D477-752D-404D-AC4F-9C04D2F76B38}"/>
              </a:ext>
            </a:extLst>
          </p:cNvPr>
          <p:cNvPicPr>
            <a:picLocks noChangeAspect="1"/>
          </p:cNvPicPr>
          <p:nvPr/>
        </p:nvPicPr>
        <p:blipFill>
          <a:blip r:embed="rId4"/>
          <a:stretch>
            <a:fillRect/>
          </a:stretch>
        </p:blipFill>
        <p:spPr>
          <a:xfrm>
            <a:off x="581434" y="5749689"/>
            <a:ext cx="722438" cy="150889"/>
          </a:xfrm>
          <a:prstGeom prst="rect">
            <a:avLst/>
          </a:prstGeom>
        </p:spPr>
      </p:pic>
    </p:spTree>
    <p:extLst>
      <p:ext uri="{BB962C8B-B14F-4D97-AF65-F5344CB8AC3E}">
        <p14:creationId xmlns:p14="http://schemas.microsoft.com/office/powerpoint/2010/main" val="1920819586"/>
      </p:ext>
    </p:extLst>
  </p:cSld>
  <p:clrMapOvr>
    <a:masterClrMapping/>
  </p:clrMapOvr>
  <p:transition/>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1344</TotalTime>
  <Words>672</Words>
  <Application>Microsoft Office PowerPoint</Application>
  <PresentationFormat>On-screen Show (4:3)</PresentationFormat>
  <Paragraphs>76</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Raleway</vt:lpstr>
      <vt:lpstr>Tema di Office</vt:lpstr>
      <vt:lpstr>PowerPoint Presentation</vt:lpstr>
      <vt:lpstr>MEUR1 spread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Arve Paulsen</cp:lastModifiedBy>
  <cp:revision>12</cp:revision>
  <dcterms:created xsi:type="dcterms:W3CDTF">2022-05-12T13:57:03Z</dcterms:created>
  <dcterms:modified xsi:type="dcterms:W3CDTF">2023-11-23T07:52:48Z</dcterms:modified>
</cp:coreProperties>
</file>